
<file path=[Content_Types].xml><?xml version="1.0" encoding="utf-8"?>
<Types xmlns="http://schemas.openxmlformats.org/package/2006/content-types">
  <Default Extension="avi" ContentType="video/x-msvideo"/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ink/ink1.xml" ContentType="application/inkml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48"/>
  </p:notesMasterIdLst>
  <p:sldIdLst>
    <p:sldId id="256" r:id="rId2"/>
    <p:sldId id="257" r:id="rId3"/>
    <p:sldId id="373" r:id="rId4"/>
    <p:sldId id="463" r:id="rId5"/>
    <p:sldId id="314" r:id="rId6"/>
    <p:sldId id="464" r:id="rId7"/>
    <p:sldId id="330" r:id="rId8"/>
    <p:sldId id="332" r:id="rId9"/>
    <p:sldId id="343" r:id="rId10"/>
    <p:sldId id="366" r:id="rId11"/>
    <p:sldId id="367" r:id="rId12"/>
    <p:sldId id="459" r:id="rId13"/>
    <p:sldId id="369" r:id="rId14"/>
    <p:sldId id="370" r:id="rId15"/>
    <p:sldId id="371" r:id="rId16"/>
    <p:sldId id="372" r:id="rId17"/>
    <p:sldId id="460" r:id="rId18"/>
    <p:sldId id="382" r:id="rId19"/>
    <p:sldId id="355" r:id="rId20"/>
    <p:sldId id="359" r:id="rId21"/>
    <p:sldId id="347" r:id="rId22"/>
    <p:sldId id="465" r:id="rId23"/>
    <p:sldId id="349" r:id="rId24"/>
    <p:sldId id="423" r:id="rId25"/>
    <p:sldId id="425" r:id="rId26"/>
    <p:sldId id="426" r:id="rId27"/>
    <p:sldId id="428" r:id="rId28"/>
    <p:sldId id="431" r:id="rId29"/>
    <p:sldId id="433" r:id="rId30"/>
    <p:sldId id="442" r:id="rId31"/>
    <p:sldId id="445" r:id="rId32"/>
    <p:sldId id="446" r:id="rId33"/>
    <p:sldId id="450" r:id="rId34"/>
    <p:sldId id="451" r:id="rId35"/>
    <p:sldId id="443" r:id="rId36"/>
    <p:sldId id="447" r:id="rId37"/>
    <p:sldId id="449" r:id="rId38"/>
    <p:sldId id="452" r:id="rId39"/>
    <p:sldId id="453" r:id="rId40"/>
    <p:sldId id="455" r:id="rId41"/>
    <p:sldId id="456" r:id="rId42"/>
    <p:sldId id="462" r:id="rId43"/>
    <p:sldId id="461" r:id="rId44"/>
    <p:sldId id="457" r:id="rId45"/>
    <p:sldId id="458" r:id="rId46"/>
    <p:sldId id="42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5" autoAdjust="0"/>
    <p:restoredTop sz="82721" autoAdjust="0"/>
  </p:normalViewPr>
  <p:slideViewPr>
    <p:cSldViewPr snapToGrid="0">
      <p:cViewPr varScale="1">
        <p:scale>
          <a:sx n="100" d="100"/>
          <a:sy n="100" d="100"/>
        </p:scale>
        <p:origin x="18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D05FFF-500A-4331-B59B-FFEE96923ABF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73C78F3-2A62-42E5-BEAE-046D5C22E910}">
      <dgm:prSet/>
      <dgm:spPr/>
      <dgm:t>
        <a:bodyPr/>
        <a:lstStyle/>
        <a:p>
          <a:r>
            <a:rPr lang="en-US"/>
            <a:t>Evaluate</a:t>
          </a:r>
        </a:p>
      </dgm:t>
    </dgm:pt>
    <dgm:pt modelId="{A57B3503-95DF-4BF7-83F6-6ADC34115170}" type="parTrans" cxnId="{A3CA03E0-3F37-402B-8EFB-5C8A528AC949}">
      <dgm:prSet/>
      <dgm:spPr/>
      <dgm:t>
        <a:bodyPr/>
        <a:lstStyle/>
        <a:p>
          <a:endParaRPr lang="en-US"/>
        </a:p>
      </dgm:t>
    </dgm:pt>
    <dgm:pt modelId="{2F20F563-2A70-4509-B958-6E5DF48B6845}" type="sibTrans" cxnId="{A3CA03E0-3F37-402B-8EFB-5C8A528AC949}">
      <dgm:prSet/>
      <dgm:spPr/>
      <dgm:t>
        <a:bodyPr/>
        <a:lstStyle/>
        <a:p>
          <a:endParaRPr lang="en-US"/>
        </a:p>
      </dgm:t>
    </dgm:pt>
    <dgm:pt modelId="{6BF8782F-1454-4D71-B6F5-532CB449B67E}">
      <dgm:prSet/>
      <dgm:spPr/>
      <dgm:t>
        <a:bodyPr/>
        <a:lstStyle/>
        <a:p>
          <a:r>
            <a:rPr lang="en-US"/>
            <a:t>Evaluate wall motion (How far does a given wall segment move between systole and diastole?)</a:t>
          </a:r>
        </a:p>
      </dgm:t>
    </dgm:pt>
    <dgm:pt modelId="{9FC26E66-44A6-4012-9B0B-04CAFE3410F4}" type="parTrans" cxnId="{A1F7CA18-44BD-4338-B782-8315BA6022D1}">
      <dgm:prSet/>
      <dgm:spPr/>
      <dgm:t>
        <a:bodyPr/>
        <a:lstStyle/>
        <a:p>
          <a:endParaRPr lang="en-US"/>
        </a:p>
      </dgm:t>
    </dgm:pt>
    <dgm:pt modelId="{96E32B65-C1A2-4B2F-8615-4E52B55E3DAD}" type="sibTrans" cxnId="{A1F7CA18-44BD-4338-B782-8315BA6022D1}">
      <dgm:prSet/>
      <dgm:spPr/>
      <dgm:t>
        <a:bodyPr/>
        <a:lstStyle/>
        <a:p>
          <a:endParaRPr lang="en-US"/>
        </a:p>
      </dgm:t>
    </dgm:pt>
    <dgm:pt modelId="{714207CE-F1CC-4137-BA62-F105A312EFEB}">
      <dgm:prSet/>
      <dgm:spPr/>
      <dgm:t>
        <a:bodyPr/>
        <a:lstStyle/>
        <a:p>
          <a:r>
            <a:rPr lang="en-US"/>
            <a:t>Evaluate</a:t>
          </a:r>
        </a:p>
      </dgm:t>
    </dgm:pt>
    <dgm:pt modelId="{9D9EB3E2-3934-48EC-AA32-8D73E658A56D}" type="parTrans" cxnId="{45E6F2B5-A67B-45AB-84C0-7101D387FBF6}">
      <dgm:prSet/>
      <dgm:spPr/>
      <dgm:t>
        <a:bodyPr/>
        <a:lstStyle/>
        <a:p>
          <a:endParaRPr lang="en-US"/>
        </a:p>
      </dgm:t>
    </dgm:pt>
    <dgm:pt modelId="{B9D50CC3-8CC0-4E4C-AA9B-698445EABABD}" type="sibTrans" cxnId="{45E6F2B5-A67B-45AB-84C0-7101D387FBF6}">
      <dgm:prSet/>
      <dgm:spPr/>
      <dgm:t>
        <a:bodyPr/>
        <a:lstStyle/>
        <a:p>
          <a:endParaRPr lang="en-US"/>
        </a:p>
      </dgm:t>
    </dgm:pt>
    <dgm:pt modelId="{0A8BBA5E-F652-4146-BF63-EA2C8BE0075D}">
      <dgm:prSet/>
      <dgm:spPr/>
      <dgm:t>
        <a:bodyPr/>
        <a:lstStyle/>
        <a:p>
          <a:r>
            <a:rPr lang="en-US"/>
            <a:t>Evaluate wall thickening during systole (normal LV demonstrates 30%-40% increase in wall thickness)</a:t>
          </a:r>
        </a:p>
      </dgm:t>
    </dgm:pt>
    <dgm:pt modelId="{83754D4F-314A-45B4-A750-657EA09E0A39}" type="parTrans" cxnId="{2EA969AE-DD0E-473B-BE80-E165BA7DED93}">
      <dgm:prSet/>
      <dgm:spPr/>
      <dgm:t>
        <a:bodyPr/>
        <a:lstStyle/>
        <a:p>
          <a:endParaRPr lang="en-US"/>
        </a:p>
      </dgm:t>
    </dgm:pt>
    <dgm:pt modelId="{6CB68795-0D22-4BFF-A82A-8C61BD0B4FE5}" type="sibTrans" cxnId="{2EA969AE-DD0E-473B-BE80-E165BA7DED93}">
      <dgm:prSet/>
      <dgm:spPr/>
      <dgm:t>
        <a:bodyPr/>
        <a:lstStyle/>
        <a:p>
          <a:endParaRPr lang="en-US"/>
        </a:p>
      </dgm:t>
    </dgm:pt>
    <dgm:pt modelId="{6DB84672-4676-40ED-896F-0B31FED0F6CA}">
      <dgm:prSet/>
      <dgm:spPr/>
      <dgm:t>
        <a:bodyPr/>
        <a:lstStyle/>
        <a:p>
          <a:r>
            <a:rPr lang="en-US"/>
            <a:t>Correlate</a:t>
          </a:r>
        </a:p>
      </dgm:t>
    </dgm:pt>
    <dgm:pt modelId="{8F4A8B3C-E7DA-46BF-A04F-FDD508BCEE22}" type="parTrans" cxnId="{B281FD4D-CDED-4903-B6D4-E1D131503FCA}">
      <dgm:prSet/>
      <dgm:spPr/>
      <dgm:t>
        <a:bodyPr/>
        <a:lstStyle/>
        <a:p>
          <a:endParaRPr lang="en-US"/>
        </a:p>
      </dgm:t>
    </dgm:pt>
    <dgm:pt modelId="{9FF22F67-EA0C-4592-985B-33B1F11A53B6}" type="sibTrans" cxnId="{B281FD4D-CDED-4903-B6D4-E1D131503FCA}">
      <dgm:prSet/>
      <dgm:spPr/>
      <dgm:t>
        <a:bodyPr/>
        <a:lstStyle/>
        <a:p>
          <a:endParaRPr lang="en-US"/>
        </a:p>
      </dgm:t>
    </dgm:pt>
    <dgm:pt modelId="{204A9CA7-CE48-4924-B1AC-EE4A58F55586}">
      <dgm:prSet/>
      <dgm:spPr/>
      <dgm:t>
        <a:bodyPr/>
        <a:lstStyle/>
        <a:p>
          <a:r>
            <a:rPr lang="en-US"/>
            <a:t>Correlate findings among multiple views</a:t>
          </a:r>
        </a:p>
      </dgm:t>
    </dgm:pt>
    <dgm:pt modelId="{ED5C0DC8-5C22-4341-BC6B-6528312096CE}" type="parTrans" cxnId="{71340547-D65F-4AB5-BCD3-22C23BF41BC1}">
      <dgm:prSet/>
      <dgm:spPr/>
      <dgm:t>
        <a:bodyPr/>
        <a:lstStyle/>
        <a:p>
          <a:endParaRPr lang="en-US"/>
        </a:p>
      </dgm:t>
    </dgm:pt>
    <dgm:pt modelId="{E00B4DF3-8079-430E-8A35-569826B71455}" type="sibTrans" cxnId="{71340547-D65F-4AB5-BCD3-22C23BF41BC1}">
      <dgm:prSet/>
      <dgm:spPr/>
      <dgm:t>
        <a:bodyPr/>
        <a:lstStyle/>
        <a:p>
          <a:endParaRPr lang="en-US"/>
        </a:p>
      </dgm:t>
    </dgm:pt>
    <dgm:pt modelId="{8B73E2F2-FBCD-F04B-8A29-5B3D01957EFF}" type="pres">
      <dgm:prSet presAssocID="{03D05FFF-500A-4331-B59B-FFEE96923ABF}" presName="Name0" presStyleCnt="0">
        <dgm:presLayoutVars>
          <dgm:dir/>
          <dgm:animLvl val="lvl"/>
          <dgm:resizeHandles val="exact"/>
        </dgm:presLayoutVars>
      </dgm:prSet>
      <dgm:spPr/>
    </dgm:pt>
    <dgm:pt modelId="{753029C5-EE47-0144-AB4E-42A45516DB18}" type="pres">
      <dgm:prSet presAssocID="{B73C78F3-2A62-42E5-BEAE-046D5C22E910}" presName="composite" presStyleCnt="0"/>
      <dgm:spPr/>
    </dgm:pt>
    <dgm:pt modelId="{55C1986B-660C-3247-885F-2DEE67D65FED}" type="pres">
      <dgm:prSet presAssocID="{B73C78F3-2A62-42E5-BEAE-046D5C22E91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7D4DBE0-2692-6D4C-8515-956C1AEE9696}" type="pres">
      <dgm:prSet presAssocID="{B73C78F3-2A62-42E5-BEAE-046D5C22E910}" presName="desTx" presStyleLbl="alignAccFollowNode1" presStyleIdx="0" presStyleCnt="3">
        <dgm:presLayoutVars>
          <dgm:bulletEnabled val="1"/>
        </dgm:presLayoutVars>
      </dgm:prSet>
      <dgm:spPr/>
    </dgm:pt>
    <dgm:pt modelId="{739A14FC-31B5-6C44-A945-835BEF4BDAE9}" type="pres">
      <dgm:prSet presAssocID="{2F20F563-2A70-4509-B958-6E5DF48B6845}" presName="space" presStyleCnt="0"/>
      <dgm:spPr/>
    </dgm:pt>
    <dgm:pt modelId="{690A82A2-6522-E14E-A167-09B0B96A3237}" type="pres">
      <dgm:prSet presAssocID="{714207CE-F1CC-4137-BA62-F105A312EFEB}" presName="composite" presStyleCnt="0"/>
      <dgm:spPr/>
    </dgm:pt>
    <dgm:pt modelId="{0C346B02-5DC8-3B48-8316-2784DAE6C334}" type="pres">
      <dgm:prSet presAssocID="{714207CE-F1CC-4137-BA62-F105A312EFE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6C0723C-A2E2-9745-8927-CA76352C02B9}" type="pres">
      <dgm:prSet presAssocID="{714207CE-F1CC-4137-BA62-F105A312EFEB}" presName="desTx" presStyleLbl="alignAccFollowNode1" presStyleIdx="1" presStyleCnt="3">
        <dgm:presLayoutVars>
          <dgm:bulletEnabled val="1"/>
        </dgm:presLayoutVars>
      </dgm:prSet>
      <dgm:spPr/>
    </dgm:pt>
    <dgm:pt modelId="{CC891FD2-B51A-2840-96A6-6E0DDDF262D2}" type="pres">
      <dgm:prSet presAssocID="{B9D50CC3-8CC0-4E4C-AA9B-698445EABABD}" presName="space" presStyleCnt="0"/>
      <dgm:spPr/>
    </dgm:pt>
    <dgm:pt modelId="{85BA197F-39D2-8344-82BA-025DEAF785C6}" type="pres">
      <dgm:prSet presAssocID="{6DB84672-4676-40ED-896F-0B31FED0F6CA}" presName="composite" presStyleCnt="0"/>
      <dgm:spPr/>
    </dgm:pt>
    <dgm:pt modelId="{85BC8B95-7910-BB49-B6F5-9A7560FC84AD}" type="pres">
      <dgm:prSet presAssocID="{6DB84672-4676-40ED-896F-0B31FED0F6C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B280076-303C-B543-AE98-A819A67C72F3}" type="pres">
      <dgm:prSet presAssocID="{6DB84672-4676-40ED-896F-0B31FED0F6C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A1F7CA18-44BD-4338-B782-8315BA6022D1}" srcId="{B73C78F3-2A62-42E5-BEAE-046D5C22E910}" destId="{6BF8782F-1454-4D71-B6F5-532CB449B67E}" srcOrd="0" destOrd="0" parTransId="{9FC26E66-44A6-4012-9B0B-04CAFE3410F4}" sibTransId="{96E32B65-C1A2-4B2F-8615-4E52B55E3DAD}"/>
    <dgm:cxn modelId="{71340547-D65F-4AB5-BCD3-22C23BF41BC1}" srcId="{6DB84672-4676-40ED-896F-0B31FED0F6CA}" destId="{204A9CA7-CE48-4924-B1AC-EE4A58F55586}" srcOrd="0" destOrd="0" parTransId="{ED5C0DC8-5C22-4341-BC6B-6528312096CE}" sibTransId="{E00B4DF3-8079-430E-8A35-569826B71455}"/>
    <dgm:cxn modelId="{35760348-4787-A34B-945E-C10A9A696880}" type="presOf" srcId="{204A9CA7-CE48-4924-B1AC-EE4A58F55586}" destId="{6B280076-303C-B543-AE98-A819A67C72F3}" srcOrd="0" destOrd="0" presId="urn:microsoft.com/office/officeart/2005/8/layout/hList1"/>
    <dgm:cxn modelId="{B281FD4D-CDED-4903-B6D4-E1D131503FCA}" srcId="{03D05FFF-500A-4331-B59B-FFEE96923ABF}" destId="{6DB84672-4676-40ED-896F-0B31FED0F6CA}" srcOrd="2" destOrd="0" parTransId="{8F4A8B3C-E7DA-46BF-A04F-FDD508BCEE22}" sibTransId="{9FF22F67-EA0C-4592-985B-33B1F11A53B6}"/>
    <dgm:cxn modelId="{1F551870-2563-8149-85CB-C72F5A7821ED}" type="presOf" srcId="{0A8BBA5E-F652-4146-BF63-EA2C8BE0075D}" destId="{16C0723C-A2E2-9745-8927-CA76352C02B9}" srcOrd="0" destOrd="0" presId="urn:microsoft.com/office/officeart/2005/8/layout/hList1"/>
    <dgm:cxn modelId="{0E71828C-2DFA-2747-8930-FED59C81AD2B}" type="presOf" srcId="{03D05FFF-500A-4331-B59B-FFEE96923ABF}" destId="{8B73E2F2-FBCD-F04B-8A29-5B3D01957EFF}" srcOrd="0" destOrd="0" presId="urn:microsoft.com/office/officeart/2005/8/layout/hList1"/>
    <dgm:cxn modelId="{1EDB3D92-613A-3A46-9FE4-19FC881E7476}" type="presOf" srcId="{6DB84672-4676-40ED-896F-0B31FED0F6CA}" destId="{85BC8B95-7910-BB49-B6F5-9A7560FC84AD}" srcOrd="0" destOrd="0" presId="urn:microsoft.com/office/officeart/2005/8/layout/hList1"/>
    <dgm:cxn modelId="{350D5994-6B5B-6E43-B187-A40FA103625D}" type="presOf" srcId="{B73C78F3-2A62-42E5-BEAE-046D5C22E910}" destId="{55C1986B-660C-3247-885F-2DEE67D65FED}" srcOrd="0" destOrd="0" presId="urn:microsoft.com/office/officeart/2005/8/layout/hList1"/>
    <dgm:cxn modelId="{2EA969AE-DD0E-473B-BE80-E165BA7DED93}" srcId="{714207CE-F1CC-4137-BA62-F105A312EFEB}" destId="{0A8BBA5E-F652-4146-BF63-EA2C8BE0075D}" srcOrd="0" destOrd="0" parTransId="{83754D4F-314A-45B4-A750-657EA09E0A39}" sibTransId="{6CB68795-0D22-4BFF-A82A-8C61BD0B4FE5}"/>
    <dgm:cxn modelId="{45E6F2B5-A67B-45AB-84C0-7101D387FBF6}" srcId="{03D05FFF-500A-4331-B59B-FFEE96923ABF}" destId="{714207CE-F1CC-4137-BA62-F105A312EFEB}" srcOrd="1" destOrd="0" parTransId="{9D9EB3E2-3934-48EC-AA32-8D73E658A56D}" sibTransId="{B9D50CC3-8CC0-4E4C-AA9B-698445EABABD}"/>
    <dgm:cxn modelId="{EC8BA3C0-FEC3-DA4C-9509-B6256947F09B}" type="presOf" srcId="{714207CE-F1CC-4137-BA62-F105A312EFEB}" destId="{0C346B02-5DC8-3B48-8316-2784DAE6C334}" srcOrd="0" destOrd="0" presId="urn:microsoft.com/office/officeart/2005/8/layout/hList1"/>
    <dgm:cxn modelId="{7939E5CE-F383-A444-A470-EFA8E7F5A91F}" type="presOf" srcId="{6BF8782F-1454-4D71-B6F5-532CB449B67E}" destId="{57D4DBE0-2692-6D4C-8515-956C1AEE9696}" srcOrd="0" destOrd="0" presId="urn:microsoft.com/office/officeart/2005/8/layout/hList1"/>
    <dgm:cxn modelId="{A3CA03E0-3F37-402B-8EFB-5C8A528AC949}" srcId="{03D05FFF-500A-4331-B59B-FFEE96923ABF}" destId="{B73C78F3-2A62-42E5-BEAE-046D5C22E910}" srcOrd="0" destOrd="0" parTransId="{A57B3503-95DF-4BF7-83F6-6ADC34115170}" sibTransId="{2F20F563-2A70-4509-B958-6E5DF48B6845}"/>
    <dgm:cxn modelId="{FD8BCB81-DD3F-B34E-AAA1-B06B6F2B2702}" type="presParOf" srcId="{8B73E2F2-FBCD-F04B-8A29-5B3D01957EFF}" destId="{753029C5-EE47-0144-AB4E-42A45516DB18}" srcOrd="0" destOrd="0" presId="urn:microsoft.com/office/officeart/2005/8/layout/hList1"/>
    <dgm:cxn modelId="{96674C9C-DEA0-D84F-B28E-9D17D373D861}" type="presParOf" srcId="{753029C5-EE47-0144-AB4E-42A45516DB18}" destId="{55C1986B-660C-3247-885F-2DEE67D65FED}" srcOrd="0" destOrd="0" presId="urn:microsoft.com/office/officeart/2005/8/layout/hList1"/>
    <dgm:cxn modelId="{7F65D47D-02FC-3D4E-BA68-8ABB0E0A6F92}" type="presParOf" srcId="{753029C5-EE47-0144-AB4E-42A45516DB18}" destId="{57D4DBE0-2692-6D4C-8515-956C1AEE9696}" srcOrd="1" destOrd="0" presId="urn:microsoft.com/office/officeart/2005/8/layout/hList1"/>
    <dgm:cxn modelId="{71427400-716D-4B4B-811E-F2DEEB7A7A8A}" type="presParOf" srcId="{8B73E2F2-FBCD-F04B-8A29-5B3D01957EFF}" destId="{739A14FC-31B5-6C44-A945-835BEF4BDAE9}" srcOrd="1" destOrd="0" presId="urn:microsoft.com/office/officeart/2005/8/layout/hList1"/>
    <dgm:cxn modelId="{700383D8-1DC3-2B42-846C-AF2EE81005EF}" type="presParOf" srcId="{8B73E2F2-FBCD-F04B-8A29-5B3D01957EFF}" destId="{690A82A2-6522-E14E-A167-09B0B96A3237}" srcOrd="2" destOrd="0" presId="urn:microsoft.com/office/officeart/2005/8/layout/hList1"/>
    <dgm:cxn modelId="{A3AF59C5-F6C0-F048-88CC-33D4D45601CF}" type="presParOf" srcId="{690A82A2-6522-E14E-A167-09B0B96A3237}" destId="{0C346B02-5DC8-3B48-8316-2784DAE6C334}" srcOrd="0" destOrd="0" presId="urn:microsoft.com/office/officeart/2005/8/layout/hList1"/>
    <dgm:cxn modelId="{4927943D-3675-E74A-ABAC-881673B6A3D1}" type="presParOf" srcId="{690A82A2-6522-E14E-A167-09B0B96A3237}" destId="{16C0723C-A2E2-9745-8927-CA76352C02B9}" srcOrd="1" destOrd="0" presId="urn:microsoft.com/office/officeart/2005/8/layout/hList1"/>
    <dgm:cxn modelId="{373B3741-EB81-D041-A54C-F43E1209CD0F}" type="presParOf" srcId="{8B73E2F2-FBCD-F04B-8A29-5B3D01957EFF}" destId="{CC891FD2-B51A-2840-96A6-6E0DDDF262D2}" srcOrd="3" destOrd="0" presId="urn:microsoft.com/office/officeart/2005/8/layout/hList1"/>
    <dgm:cxn modelId="{235F943F-3C3E-8A44-9032-CA4E63CA260D}" type="presParOf" srcId="{8B73E2F2-FBCD-F04B-8A29-5B3D01957EFF}" destId="{85BA197F-39D2-8344-82BA-025DEAF785C6}" srcOrd="4" destOrd="0" presId="urn:microsoft.com/office/officeart/2005/8/layout/hList1"/>
    <dgm:cxn modelId="{DBDF0FEC-BA96-1141-81BE-2D7484133609}" type="presParOf" srcId="{85BA197F-39D2-8344-82BA-025DEAF785C6}" destId="{85BC8B95-7910-BB49-B6F5-9A7560FC84AD}" srcOrd="0" destOrd="0" presId="urn:microsoft.com/office/officeart/2005/8/layout/hList1"/>
    <dgm:cxn modelId="{6FCF5AA8-0CB0-6E46-A878-28BF07911F08}" type="presParOf" srcId="{85BA197F-39D2-8344-82BA-025DEAF785C6}" destId="{6B280076-303C-B543-AE98-A819A67C72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8929DE-6EFC-4B2D-8207-788D0C5CAA22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8CBCC41-D6E7-4793-9FB4-BCFAE0C20AF4}">
      <dgm:prSet/>
      <dgm:spPr/>
      <dgm:t>
        <a:bodyPr/>
        <a:lstStyle/>
        <a:p>
          <a:r>
            <a:rPr lang="en-US" dirty="0"/>
            <a:t>EPSS (E- point septal separation) </a:t>
          </a:r>
        </a:p>
      </dgm:t>
    </dgm:pt>
    <dgm:pt modelId="{B1007DA1-8C57-401B-B48E-EE618C2267F7}" type="parTrans" cxnId="{3291E72E-54EE-4C59-A96F-2A9DCBC3E26F}">
      <dgm:prSet/>
      <dgm:spPr/>
      <dgm:t>
        <a:bodyPr/>
        <a:lstStyle/>
        <a:p>
          <a:endParaRPr lang="en-US"/>
        </a:p>
      </dgm:t>
    </dgm:pt>
    <dgm:pt modelId="{2A535AC4-B998-44C6-BBBC-6650AF99CE37}" type="sibTrans" cxnId="{3291E72E-54EE-4C59-A96F-2A9DCBC3E26F}">
      <dgm:prSet/>
      <dgm:spPr/>
      <dgm:t>
        <a:bodyPr/>
        <a:lstStyle/>
        <a:p>
          <a:endParaRPr lang="en-US"/>
        </a:p>
      </dgm:t>
    </dgm:pt>
    <dgm:pt modelId="{3D8DAFD4-E503-4B45-8A7B-864BF74C419A}">
      <dgm:prSet/>
      <dgm:spPr/>
      <dgm:t>
        <a:bodyPr/>
        <a:lstStyle/>
        <a:p>
          <a:r>
            <a:rPr lang="en-US"/>
            <a:t>FS (Fractional shortening) </a:t>
          </a:r>
        </a:p>
      </dgm:t>
    </dgm:pt>
    <dgm:pt modelId="{DD63B108-BBB3-4D23-A57F-4749E21BD7D6}" type="parTrans" cxnId="{CDA8D779-5848-48AB-8D2A-E1D3002265E2}">
      <dgm:prSet/>
      <dgm:spPr/>
      <dgm:t>
        <a:bodyPr/>
        <a:lstStyle/>
        <a:p>
          <a:endParaRPr lang="en-US"/>
        </a:p>
      </dgm:t>
    </dgm:pt>
    <dgm:pt modelId="{2D6EEB30-A98A-42EA-8ECD-BF04FB1E7C67}" type="sibTrans" cxnId="{CDA8D779-5848-48AB-8D2A-E1D3002265E2}">
      <dgm:prSet/>
      <dgm:spPr/>
      <dgm:t>
        <a:bodyPr/>
        <a:lstStyle/>
        <a:p>
          <a:endParaRPr lang="en-US"/>
        </a:p>
      </dgm:t>
    </dgm:pt>
    <dgm:pt modelId="{63997FBD-0BDC-4BA4-968F-DF89A9140686}">
      <dgm:prSet/>
      <dgm:spPr/>
      <dgm:t>
        <a:bodyPr/>
        <a:lstStyle/>
        <a:p>
          <a:r>
            <a:rPr lang="en-US"/>
            <a:t>Simpson’s 2 disc method (Used in formal echocardiographic assessment)</a:t>
          </a:r>
        </a:p>
      </dgm:t>
    </dgm:pt>
    <dgm:pt modelId="{525B80D9-8208-4C7C-8A89-1F810B305F5F}" type="parTrans" cxnId="{F7B8A2F1-7AD9-4556-ADAB-0147474A9B02}">
      <dgm:prSet/>
      <dgm:spPr/>
      <dgm:t>
        <a:bodyPr/>
        <a:lstStyle/>
        <a:p>
          <a:endParaRPr lang="en-US"/>
        </a:p>
      </dgm:t>
    </dgm:pt>
    <dgm:pt modelId="{93D2963E-4EF9-46D7-BC1D-243FAC514E27}" type="sibTrans" cxnId="{F7B8A2F1-7AD9-4556-ADAB-0147474A9B02}">
      <dgm:prSet/>
      <dgm:spPr/>
      <dgm:t>
        <a:bodyPr/>
        <a:lstStyle/>
        <a:p>
          <a:endParaRPr lang="en-US"/>
        </a:p>
      </dgm:t>
    </dgm:pt>
    <dgm:pt modelId="{EB83FFA2-ECFE-4840-BFAD-D1F24F6B2914}" type="pres">
      <dgm:prSet presAssocID="{058929DE-6EFC-4B2D-8207-788D0C5CAA22}" presName="linear" presStyleCnt="0">
        <dgm:presLayoutVars>
          <dgm:animLvl val="lvl"/>
          <dgm:resizeHandles val="exact"/>
        </dgm:presLayoutVars>
      </dgm:prSet>
      <dgm:spPr/>
    </dgm:pt>
    <dgm:pt modelId="{988E1BF4-816A-D347-9CA1-40EF332D804C}" type="pres">
      <dgm:prSet presAssocID="{28CBCC41-D6E7-4793-9FB4-BCFAE0C20AF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14BBAFC-2AB2-F34F-81EE-73EB7BF20569}" type="pres">
      <dgm:prSet presAssocID="{2A535AC4-B998-44C6-BBBC-6650AF99CE37}" presName="spacer" presStyleCnt="0"/>
      <dgm:spPr/>
    </dgm:pt>
    <dgm:pt modelId="{9F1FE0F2-4340-144F-8F00-995F0BA4662B}" type="pres">
      <dgm:prSet presAssocID="{3D8DAFD4-E503-4B45-8A7B-864BF74C419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0BC53C7-4860-214C-B083-2992E1C774E1}" type="pres">
      <dgm:prSet presAssocID="{2D6EEB30-A98A-42EA-8ECD-BF04FB1E7C67}" presName="spacer" presStyleCnt="0"/>
      <dgm:spPr/>
    </dgm:pt>
    <dgm:pt modelId="{A0AA899D-35E3-334C-BB69-4A242D3A677E}" type="pres">
      <dgm:prSet presAssocID="{63997FBD-0BDC-4BA4-968F-DF89A914068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291E72E-54EE-4C59-A96F-2A9DCBC3E26F}" srcId="{058929DE-6EFC-4B2D-8207-788D0C5CAA22}" destId="{28CBCC41-D6E7-4793-9FB4-BCFAE0C20AF4}" srcOrd="0" destOrd="0" parTransId="{B1007DA1-8C57-401B-B48E-EE618C2267F7}" sibTransId="{2A535AC4-B998-44C6-BBBC-6650AF99CE37}"/>
    <dgm:cxn modelId="{CDA8D779-5848-48AB-8D2A-E1D3002265E2}" srcId="{058929DE-6EFC-4B2D-8207-788D0C5CAA22}" destId="{3D8DAFD4-E503-4B45-8A7B-864BF74C419A}" srcOrd="1" destOrd="0" parTransId="{DD63B108-BBB3-4D23-A57F-4749E21BD7D6}" sibTransId="{2D6EEB30-A98A-42EA-8ECD-BF04FB1E7C67}"/>
    <dgm:cxn modelId="{33CE8883-73B7-4541-BFAB-534565054ED1}" type="presOf" srcId="{28CBCC41-D6E7-4793-9FB4-BCFAE0C20AF4}" destId="{988E1BF4-816A-D347-9CA1-40EF332D804C}" srcOrd="0" destOrd="0" presId="urn:microsoft.com/office/officeart/2005/8/layout/vList2"/>
    <dgm:cxn modelId="{AD75E6A7-F2EB-4F46-9DA9-DBC3225CBE42}" type="presOf" srcId="{3D8DAFD4-E503-4B45-8A7B-864BF74C419A}" destId="{9F1FE0F2-4340-144F-8F00-995F0BA4662B}" srcOrd="0" destOrd="0" presId="urn:microsoft.com/office/officeart/2005/8/layout/vList2"/>
    <dgm:cxn modelId="{5404B8AA-F534-1647-B559-FC31721666FA}" type="presOf" srcId="{63997FBD-0BDC-4BA4-968F-DF89A9140686}" destId="{A0AA899D-35E3-334C-BB69-4A242D3A677E}" srcOrd="0" destOrd="0" presId="urn:microsoft.com/office/officeart/2005/8/layout/vList2"/>
    <dgm:cxn modelId="{F7B8A2F1-7AD9-4556-ADAB-0147474A9B02}" srcId="{058929DE-6EFC-4B2D-8207-788D0C5CAA22}" destId="{63997FBD-0BDC-4BA4-968F-DF89A9140686}" srcOrd="2" destOrd="0" parTransId="{525B80D9-8208-4C7C-8A89-1F810B305F5F}" sibTransId="{93D2963E-4EF9-46D7-BC1D-243FAC514E27}"/>
    <dgm:cxn modelId="{C4C2FBF5-35F8-2849-8517-C0386973F008}" type="presOf" srcId="{058929DE-6EFC-4B2D-8207-788D0C5CAA22}" destId="{EB83FFA2-ECFE-4840-BFAD-D1F24F6B2914}" srcOrd="0" destOrd="0" presId="urn:microsoft.com/office/officeart/2005/8/layout/vList2"/>
    <dgm:cxn modelId="{7E48E76C-523E-1449-BC55-468692343DAC}" type="presParOf" srcId="{EB83FFA2-ECFE-4840-BFAD-D1F24F6B2914}" destId="{988E1BF4-816A-D347-9CA1-40EF332D804C}" srcOrd="0" destOrd="0" presId="urn:microsoft.com/office/officeart/2005/8/layout/vList2"/>
    <dgm:cxn modelId="{7C79E394-08A2-324A-9CA3-2E78E84B1CAD}" type="presParOf" srcId="{EB83FFA2-ECFE-4840-BFAD-D1F24F6B2914}" destId="{314BBAFC-2AB2-F34F-81EE-73EB7BF20569}" srcOrd="1" destOrd="0" presId="urn:microsoft.com/office/officeart/2005/8/layout/vList2"/>
    <dgm:cxn modelId="{FA931F38-6B2A-0D44-BA45-09FA95A117CB}" type="presParOf" srcId="{EB83FFA2-ECFE-4840-BFAD-D1F24F6B2914}" destId="{9F1FE0F2-4340-144F-8F00-995F0BA4662B}" srcOrd="2" destOrd="0" presId="urn:microsoft.com/office/officeart/2005/8/layout/vList2"/>
    <dgm:cxn modelId="{BC0096E4-BBC6-3548-B90F-C282E16CB2EA}" type="presParOf" srcId="{EB83FFA2-ECFE-4840-BFAD-D1F24F6B2914}" destId="{10BC53C7-4860-214C-B083-2992E1C774E1}" srcOrd="3" destOrd="0" presId="urn:microsoft.com/office/officeart/2005/8/layout/vList2"/>
    <dgm:cxn modelId="{2BC1BC13-0AD3-504E-AAAF-4BFAEDFB39D4}" type="presParOf" srcId="{EB83FFA2-ECFE-4840-BFAD-D1F24F6B2914}" destId="{A0AA899D-35E3-334C-BB69-4A242D3A677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E37A9B-7FBA-4DD5-8CEF-02145646D9A3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5577AA-ED02-4C30-9302-BAD5B4CE4FB4}">
      <dgm:prSet/>
      <dgm:spPr/>
      <dgm:t>
        <a:bodyPr/>
        <a:lstStyle/>
        <a:p>
          <a:r>
            <a:rPr lang="en-US"/>
            <a:t>Quantitative assessment of LV systolic function</a:t>
          </a:r>
        </a:p>
      </dgm:t>
    </dgm:pt>
    <dgm:pt modelId="{5EDEE03E-EB73-4261-A84A-22BBE835CC9B}" type="parTrans" cxnId="{4CB1C6F6-4D05-47B3-9C78-08AE13CB0A21}">
      <dgm:prSet/>
      <dgm:spPr/>
      <dgm:t>
        <a:bodyPr/>
        <a:lstStyle/>
        <a:p>
          <a:endParaRPr lang="en-US"/>
        </a:p>
      </dgm:t>
    </dgm:pt>
    <dgm:pt modelId="{EFC11701-E2AD-4647-A77F-42BA49E99886}" type="sibTrans" cxnId="{4CB1C6F6-4D05-47B3-9C78-08AE13CB0A21}">
      <dgm:prSet/>
      <dgm:spPr/>
      <dgm:t>
        <a:bodyPr/>
        <a:lstStyle/>
        <a:p>
          <a:endParaRPr lang="en-US"/>
        </a:p>
      </dgm:t>
    </dgm:pt>
    <dgm:pt modelId="{78A31657-46E1-4767-AD73-5704392C56A1}">
      <dgm:prSet/>
      <dgm:spPr/>
      <dgm:t>
        <a:bodyPr/>
        <a:lstStyle/>
        <a:p>
          <a:r>
            <a:rPr lang="en-US"/>
            <a:t>M mode line is placed at the tip of Mitral valve leaflet to assess septal movement in parasternal long axis view</a:t>
          </a:r>
        </a:p>
      </dgm:t>
    </dgm:pt>
    <dgm:pt modelId="{B4A67924-DB84-487C-BE25-DA169324757A}" type="parTrans" cxnId="{4CB85519-1C0F-4318-AD4A-DFBD41B6C18B}">
      <dgm:prSet/>
      <dgm:spPr/>
      <dgm:t>
        <a:bodyPr/>
        <a:lstStyle/>
        <a:p>
          <a:endParaRPr lang="en-US"/>
        </a:p>
      </dgm:t>
    </dgm:pt>
    <dgm:pt modelId="{49011FDC-31E0-4FD3-A846-D4955D5120A2}" type="sibTrans" cxnId="{4CB85519-1C0F-4318-AD4A-DFBD41B6C18B}">
      <dgm:prSet/>
      <dgm:spPr/>
      <dgm:t>
        <a:bodyPr/>
        <a:lstStyle/>
        <a:p>
          <a:endParaRPr lang="en-US"/>
        </a:p>
      </dgm:t>
    </dgm:pt>
    <dgm:pt modelId="{499BB844-019F-46F0-9AE2-1F7953B4315B}">
      <dgm:prSet/>
      <dgm:spPr/>
      <dgm:t>
        <a:bodyPr/>
        <a:lstStyle/>
        <a:p>
          <a:r>
            <a:rPr lang="en-US"/>
            <a:t>The distance between Mitral valve ‘E’ point and interventricular septum is measured</a:t>
          </a:r>
        </a:p>
      </dgm:t>
    </dgm:pt>
    <dgm:pt modelId="{9E1B4AE9-72C5-4A1C-B34A-77F2F35167AD}" type="parTrans" cxnId="{B463A9E5-D6A5-4F34-998C-22B9E8DD9612}">
      <dgm:prSet/>
      <dgm:spPr/>
      <dgm:t>
        <a:bodyPr/>
        <a:lstStyle/>
        <a:p>
          <a:endParaRPr lang="en-US"/>
        </a:p>
      </dgm:t>
    </dgm:pt>
    <dgm:pt modelId="{E4F39DDA-403A-4D32-A8C6-4F156B2E000E}" type="sibTrans" cxnId="{B463A9E5-D6A5-4F34-998C-22B9E8DD9612}">
      <dgm:prSet/>
      <dgm:spPr/>
      <dgm:t>
        <a:bodyPr/>
        <a:lstStyle/>
        <a:p>
          <a:endParaRPr lang="en-US"/>
        </a:p>
      </dgm:t>
    </dgm:pt>
    <dgm:pt modelId="{5C896FE7-DF01-43D2-AB25-2AF89A46B679}">
      <dgm:prSet/>
      <dgm:spPr/>
      <dgm:t>
        <a:bodyPr/>
        <a:lstStyle/>
        <a:p>
          <a:r>
            <a:rPr lang="en-US" dirty="0"/>
            <a:t>EPSS &gt; 5 mm is considered abnormal in pediatric patients </a:t>
          </a:r>
        </a:p>
      </dgm:t>
    </dgm:pt>
    <dgm:pt modelId="{A29A62FC-A0F3-4715-9742-62AB9950CFCE}" type="parTrans" cxnId="{F508A2EF-C105-4ADE-9EF8-F1EA017B2067}">
      <dgm:prSet/>
      <dgm:spPr/>
      <dgm:t>
        <a:bodyPr/>
        <a:lstStyle/>
        <a:p>
          <a:endParaRPr lang="en-US"/>
        </a:p>
      </dgm:t>
    </dgm:pt>
    <dgm:pt modelId="{4A969E61-5DDE-4E22-B657-9573089154F7}" type="sibTrans" cxnId="{F508A2EF-C105-4ADE-9EF8-F1EA017B2067}">
      <dgm:prSet/>
      <dgm:spPr/>
      <dgm:t>
        <a:bodyPr/>
        <a:lstStyle/>
        <a:p>
          <a:endParaRPr lang="en-US"/>
        </a:p>
      </dgm:t>
    </dgm:pt>
    <dgm:pt modelId="{D5022257-B5D4-FC4E-9FB7-C49B93FDE5AD}" type="pres">
      <dgm:prSet presAssocID="{C4E37A9B-7FBA-4DD5-8CEF-02145646D9A3}" presName="Name0" presStyleCnt="0">
        <dgm:presLayoutVars>
          <dgm:dir/>
          <dgm:resizeHandles val="exact"/>
        </dgm:presLayoutVars>
      </dgm:prSet>
      <dgm:spPr/>
    </dgm:pt>
    <dgm:pt modelId="{18FC1BEF-7DC4-7448-AD45-CC8357467D35}" type="pres">
      <dgm:prSet presAssocID="{835577AA-ED02-4C30-9302-BAD5B4CE4FB4}" presName="node" presStyleLbl="node1" presStyleIdx="0" presStyleCnt="4">
        <dgm:presLayoutVars>
          <dgm:bulletEnabled val="1"/>
        </dgm:presLayoutVars>
      </dgm:prSet>
      <dgm:spPr/>
    </dgm:pt>
    <dgm:pt modelId="{D0064F28-D577-2048-9AA8-A9BB38DF0FC4}" type="pres">
      <dgm:prSet presAssocID="{EFC11701-E2AD-4647-A77F-42BA49E99886}" presName="sibTrans" presStyleLbl="sibTrans1D1" presStyleIdx="0" presStyleCnt="3"/>
      <dgm:spPr/>
    </dgm:pt>
    <dgm:pt modelId="{84566C58-4C39-F543-94BC-E9B817348563}" type="pres">
      <dgm:prSet presAssocID="{EFC11701-E2AD-4647-A77F-42BA49E99886}" presName="connectorText" presStyleLbl="sibTrans1D1" presStyleIdx="0" presStyleCnt="3"/>
      <dgm:spPr/>
    </dgm:pt>
    <dgm:pt modelId="{8906B22C-85FA-EC47-B483-E657B0BAFB52}" type="pres">
      <dgm:prSet presAssocID="{78A31657-46E1-4767-AD73-5704392C56A1}" presName="node" presStyleLbl="node1" presStyleIdx="1" presStyleCnt="4">
        <dgm:presLayoutVars>
          <dgm:bulletEnabled val="1"/>
        </dgm:presLayoutVars>
      </dgm:prSet>
      <dgm:spPr/>
    </dgm:pt>
    <dgm:pt modelId="{2E5E38EB-C72A-8144-A4A4-C70D155EAB89}" type="pres">
      <dgm:prSet presAssocID="{49011FDC-31E0-4FD3-A846-D4955D5120A2}" presName="sibTrans" presStyleLbl="sibTrans1D1" presStyleIdx="1" presStyleCnt="3"/>
      <dgm:spPr/>
    </dgm:pt>
    <dgm:pt modelId="{F4C6FE43-6F65-2D49-B1AE-B38E2BAC8B33}" type="pres">
      <dgm:prSet presAssocID="{49011FDC-31E0-4FD3-A846-D4955D5120A2}" presName="connectorText" presStyleLbl="sibTrans1D1" presStyleIdx="1" presStyleCnt="3"/>
      <dgm:spPr/>
    </dgm:pt>
    <dgm:pt modelId="{A18E2B92-4049-AB4B-AEBA-258D63B7C8E0}" type="pres">
      <dgm:prSet presAssocID="{499BB844-019F-46F0-9AE2-1F7953B4315B}" presName="node" presStyleLbl="node1" presStyleIdx="2" presStyleCnt="4">
        <dgm:presLayoutVars>
          <dgm:bulletEnabled val="1"/>
        </dgm:presLayoutVars>
      </dgm:prSet>
      <dgm:spPr/>
    </dgm:pt>
    <dgm:pt modelId="{1216BD1F-27B6-AD44-A475-93B366BA469B}" type="pres">
      <dgm:prSet presAssocID="{E4F39DDA-403A-4D32-A8C6-4F156B2E000E}" presName="sibTrans" presStyleLbl="sibTrans1D1" presStyleIdx="2" presStyleCnt="3"/>
      <dgm:spPr/>
    </dgm:pt>
    <dgm:pt modelId="{7F76ECD7-C9DF-BD4D-97D5-90606E42A47F}" type="pres">
      <dgm:prSet presAssocID="{E4F39DDA-403A-4D32-A8C6-4F156B2E000E}" presName="connectorText" presStyleLbl="sibTrans1D1" presStyleIdx="2" presStyleCnt="3"/>
      <dgm:spPr/>
    </dgm:pt>
    <dgm:pt modelId="{A7367264-2009-4A4C-BA08-972BB5BF6DE9}" type="pres">
      <dgm:prSet presAssocID="{5C896FE7-DF01-43D2-AB25-2AF89A46B679}" presName="node" presStyleLbl="node1" presStyleIdx="3" presStyleCnt="4">
        <dgm:presLayoutVars>
          <dgm:bulletEnabled val="1"/>
        </dgm:presLayoutVars>
      </dgm:prSet>
      <dgm:spPr/>
    </dgm:pt>
  </dgm:ptLst>
  <dgm:cxnLst>
    <dgm:cxn modelId="{4CB85519-1C0F-4318-AD4A-DFBD41B6C18B}" srcId="{C4E37A9B-7FBA-4DD5-8CEF-02145646D9A3}" destId="{78A31657-46E1-4767-AD73-5704392C56A1}" srcOrd="1" destOrd="0" parTransId="{B4A67924-DB84-487C-BE25-DA169324757A}" sibTransId="{49011FDC-31E0-4FD3-A846-D4955D5120A2}"/>
    <dgm:cxn modelId="{A2A5B91C-D8D7-964A-BF59-294CE222CC9A}" type="presOf" srcId="{E4F39DDA-403A-4D32-A8C6-4F156B2E000E}" destId="{7F76ECD7-C9DF-BD4D-97D5-90606E42A47F}" srcOrd="1" destOrd="0" presId="urn:microsoft.com/office/officeart/2016/7/layout/RepeatingBendingProcessNew"/>
    <dgm:cxn modelId="{529C5741-4850-A44B-83F5-5F6E638ACCEF}" type="presOf" srcId="{499BB844-019F-46F0-9AE2-1F7953B4315B}" destId="{A18E2B92-4049-AB4B-AEBA-258D63B7C8E0}" srcOrd="0" destOrd="0" presId="urn:microsoft.com/office/officeart/2016/7/layout/RepeatingBendingProcessNew"/>
    <dgm:cxn modelId="{FDD56599-502D-DE4A-8973-E89BBBCA5FA5}" type="presOf" srcId="{EFC11701-E2AD-4647-A77F-42BA49E99886}" destId="{D0064F28-D577-2048-9AA8-A9BB38DF0FC4}" srcOrd="0" destOrd="0" presId="urn:microsoft.com/office/officeart/2016/7/layout/RepeatingBendingProcessNew"/>
    <dgm:cxn modelId="{3EBD429C-1FE5-4741-BACF-52C80918D2C6}" type="presOf" srcId="{C4E37A9B-7FBA-4DD5-8CEF-02145646D9A3}" destId="{D5022257-B5D4-FC4E-9FB7-C49B93FDE5AD}" srcOrd="0" destOrd="0" presId="urn:microsoft.com/office/officeart/2016/7/layout/RepeatingBendingProcessNew"/>
    <dgm:cxn modelId="{33E07DA8-516A-E742-95E2-81552DAE5202}" type="presOf" srcId="{49011FDC-31E0-4FD3-A846-D4955D5120A2}" destId="{2E5E38EB-C72A-8144-A4A4-C70D155EAB89}" srcOrd="0" destOrd="0" presId="urn:microsoft.com/office/officeart/2016/7/layout/RepeatingBendingProcessNew"/>
    <dgm:cxn modelId="{4F076CAB-77F5-8B4E-8D86-A9BA128380E0}" type="presOf" srcId="{49011FDC-31E0-4FD3-A846-D4955D5120A2}" destId="{F4C6FE43-6F65-2D49-B1AE-B38E2BAC8B33}" srcOrd="1" destOrd="0" presId="urn:microsoft.com/office/officeart/2016/7/layout/RepeatingBendingProcessNew"/>
    <dgm:cxn modelId="{AC1891B3-9F57-F74E-8B53-EFA36A06E35F}" type="presOf" srcId="{E4F39DDA-403A-4D32-A8C6-4F156B2E000E}" destId="{1216BD1F-27B6-AD44-A475-93B366BA469B}" srcOrd="0" destOrd="0" presId="urn:microsoft.com/office/officeart/2016/7/layout/RepeatingBendingProcessNew"/>
    <dgm:cxn modelId="{2BA4B1CD-D888-9948-BF7D-02F154C8E963}" type="presOf" srcId="{78A31657-46E1-4767-AD73-5704392C56A1}" destId="{8906B22C-85FA-EC47-B483-E657B0BAFB52}" srcOrd="0" destOrd="0" presId="urn:microsoft.com/office/officeart/2016/7/layout/RepeatingBendingProcessNew"/>
    <dgm:cxn modelId="{C577C4E3-1D73-354B-90F2-13AF62B6A12A}" type="presOf" srcId="{EFC11701-E2AD-4647-A77F-42BA49E99886}" destId="{84566C58-4C39-F543-94BC-E9B817348563}" srcOrd="1" destOrd="0" presId="urn:microsoft.com/office/officeart/2016/7/layout/RepeatingBendingProcessNew"/>
    <dgm:cxn modelId="{B463A9E5-D6A5-4F34-998C-22B9E8DD9612}" srcId="{C4E37A9B-7FBA-4DD5-8CEF-02145646D9A3}" destId="{499BB844-019F-46F0-9AE2-1F7953B4315B}" srcOrd="2" destOrd="0" parTransId="{9E1B4AE9-72C5-4A1C-B34A-77F2F35167AD}" sibTransId="{E4F39DDA-403A-4D32-A8C6-4F156B2E000E}"/>
    <dgm:cxn modelId="{144BCBEC-01DC-CB4F-84C4-5F929DAD5AFE}" type="presOf" srcId="{835577AA-ED02-4C30-9302-BAD5B4CE4FB4}" destId="{18FC1BEF-7DC4-7448-AD45-CC8357467D35}" srcOrd="0" destOrd="0" presId="urn:microsoft.com/office/officeart/2016/7/layout/RepeatingBendingProcessNew"/>
    <dgm:cxn modelId="{F508A2EF-C105-4ADE-9EF8-F1EA017B2067}" srcId="{C4E37A9B-7FBA-4DD5-8CEF-02145646D9A3}" destId="{5C896FE7-DF01-43D2-AB25-2AF89A46B679}" srcOrd="3" destOrd="0" parTransId="{A29A62FC-A0F3-4715-9742-62AB9950CFCE}" sibTransId="{4A969E61-5DDE-4E22-B657-9573089154F7}"/>
    <dgm:cxn modelId="{1B955BF0-E648-5A42-BB31-D6A428BF8605}" type="presOf" srcId="{5C896FE7-DF01-43D2-AB25-2AF89A46B679}" destId="{A7367264-2009-4A4C-BA08-972BB5BF6DE9}" srcOrd="0" destOrd="0" presId="urn:microsoft.com/office/officeart/2016/7/layout/RepeatingBendingProcessNew"/>
    <dgm:cxn modelId="{4CB1C6F6-4D05-47B3-9C78-08AE13CB0A21}" srcId="{C4E37A9B-7FBA-4DD5-8CEF-02145646D9A3}" destId="{835577AA-ED02-4C30-9302-BAD5B4CE4FB4}" srcOrd="0" destOrd="0" parTransId="{5EDEE03E-EB73-4261-A84A-22BBE835CC9B}" sibTransId="{EFC11701-E2AD-4647-A77F-42BA49E99886}"/>
    <dgm:cxn modelId="{315FAA38-5604-1342-9221-B5506859A676}" type="presParOf" srcId="{D5022257-B5D4-FC4E-9FB7-C49B93FDE5AD}" destId="{18FC1BEF-7DC4-7448-AD45-CC8357467D35}" srcOrd="0" destOrd="0" presId="urn:microsoft.com/office/officeart/2016/7/layout/RepeatingBendingProcessNew"/>
    <dgm:cxn modelId="{864EB868-032D-D949-9B38-8C9C005E4FD7}" type="presParOf" srcId="{D5022257-B5D4-FC4E-9FB7-C49B93FDE5AD}" destId="{D0064F28-D577-2048-9AA8-A9BB38DF0FC4}" srcOrd="1" destOrd="0" presId="urn:microsoft.com/office/officeart/2016/7/layout/RepeatingBendingProcessNew"/>
    <dgm:cxn modelId="{B789D3AE-4139-D94F-816A-5B975BB00792}" type="presParOf" srcId="{D0064F28-D577-2048-9AA8-A9BB38DF0FC4}" destId="{84566C58-4C39-F543-94BC-E9B817348563}" srcOrd="0" destOrd="0" presId="urn:microsoft.com/office/officeart/2016/7/layout/RepeatingBendingProcessNew"/>
    <dgm:cxn modelId="{91C08948-BD7F-6C46-AC1F-546E760A8A07}" type="presParOf" srcId="{D5022257-B5D4-FC4E-9FB7-C49B93FDE5AD}" destId="{8906B22C-85FA-EC47-B483-E657B0BAFB52}" srcOrd="2" destOrd="0" presId="urn:microsoft.com/office/officeart/2016/7/layout/RepeatingBendingProcessNew"/>
    <dgm:cxn modelId="{2CA46A9A-D9EC-F141-800F-BEC6FAB77093}" type="presParOf" srcId="{D5022257-B5D4-FC4E-9FB7-C49B93FDE5AD}" destId="{2E5E38EB-C72A-8144-A4A4-C70D155EAB89}" srcOrd="3" destOrd="0" presId="urn:microsoft.com/office/officeart/2016/7/layout/RepeatingBendingProcessNew"/>
    <dgm:cxn modelId="{4AD954C9-B34F-6B4B-97FE-93DA92067E1B}" type="presParOf" srcId="{2E5E38EB-C72A-8144-A4A4-C70D155EAB89}" destId="{F4C6FE43-6F65-2D49-B1AE-B38E2BAC8B33}" srcOrd="0" destOrd="0" presId="urn:microsoft.com/office/officeart/2016/7/layout/RepeatingBendingProcessNew"/>
    <dgm:cxn modelId="{8B77340F-720A-7B4E-B114-A0597A662902}" type="presParOf" srcId="{D5022257-B5D4-FC4E-9FB7-C49B93FDE5AD}" destId="{A18E2B92-4049-AB4B-AEBA-258D63B7C8E0}" srcOrd="4" destOrd="0" presId="urn:microsoft.com/office/officeart/2016/7/layout/RepeatingBendingProcessNew"/>
    <dgm:cxn modelId="{6553C86A-8F5E-974C-A88B-4D4C04A28F88}" type="presParOf" srcId="{D5022257-B5D4-FC4E-9FB7-C49B93FDE5AD}" destId="{1216BD1F-27B6-AD44-A475-93B366BA469B}" srcOrd="5" destOrd="0" presId="urn:microsoft.com/office/officeart/2016/7/layout/RepeatingBendingProcessNew"/>
    <dgm:cxn modelId="{BCD6D88F-0C13-264E-8E0E-BEFC975918EF}" type="presParOf" srcId="{1216BD1F-27B6-AD44-A475-93B366BA469B}" destId="{7F76ECD7-C9DF-BD4D-97D5-90606E42A47F}" srcOrd="0" destOrd="0" presId="urn:microsoft.com/office/officeart/2016/7/layout/RepeatingBendingProcessNew"/>
    <dgm:cxn modelId="{6389C461-A9E5-5743-ABF6-BA432CC76F5E}" type="presParOf" srcId="{D5022257-B5D4-FC4E-9FB7-C49B93FDE5AD}" destId="{A7367264-2009-4A4C-BA08-972BB5BF6DE9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57FDA9-1571-42B0-AB22-230A40EC9BD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0937275-D69F-4A0C-9018-7163815A3C4B}">
      <dgm:prSet/>
      <dgm:spPr/>
      <dgm:t>
        <a:bodyPr/>
        <a:lstStyle/>
        <a:p>
          <a:r>
            <a:rPr lang="en-US"/>
            <a:t>Quantitative assessment of LV systolic function</a:t>
          </a:r>
        </a:p>
      </dgm:t>
    </dgm:pt>
    <dgm:pt modelId="{3C122B42-A1BE-4168-BC70-F52D3E864E23}" type="parTrans" cxnId="{91D86122-2C4D-4E64-B416-C021EA01213F}">
      <dgm:prSet/>
      <dgm:spPr/>
      <dgm:t>
        <a:bodyPr/>
        <a:lstStyle/>
        <a:p>
          <a:endParaRPr lang="en-US"/>
        </a:p>
      </dgm:t>
    </dgm:pt>
    <dgm:pt modelId="{9C944700-F9EA-4C1F-A23D-5E9503F30E36}" type="sibTrans" cxnId="{91D86122-2C4D-4E64-B416-C021EA01213F}">
      <dgm:prSet/>
      <dgm:spPr/>
      <dgm:t>
        <a:bodyPr/>
        <a:lstStyle/>
        <a:p>
          <a:endParaRPr lang="en-US"/>
        </a:p>
      </dgm:t>
    </dgm:pt>
    <dgm:pt modelId="{A77ACC08-E4FC-484B-A241-83F4DD07934C}">
      <dgm:prSet/>
      <dgm:spPr/>
      <dgm:t>
        <a:bodyPr/>
        <a:lstStyle/>
        <a:p>
          <a:r>
            <a:rPr lang="en-US"/>
            <a:t>M mode line is placed in the center of LV cavity at the level of papillary muscle in parasternal short axis/long axis view</a:t>
          </a:r>
        </a:p>
      </dgm:t>
    </dgm:pt>
    <dgm:pt modelId="{4B771303-74A7-4631-A249-84AA1F8F38E0}" type="parTrans" cxnId="{8D6DE3BA-F0E5-486E-B86C-805AC12F9CD0}">
      <dgm:prSet/>
      <dgm:spPr/>
      <dgm:t>
        <a:bodyPr/>
        <a:lstStyle/>
        <a:p>
          <a:endParaRPr lang="en-US"/>
        </a:p>
      </dgm:t>
    </dgm:pt>
    <dgm:pt modelId="{82E3CAF0-89EB-4A36-963D-3A078D1D320F}" type="sibTrans" cxnId="{8D6DE3BA-F0E5-486E-B86C-805AC12F9CD0}">
      <dgm:prSet/>
      <dgm:spPr/>
      <dgm:t>
        <a:bodyPr/>
        <a:lstStyle/>
        <a:p>
          <a:endParaRPr lang="en-US"/>
        </a:p>
      </dgm:t>
    </dgm:pt>
    <dgm:pt modelId="{9B41CB48-5611-4175-950E-ED29C8B3DEA4}">
      <dgm:prSet/>
      <dgm:spPr/>
      <dgm:t>
        <a:bodyPr/>
        <a:lstStyle/>
        <a:p>
          <a:r>
            <a:rPr lang="en-US"/>
            <a:t>The LV cavity size at end diastole (LVEDD) &amp; end systole (LVESD) are measured</a:t>
          </a:r>
        </a:p>
      </dgm:t>
    </dgm:pt>
    <dgm:pt modelId="{F3250127-C6D4-4134-9941-AA3C80498F40}" type="parTrans" cxnId="{C10652D8-2EC3-42CC-B43E-B845E2EB9D73}">
      <dgm:prSet/>
      <dgm:spPr/>
      <dgm:t>
        <a:bodyPr/>
        <a:lstStyle/>
        <a:p>
          <a:endParaRPr lang="en-US"/>
        </a:p>
      </dgm:t>
    </dgm:pt>
    <dgm:pt modelId="{586F69AB-DD97-470B-A49B-710FBCBBC9EB}" type="sibTrans" cxnId="{C10652D8-2EC3-42CC-B43E-B845E2EB9D73}">
      <dgm:prSet/>
      <dgm:spPr/>
      <dgm:t>
        <a:bodyPr/>
        <a:lstStyle/>
        <a:p>
          <a:endParaRPr lang="en-US"/>
        </a:p>
      </dgm:t>
    </dgm:pt>
    <dgm:pt modelId="{53EC5229-032B-4F6A-B7C0-378C24433FD7}">
      <dgm:prSet/>
      <dgm:spPr/>
      <dgm:t>
        <a:bodyPr/>
        <a:lstStyle/>
        <a:p>
          <a:r>
            <a:rPr lang="en-US" dirty="0"/>
            <a:t>FS (%) =      LVEDD- LVESD   x  100</a:t>
          </a:r>
        </a:p>
        <a:p>
          <a:r>
            <a:rPr lang="en-US" dirty="0"/>
            <a:t>	        --------------------</a:t>
          </a:r>
        </a:p>
        <a:p>
          <a:r>
            <a:rPr lang="en-US" dirty="0"/>
            <a:t>		LVEDD	 </a:t>
          </a:r>
        </a:p>
      </dgm:t>
    </dgm:pt>
    <dgm:pt modelId="{D858AAF2-BAC1-47C4-814C-4D0246682D93}" type="parTrans" cxnId="{D965B396-C0BF-4151-9A36-3BCF1F373EE9}">
      <dgm:prSet/>
      <dgm:spPr/>
      <dgm:t>
        <a:bodyPr/>
        <a:lstStyle/>
        <a:p>
          <a:endParaRPr lang="en-US"/>
        </a:p>
      </dgm:t>
    </dgm:pt>
    <dgm:pt modelId="{58E11F94-31FE-407C-87F2-6F60A3F38154}" type="sibTrans" cxnId="{D965B396-C0BF-4151-9A36-3BCF1F373EE9}">
      <dgm:prSet/>
      <dgm:spPr/>
      <dgm:t>
        <a:bodyPr/>
        <a:lstStyle/>
        <a:p>
          <a:endParaRPr lang="en-US"/>
        </a:p>
      </dgm:t>
    </dgm:pt>
    <dgm:pt modelId="{FB2CB7A8-1D77-4C7B-86EF-1419D39316DB}">
      <dgm:prSet/>
      <dgm:spPr/>
      <dgm:t>
        <a:bodyPr/>
        <a:lstStyle/>
        <a:p>
          <a:endParaRPr lang="en-US" dirty="0"/>
        </a:p>
      </dgm:t>
    </dgm:pt>
    <dgm:pt modelId="{8DDBA897-D748-4571-B209-C92F9DDAF648}" type="parTrans" cxnId="{D6034D2C-44E5-4A19-AB82-DCF057681225}">
      <dgm:prSet/>
      <dgm:spPr/>
      <dgm:t>
        <a:bodyPr/>
        <a:lstStyle/>
        <a:p>
          <a:endParaRPr lang="en-US"/>
        </a:p>
      </dgm:t>
    </dgm:pt>
    <dgm:pt modelId="{554640AB-AB3B-49CF-8317-992DC95CB870}" type="sibTrans" cxnId="{D6034D2C-44E5-4A19-AB82-DCF057681225}">
      <dgm:prSet/>
      <dgm:spPr/>
      <dgm:t>
        <a:bodyPr/>
        <a:lstStyle/>
        <a:p>
          <a:endParaRPr lang="en-US"/>
        </a:p>
      </dgm:t>
    </dgm:pt>
    <dgm:pt modelId="{C807C8EE-4853-604C-BD05-F658EB3D8976}" type="pres">
      <dgm:prSet presAssocID="{F057FDA9-1571-42B0-AB22-230A40EC9BD6}" presName="linear" presStyleCnt="0">
        <dgm:presLayoutVars>
          <dgm:animLvl val="lvl"/>
          <dgm:resizeHandles val="exact"/>
        </dgm:presLayoutVars>
      </dgm:prSet>
      <dgm:spPr/>
    </dgm:pt>
    <dgm:pt modelId="{6DF872FD-362A-F640-8182-775B49230228}" type="pres">
      <dgm:prSet presAssocID="{10937275-D69F-4A0C-9018-7163815A3C4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FF33E55-F64D-FA4A-B912-98B8BA21B83B}" type="pres">
      <dgm:prSet presAssocID="{9C944700-F9EA-4C1F-A23D-5E9503F30E36}" presName="spacer" presStyleCnt="0"/>
      <dgm:spPr/>
    </dgm:pt>
    <dgm:pt modelId="{6C7004E1-8E74-BD41-A7F0-C40D97F63108}" type="pres">
      <dgm:prSet presAssocID="{A77ACC08-E4FC-484B-A241-83F4DD07934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6137614-5CA8-3740-9FE6-8BEFA874E8C1}" type="pres">
      <dgm:prSet presAssocID="{82E3CAF0-89EB-4A36-963D-3A078D1D320F}" presName="spacer" presStyleCnt="0"/>
      <dgm:spPr/>
    </dgm:pt>
    <dgm:pt modelId="{7E8A1CD9-2191-4F47-BBD4-390E58C6C235}" type="pres">
      <dgm:prSet presAssocID="{9B41CB48-5611-4175-950E-ED29C8B3DEA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3977357-9ECE-4B4F-8232-0119715542F9}" type="pres">
      <dgm:prSet presAssocID="{586F69AB-DD97-470B-A49B-710FBCBBC9EB}" presName="spacer" presStyleCnt="0"/>
      <dgm:spPr/>
    </dgm:pt>
    <dgm:pt modelId="{7ABD2652-7E18-F347-9A32-D84395EA8CF7}" type="pres">
      <dgm:prSet presAssocID="{53EC5229-032B-4F6A-B7C0-378C24433FD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A4E99D7-B232-FA4E-82CF-5F0C109911E5}" type="pres">
      <dgm:prSet presAssocID="{53EC5229-032B-4F6A-B7C0-378C24433FD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1D86122-2C4D-4E64-B416-C021EA01213F}" srcId="{F057FDA9-1571-42B0-AB22-230A40EC9BD6}" destId="{10937275-D69F-4A0C-9018-7163815A3C4B}" srcOrd="0" destOrd="0" parTransId="{3C122B42-A1BE-4168-BC70-F52D3E864E23}" sibTransId="{9C944700-F9EA-4C1F-A23D-5E9503F30E36}"/>
    <dgm:cxn modelId="{D6034D2C-44E5-4A19-AB82-DCF057681225}" srcId="{53EC5229-032B-4F6A-B7C0-378C24433FD7}" destId="{FB2CB7A8-1D77-4C7B-86EF-1419D39316DB}" srcOrd="0" destOrd="0" parTransId="{8DDBA897-D748-4571-B209-C92F9DDAF648}" sibTransId="{554640AB-AB3B-49CF-8317-992DC95CB870}"/>
    <dgm:cxn modelId="{7316C94C-9ED0-0D42-9DFE-C47A52EAA4AD}" type="presOf" srcId="{FB2CB7A8-1D77-4C7B-86EF-1419D39316DB}" destId="{4A4E99D7-B232-FA4E-82CF-5F0C109911E5}" srcOrd="0" destOrd="0" presId="urn:microsoft.com/office/officeart/2005/8/layout/vList2"/>
    <dgm:cxn modelId="{D965B396-C0BF-4151-9A36-3BCF1F373EE9}" srcId="{F057FDA9-1571-42B0-AB22-230A40EC9BD6}" destId="{53EC5229-032B-4F6A-B7C0-378C24433FD7}" srcOrd="3" destOrd="0" parTransId="{D858AAF2-BAC1-47C4-814C-4D0246682D93}" sibTransId="{58E11F94-31FE-407C-87F2-6F60A3F38154}"/>
    <dgm:cxn modelId="{BADAA998-1A02-2B48-BFE0-BE9852D5CC89}" type="presOf" srcId="{A77ACC08-E4FC-484B-A241-83F4DD07934C}" destId="{6C7004E1-8E74-BD41-A7F0-C40D97F63108}" srcOrd="0" destOrd="0" presId="urn:microsoft.com/office/officeart/2005/8/layout/vList2"/>
    <dgm:cxn modelId="{193431B4-C05A-2545-80EB-94EA03B1FCCB}" type="presOf" srcId="{9B41CB48-5611-4175-950E-ED29C8B3DEA4}" destId="{7E8A1CD9-2191-4F47-BBD4-390E58C6C235}" srcOrd="0" destOrd="0" presId="urn:microsoft.com/office/officeart/2005/8/layout/vList2"/>
    <dgm:cxn modelId="{8D6DE3BA-F0E5-486E-B86C-805AC12F9CD0}" srcId="{F057FDA9-1571-42B0-AB22-230A40EC9BD6}" destId="{A77ACC08-E4FC-484B-A241-83F4DD07934C}" srcOrd="1" destOrd="0" parTransId="{4B771303-74A7-4631-A249-84AA1F8F38E0}" sibTransId="{82E3CAF0-89EB-4A36-963D-3A078D1D320F}"/>
    <dgm:cxn modelId="{2E9F07D5-F6C6-6D48-AC73-6DD33C2320D5}" type="presOf" srcId="{53EC5229-032B-4F6A-B7C0-378C24433FD7}" destId="{7ABD2652-7E18-F347-9A32-D84395EA8CF7}" srcOrd="0" destOrd="0" presId="urn:microsoft.com/office/officeart/2005/8/layout/vList2"/>
    <dgm:cxn modelId="{C10652D8-2EC3-42CC-B43E-B845E2EB9D73}" srcId="{F057FDA9-1571-42B0-AB22-230A40EC9BD6}" destId="{9B41CB48-5611-4175-950E-ED29C8B3DEA4}" srcOrd="2" destOrd="0" parTransId="{F3250127-C6D4-4134-9941-AA3C80498F40}" sibTransId="{586F69AB-DD97-470B-A49B-710FBCBBC9EB}"/>
    <dgm:cxn modelId="{D08405DE-2E93-F540-9FCF-28E303E77C0E}" type="presOf" srcId="{10937275-D69F-4A0C-9018-7163815A3C4B}" destId="{6DF872FD-362A-F640-8182-775B49230228}" srcOrd="0" destOrd="0" presId="urn:microsoft.com/office/officeart/2005/8/layout/vList2"/>
    <dgm:cxn modelId="{8E46A8F1-21ED-F348-BBE8-1A62BC7617C8}" type="presOf" srcId="{F057FDA9-1571-42B0-AB22-230A40EC9BD6}" destId="{C807C8EE-4853-604C-BD05-F658EB3D8976}" srcOrd="0" destOrd="0" presId="urn:microsoft.com/office/officeart/2005/8/layout/vList2"/>
    <dgm:cxn modelId="{7DF9554D-ECD0-6843-876A-E89B04F655FE}" type="presParOf" srcId="{C807C8EE-4853-604C-BD05-F658EB3D8976}" destId="{6DF872FD-362A-F640-8182-775B49230228}" srcOrd="0" destOrd="0" presId="urn:microsoft.com/office/officeart/2005/8/layout/vList2"/>
    <dgm:cxn modelId="{924932C6-C83B-0041-B63A-2B4B5A5CA958}" type="presParOf" srcId="{C807C8EE-4853-604C-BD05-F658EB3D8976}" destId="{BFF33E55-F64D-FA4A-B912-98B8BA21B83B}" srcOrd="1" destOrd="0" presId="urn:microsoft.com/office/officeart/2005/8/layout/vList2"/>
    <dgm:cxn modelId="{6AF11497-EAD2-BD40-9F80-1215FB5CFF17}" type="presParOf" srcId="{C807C8EE-4853-604C-BD05-F658EB3D8976}" destId="{6C7004E1-8E74-BD41-A7F0-C40D97F63108}" srcOrd="2" destOrd="0" presId="urn:microsoft.com/office/officeart/2005/8/layout/vList2"/>
    <dgm:cxn modelId="{865EF2C9-9106-6C46-89CE-005A3449C55D}" type="presParOf" srcId="{C807C8EE-4853-604C-BD05-F658EB3D8976}" destId="{96137614-5CA8-3740-9FE6-8BEFA874E8C1}" srcOrd="3" destOrd="0" presId="urn:microsoft.com/office/officeart/2005/8/layout/vList2"/>
    <dgm:cxn modelId="{061B1D17-8597-8147-AE68-1BC02A90C1A9}" type="presParOf" srcId="{C807C8EE-4853-604C-BD05-F658EB3D8976}" destId="{7E8A1CD9-2191-4F47-BBD4-390E58C6C235}" srcOrd="4" destOrd="0" presId="urn:microsoft.com/office/officeart/2005/8/layout/vList2"/>
    <dgm:cxn modelId="{FF90369B-33F2-AC41-8061-EA9727D1D388}" type="presParOf" srcId="{C807C8EE-4853-604C-BD05-F658EB3D8976}" destId="{23977357-9ECE-4B4F-8232-0119715542F9}" srcOrd="5" destOrd="0" presId="urn:microsoft.com/office/officeart/2005/8/layout/vList2"/>
    <dgm:cxn modelId="{583EAA56-83DD-3244-9F53-FF50193C1A72}" type="presParOf" srcId="{C807C8EE-4853-604C-BD05-F658EB3D8976}" destId="{7ABD2652-7E18-F347-9A32-D84395EA8CF7}" srcOrd="6" destOrd="0" presId="urn:microsoft.com/office/officeart/2005/8/layout/vList2"/>
    <dgm:cxn modelId="{1A0917E8-4992-8E4D-987A-D797C024DF64}" type="presParOf" srcId="{C807C8EE-4853-604C-BD05-F658EB3D8976}" destId="{4A4E99D7-B232-FA4E-82CF-5F0C109911E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A438D5-8D0A-4EBD-AACC-5B85CD1A64BF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9AD29A2-6E6C-4556-8A21-74B6E31F9239}">
      <dgm:prSet/>
      <dgm:spPr/>
      <dgm:t>
        <a:bodyPr/>
        <a:lstStyle/>
        <a:p>
          <a:r>
            <a:rPr lang="en-US"/>
            <a:t>Sub-xiphoid view is the best for dependent effusion </a:t>
          </a:r>
        </a:p>
      </dgm:t>
    </dgm:pt>
    <dgm:pt modelId="{436DA26F-FCDE-41CB-ADDC-7749B6CE5989}" type="parTrans" cxnId="{5A9AAF62-9477-4909-B218-0BDD60BC62AA}">
      <dgm:prSet/>
      <dgm:spPr/>
      <dgm:t>
        <a:bodyPr/>
        <a:lstStyle/>
        <a:p>
          <a:endParaRPr lang="en-US"/>
        </a:p>
      </dgm:t>
    </dgm:pt>
    <dgm:pt modelId="{56C7F5D6-04F8-420F-88C3-F78E0EEC86C9}" type="sibTrans" cxnId="{5A9AAF62-9477-4909-B218-0BDD60BC62AA}">
      <dgm:prSet/>
      <dgm:spPr/>
      <dgm:t>
        <a:bodyPr/>
        <a:lstStyle/>
        <a:p>
          <a:endParaRPr lang="en-US"/>
        </a:p>
      </dgm:t>
    </dgm:pt>
    <dgm:pt modelId="{C11E5E74-AB21-4302-8468-BF7488DA2AAE}">
      <dgm:prSet/>
      <dgm:spPr/>
      <dgm:t>
        <a:bodyPr/>
        <a:lstStyle/>
        <a:p>
          <a:r>
            <a:rPr lang="en-US"/>
            <a:t>Multiple views for co-relation </a:t>
          </a:r>
        </a:p>
      </dgm:t>
    </dgm:pt>
    <dgm:pt modelId="{775082D4-97B4-4B80-9395-AE4E56167134}" type="parTrans" cxnId="{F79A07EC-2D54-4C01-A0DA-DB2BC8874CA5}">
      <dgm:prSet/>
      <dgm:spPr/>
      <dgm:t>
        <a:bodyPr/>
        <a:lstStyle/>
        <a:p>
          <a:endParaRPr lang="en-US"/>
        </a:p>
      </dgm:t>
    </dgm:pt>
    <dgm:pt modelId="{055A5A78-300C-4EFF-B3C5-7F70CF39F397}" type="sibTrans" cxnId="{F79A07EC-2D54-4C01-A0DA-DB2BC8874CA5}">
      <dgm:prSet/>
      <dgm:spPr/>
      <dgm:t>
        <a:bodyPr/>
        <a:lstStyle/>
        <a:p>
          <a:endParaRPr lang="en-US"/>
        </a:p>
      </dgm:t>
    </dgm:pt>
    <dgm:pt modelId="{7CF87960-5EF1-4584-8887-03C071C24EDA}">
      <dgm:prSet/>
      <dgm:spPr/>
      <dgm:t>
        <a:bodyPr/>
        <a:lstStyle/>
        <a:p>
          <a:r>
            <a:rPr lang="en-US"/>
            <a:t>Right atrium and right ventricle free wall collapse is noticed with large volume pericardial effusion</a:t>
          </a:r>
        </a:p>
      </dgm:t>
    </dgm:pt>
    <dgm:pt modelId="{5D01B446-3B75-4F8C-812C-7D338BDAF908}" type="parTrans" cxnId="{1D96A9F1-C9F6-41BF-A87C-C9A6890AF457}">
      <dgm:prSet/>
      <dgm:spPr/>
      <dgm:t>
        <a:bodyPr/>
        <a:lstStyle/>
        <a:p>
          <a:endParaRPr lang="en-US"/>
        </a:p>
      </dgm:t>
    </dgm:pt>
    <dgm:pt modelId="{1144851F-5FE1-462B-86BE-DAC39BC650F8}" type="sibTrans" cxnId="{1D96A9F1-C9F6-41BF-A87C-C9A6890AF457}">
      <dgm:prSet/>
      <dgm:spPr/>
      <dgm:t>
        <a:bodyPr/>
        <a:lstStyle/>
        <a:p>
          <a:endParaRPr lang="en-US"/>
        </a:p>
      </dgm:t>
    </dgm:pt>
    <dgm:pt modelId="{267B8066-4F12-4307-B4B0-1E526D629DFC}">
      <dgm:prSet/>
      <dgm:spPr/>
      <dgm:t>
        <a:bodyPr/>
        <a:lstStyle/>
        <a:p>
          <a:r>
            <a:rPr lang="en-US"/>
            <a:t>RV/RA scalloping is an early sign of impending tamponade </a:t>
          </a:r>
        </a:p>
      </dgm:t>
    </dgm:pt>
    <dgm:pt modelId="{C82CE2E4-43BA-4E6E-A223-54F48B17FE8D}" type="parTrans" cxnId="{2C11EE32-99F5-4AD0-9A14-E886BDF03AB8}">
      <dgm:prSet/>
      <dgm:spPr/>
      <dgm:t>
        <a:bodyPr/>
        <a:lstStyle/>
        <a:p>
          <a:endParaRPr lang="en-US"/>
        </a:p>
      </dgm:t>
    </dgm:pt>
    <dgm:pt modelId="{CFA7C98F-9D2E-4939-A39A-69549F3286B4}" type="sibTrans" cxnId="{2C11EE32-99F5-4AD0-9A14-E886BDF03AB8}">
      <dgm:prSet/>
      <dgm:spPr/>
      <dgm:t>
        <a:bodyPr/>
        <a:lstStyle/>
        <a:p>
          <a:endParaRPr lang="en-US"/>
        </a:p>
      </dgm:t>
    </dgm:pt>
    <dgm:pt modelId="{7BB004B4-EB81-A448-B046-59B5CD416675}" type="pres">
      <dgm:prSet presAssocID="{33A438D5-8D0A-4EBD-AACC-5B85CD1A64BF}" presName="linear" presStyleCnt="0">
        <dgm:presLayoutVars>
          <dgm:animLvl val="lvl"/>
          <dgm:resizeHandles val="exact"/>
        </dgm:presLayoutVars>
      </dgm:prSet>
      <dgm:spPr/>
    </dgm:pt>
    <dgm:pt modelId="{9F174FD0-A1E5-1A4D-B8CF-545A121ABCAD}" type="pres">
      <dgm:prSet presAssocID="{59AD29A2-6E6C-4556-8A21-74B6E31F923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52323E3-DF90-3942-A01F-334467176A5A}" type="pres">
      <dgm:prSet presAssocID="{56C7F5D6-04F8-420F-88C3-F78E0EEC86C9}" presName="spacer" presStyleCnt="0"/>
      <dgm:spPr/>
    </dgm:pt>
    <dgm:pt modelId="{F4137E6B-05AC-F641-9EE4-06F7EA141DA8}" type="pres">
      <dgm:prSet presAssocID="{C11E5E74-AB21-4302-8468-BF7488DA2AA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FE694B8-7909-4A46-A23B-2985DF3EF1D3}" type="pres">
      <dgm:prSet presAssocID="{055A5A78-300C-4EFF-B3C5-7F70CF39F397}" presName="spacer" presStyleCnt="0"/>
      <dgm:spPr/>
    </dgm:pt>
    <dgm:pt modelId="{E8329A14-14CB-ED4F-9BE0-DB337F890A68}" type="pres">
      <dgm:prSet presAssocID="{7CF87960-5EF1-4584-8887-03C071C24ED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F2C6111-51D8-414A-B5E7-BE5EDA7721DB}" type="pres">
      <dgm:prSet presAssocID="{1144851F-5FE1-462B-86BE-DAC39BC650F8}" presName="spacer" presStyleCnt="0"/>
      <dgm:spPr/>
    </dgm:pt>
    <dgm:pt modelId="{0EF212BB-F6AE-8C45-B90C-8B3030918867}" type="pres">
      <dgm:prSet presAssocID="{267B8066-4F12-4307-B4B0-1E526D629DF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CBE1629-48A0-8544-A936-99FC538421E1}" type="presOf" srcId="{267B8066-4F12-4307-B4B0-1E526D629DFC}" destId="{0EF212BB-F6AE-8C45-B90C-8B3030918867}" srcOrd="0" destOrd="0" presId="urn:microsoft.com/office/officeart/2005/8/layout/vList2"/>
    <dgm:cxn modelId="{2C11EE32-99F5-4AD0-9A14-E886BDF03AB8}" srcId="{33A438D5-8D0A-4EBD-AACC-5B85CD1A64BF}" destId="{267B8066-4F12-4307-B4B0-1E526D629DFC}" srcOrd="3" destOrd="0" parTransId="{C82CE2E4-43BA-4E6E-A223-54F48B17FE8D}" sibTransId="{CFA7C98F-9D2E-4939-A39A-69549F3286B4}"/>
    <dgm:cxn modelId="{F7BD7B34-6548-FB4D-B113-9E940D4D0A96}" type="presOf" srcId="{59AD29A2-6E6C-4556-8A21-74B6E31F9239}" destId="{9F174FD0-A1E5-1A4D-B8CF-545A121ABCAD}" srcOrd="0" destOrd="0" presId="urn:microsoft.com/office/officeart/2005/8/layout/vList2"/>
    <dgm:cxn modelId="{C4A2C853-B1AC-694C-9571-C90869E08572}" type="presOf" srcId="{7CF87960-5EF1-4584-8887-03C071C24EDA}" destId="{E8329A14-14CB-ED4F-9BE0-DB337F890A68}" srcOrd="0" destOrd="0" presId="urn:microsoft.com/office/officeart/2005/8/layout/vList2"/>
    <dgm:cxn modelId="{5A9AAF62-9477-4909-B218-0BDD60BC62AA}" srcId="{33A438D5-8D0A-4EBD-AACC-5B85CD1A64BF}" destId="{59AD29A2-6E6C-4556-8A21-74B6E31F9239}" srcOrd="0" destOrd="0" parTransId="{436DA26F-FCDE-41CB-ADDC-7749B6CE5989}" sibTransId="{56C7F5D6-04F8-420F-88C3-F78E0EEC86C9}"/>
    <dgm:cxn modelId="{6D2AD887-627F-614E-9BF7-B61778403999}" type="presOf" srcId="{33A438D5-8D0A-4EBD-AACC-5B85CD1A64BF}" destId="{7BB004B4-EB81-A448-B046-59B5CD416675}" srcOrd="0" destOrd="0" presId="urn:microsoft.com/office/officeart/2005/8/layout/vList2"/>
    <dgm:cxn modelId="{F79A07EC-2D54-4C01-A0DA-DB2BC8874CA5}" srcId="{33A438D5-8D0A-4EBD-AACC-5B85CD1A64BF}" destId="{C11E5E74-AB21-4302-8468-BF7488DA2AAE}" srcOrd="1" destOrd="0" parTransId="{775082D4-97B4-4B80-9395-AE4E56167134}" sibTransId="{055A5A78-300C-4EFF-B3C5-7F70CF39F397}"/>
    <dgm:cxn modelId="{1D96A9F1-C9F6-41BF-A87C-C9A6890AF457}" srcId="{33A438D5-8D0A-4EBD-AACC-5B85CD1A64BF}" destId="{7CF87960-5EF1-4584-8887-03C071C24EDA}" srcOrd="2" destOrd="0" parTransId="{5D01B446-3B75-4F8C-812C-7D338BDAF908}" sibTransId="{1144851F-5FE1-462B-86BE-DAC39BC650F8}"/>
    <dgm:cxn modelId="{BA5FBEF6-902B-A34E-B5B7-379EE9C34278}" type="presOf" srcId="{C11E5E74-AB21-4302-8468-BF7488DA2AAE}" destId="{F4137E6B-05AC-F641-9EE4-06F7EA141DA8}" srcOrd="0" destOrd="0" presId="urn:microsoft.com/office/officeart/2005/8/layout/vList2"/>
    <dgm:cxn modelId="{A81AB2C8-41EF-8B42-8A20-A7234DE64163}" type="presParOf" srcId="{7BB004B4-EB81-A448-B046-59B5CD416675}" destId="{9F174FD0-A1E5-1A4D-B8CF-545A121ABCAD}" srcOrd="0" destOrd="0" presId="urn:microsoft.com/office/officeart/2005/8/layout/vList2"/>
    <dgm:cxn modelId="{B3A9CE7A-0513-4B4C-99E1-4ACCD234CD0D}" type="presParOf" srcId="{7BB004B4-EB81-A448-B046-59B5CD416675}" destId="{352323E3-DF90-3942-A01F-334467176A5A}" srcOrd="1" destOrd="0" presId="urn:microsoft.com/office/officeart/2005/8/layout/vList2"/>
    <dgm:cxn modelId="{63ABE49B-0888-A043-BB6A-DA269BD79DCD}" type="presParOf" srcId="{7BB004B4-EB81-A448-B046-59B5CD416675}" destId="{F4137E6B-05AC-F641-9EE4-06F7EA141DA8}" srcOrd="2" destOrd="0" presId="urn:microsoft.com/office/officeart/2005/8/layout/vList2"/>
    <dgm:cxn modelId="{5B78A923-CEFC-5941-B986-1A139F8F1A9D}" type="presParOf" srcId="{7BB004B4-EB81-A448-B046-59B5CD416675}" destId="{EFE694B8-7909-4A46-A23B-2985DF3EF1D3}" srcOrd="3" destOrd="0" presId="urn:microsoft.com/office/officeart/2005/8/layout/vList2"/>
    <dgm:cxn modelId="{A51415D2-B59E-404F-9035-6A89B2FC86B2}" type="presParOf" srcId="{7BB004B4-EB81-A448-B046-59B5CD416675}" destId="{E8329A14-14CB-ED4F-9BE0-DB337F890A68}" srcOrd="4" destOrd="0" presId="urn:microsoft.com/office/officeart/2005/8/layout/vList2"/>
    <dgm:cxn modelId="{FD2077B7-A10D-C14F-BAA6-4ED88ACBEC55}" type="presParOf" srcId="{7BB004B4-EB81-A448-B046-59B5CD416675}" destId="{1F2C6111-51D8-414A-B5E7-BE5EDA7721DB}" srcOrd="5" destOrd="0" presId="urn:microsoft.com/office/officeart/2005/8/layout/vList2"/>
    <dgm:cxn modelId="{7BC669A8-6935-B24D-A12D-F7B01C110287}" type="presParOf" srcId="{7BB004B4-EB81-A448-B046-59B5CD416675}" destId="{0EF212BB-F6AE-8C45-B90C-8B303091886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37E27A-9337-43D1-A508-935CA17104B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17A3695-70BE-4E4B-84B2-9637024F7A18}">
      <dgm:prSet/>
      <dgm:spPr/>
      <dgm:t>
        <a:bodyPr/>
        <a:lstStyle/>
        <a:p>
          <a:r>
            <a:rPr lang="en-US"/>
            <a:t>Tamponade is not an echocardiographic diagnosis</a:t>
          </a:r>
        </a:p>
      </dgm:t>
    </dgm:pt>
    <dgm:pt modelId="{AA4B5A3C-35C9-44F4-A86D-B1066E9D9814}" type="parTrans" cxnId="{DF3A9C5A-2CA8-4EC1-BAB9-CF52E54FB693}">
      <dgm:prSet/>
      <dgm:spPr/>
      <dgm:t>
        <a:bodyPr/>
        <a:lstStyle/>
        <a:p>
          <a:endParaRPr lang="en-US"/>
        </a:p>
      </dgm:t>
    </dgm:pt>
    <dgm:pt modelId="{593D61EA-78B3-4081-B858-EC3CEE3D3F99}" type="sibTrans" cxnId="{DF3A9C5A-2CA8-4EC1-BAB9-CF52E54FB693}">
      <dgm:prSet/>
      <dgm:spPr/>
      <dgm:t>
        <a:bodyPr/>
        <a:lstStyle/>
        <a:p>
          <a:endParaRPr lang="en-US"/>
        </a:p>
      </dgm:t>
    </dgm:pt>
    <dgm:pt modelId="{A4B0CAA2-BB20-44B1-9FE7-C71767846CD5}">
      <dgm:prSet/>
      <dgm:spPr/>
      <dgm:t>
        <a:bodyPr/>
        <a:lstStyle/>
        <a:p>
          <a:r>
            <a:rPr lang="en-US"/>
            <a:t>Cardiac ultrasonography is the most sensitive and specific means of detecting pericardial effusion</a:t>
          </a:r>
        </a:p>
      </dgm:t>
    </dgm:pt>
    <dgm:pt modelId="{0C8FFD99-7287-4927-842F-CFB9406E1815}" type="parTrans" cxnId="{9E00F1FA-67E7-49C3-B5D9-59F1666587F4}">
      <dgm:prSet/>
      <dgm:spPr/>
      <dgm:t>
        <a:bodyPr/>
        <a:lstStyle/>
        <a:p>
          <a:endParaRPr lang="en-US"/>
        </a:p>
      </dgm:t>
    </dgm:pt>
    <dgm:pt modelId="{74C66448-325F-43F0-813E-AC169A8CAD69}" type="sibTrans" cxnId="{9E00F1FA-67E7-49C3-B5D9-59F1666587F4}">
      <dgm:prSet/>
      <dgm:spPr/>
      <dgm:t>
        <a:bodyPr/>
        <a:lstStyle/>
        <a:p>
          <a:endParaRPr lang="en-US"/>
        </a:p>
      </dgm:t>
    </dgm:pt>
    <dgm:pt modelId="{0AC37D78-E527-42BE-9398-A1936B15044D}">
      <dgm:prSet/>
      <dgm:spPr/>
      <dgm:t>
        <a:bodyPr/>
        <a:lstStyle/>
        <a:p>
          <a:r>
            <a:rPr lang="en-US"/>
            <a:t>Hyperdynamic heart with right atrial compression during late diastole and RV collapse during early diastole (“scalloping”)</a:t>
          </a:r>
        </a:p>
      </dgm:t>
    </dgm:pt>
    <dgm:pt modelId="{D33A31F1-A7AA-49B6-91A2-3CC5EC13A6CE}" type="parTrans" cxnId="{F96D8F73-2E04-4C28-9922-7D69FD663480}">
      <dgm:prSet/>
      <dgm:spPr/>
      <dgm:t>
        <a:bodyPr/>
        <a:lstStyle/>
        <a:p>
          <a:endParaRPr lang="en-US"/>
        </a:p>
      </dgm:t>
    </dgm:pt>
    <dgm:pt modelId="{8C6B64E7-44D6-4BDC-933F-59600F3127DA}" type="sibTrans" cxnId="{F96D8F73-2E04-4C28-9922-7D69FD663480}">
      <dgm:prSet/>
      <dgm:spPr/>
      <dgm:t>
        <a:bodyPr/>
        <a:lstStyle/>
        <a:p>
          <a:endParaRPr lang="en-US"/>
        </a:p>
      </dgm:t>
    </dgm:pt>
    <dgm:pt modelId="{A4E35DF1-8AF3-4F85-A7E8-191F7A11526E}">
      <dgm:prSet/>
      <dgm:spPr/>
      <dgm:t>
        <a:bodyPr/>
        <a:lstStyle/>
        <a:p>
          <a:r>
            <a:rPr lang="en-US"/>
            <a:t>“Swinging heart” counterclockwise rotational movement of the heart (appears late in tamponade)</a:t>
          </a:r>
        </a:p>
      </dgm:t>
    </dgm:pt>
    <dgm:pt modelId="{776C4794-D5EC-4D6B-9835-B56FF9FC02B2}" type="parTrans" cxnId="{D696EB61-0739-4634-9EAA-1ABC799D2573}">
      <dgm:prSet/>
      <dgm:spPr/>
      <dgm:t>
        <a:bodyPr/>
        <a:lstStyle/>
        <a:p>
          <a:endParaRPr lang="en-US"/>
        </a:p>
      </dgm:t>
    </dgm:pt>
    <dgm:pt modelId="{605EA24D-D447-4CAC-B0DE-732F744CD278}" type="sibTrans" cxnId="{D696EB61-0739-4634-9EAA-1ABC799D2573}">
      <dgm:prSet/>
      <dgm:spPr/>
      <dgm:t>
        <a:bodyPr/>
        <a:lstStyle/>
        <a:p>
          <a:endParaRPr lang="en-US"/>
        </a:p>
      </dgm:t>
    </dgm:pt>
    <dgm:pt modelId="{17B54586-F84F-024E-BB2E-8C5170813D92}" type="pres">
      <dgm:prSet presAssocID="{B637E27A-9337-43D1-A508-935CA17104B9}" presName="linear" presStyleCnt="0">
        <dgm:presLayoutVars>
          <dgm:animLvl val="lvl"/>
          <dgm:resizeHandles val="exact"/>
        </dgm:presLayoutVars>
      </dgm:prSet>
      <dgm:spPr/>
    </dgm:pt>
    <dgm:pt modelId="{57F05573-E7BE-2645-85FA-C6B3A0FCD615}" type="pres">
      <dgm:prSet presAssocID="{317A3695-70BE-4E4B-84B2-9637024F7A1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E5F5950-7B92-0740-8BE3-96A3399CCE9F}" type="pres">
      <dgm:prSet presAssocID="{593D61EA-78B3-4081-B858-EC3CEE3D3F99}" presName="spacer" presStyleCnt="0"/>
      <dgm:spPr/>
    </dgm:pt>
    <dgm:pt modelId="{B27F7042-D625-4A40-B3DC-A020379EC4F7}" type="pres">
      <dgm:prSet presAssocID="{A4B0CAA2-BB20-44B1-9FE7-C71767846CD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EAF8BB6-A1F5-1140-BA61-2D5189DDD5DA}" type="pres">
      <dgm:prSet presAssocID="{74C66448-325F-43F0-813E-AC169A8CAD69}" presName="spacer" presStyleCnt="0"/>
      <dgm:spPr/>
    </dgm:pt>
    <dgm:pt modelId="{97198870-EC0B-484A-BE2F-DA38F9695002}" type="pres">
      <dgm:prSet presAssocID="{0AC37D78-E527-42BE-9398-A1936B15044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D9DB8B9-4B18-504E-A479-CD6A1887713B}" type="pres">
      <dgm:prSet presAssocID="{8C6B64E7-44D6-4BDC-933F-59600F3127DA}" presName="spacer" presStyleCnt="0"/>
      <dgm:spPr/>
    </dgm:pt>
    <dgm:pt modelId="{120E8C44-5978-4843-B2B9-8354DEA0B6ED}" type="pres">
      <dgm:prSet presAssocID="{A4E35DF1-8AF3-4F85-A7E8-191F7A11526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0CAB60C-2F40-A143-B1C8-20B39E31B38C}" type="presOf" srcId="{A4E35DF1-8AF3-4F85-A7E8-191F7A11526E}" destId="{120E8C44-5978-4843-B2B9-8354DEA0B6ED}" srcOrd="0" destOrd="0" presId="urn:microsoft.com/office/officeart/2005/8/layout/vList2"/>
    <dgm:cxn modelId="{DF3A9C5A-2CA8-4EC1-BAB9-CF52E54FB693}" srcId="{B637E27A-9337-43D1-A508-935CA17104B9}" destId="{317A3695-70BE-4E4B-84B2-9637024F7A18}" srcOrd="0" destOrd="0" parTransId="{AA4B5A3C-35C9-44F4-A86D-B1066E9D9814}" sibTransId="{593D61EA-78B3-4081-B858-EC3CEE3D3F99}"/>
    <dgm:cxn modelId="{D696EB61-0739-4634-9EAA-1ABC799D2573}" srcId="{B637E27A-9337-43D1-A508-935CA17104B9}" destId="{A4E35DF1-8AF3-4F85-A7E8-191F7A11526E}" srcOrd="3" destOrd="0" parTransId="{776C4794-D5EC-4D6B-9835-B56FF9FC02B2}" sibTransId="{605EA24D-D447-4CAC-B0DE-732F744CD278}"/>
    <dgm:cxn modelId="{F96D8F73-2E04-4C28-9922-7D69FD663480}" srcId="{B637E27A-9337-43D1-A508-935CA17104B9}" destId="{0AC37D78-E527-42BE-9398-A1936B15044D}" srcOrd="2" destOrd="0" parTransId="{D33A31F1-A7AA-49B6-91A2-3CC5EC13A6CE}" sibTransId="{8C6B64E7-44D6-4BDC-933F-59600F3127DA}"/>
    <dgm:cxn modelId="{6C660991-DCD8-DB42-8601-8004773F1549}" type="presOf" srcId="{317A3695-70BE-4E4B-84B2-9637024F7A18}" destId="{57F05573-E7BE-2645-85FA-C6B3A0FCD615}" srcOrd="0" destOrd="0" presId="urn:microsoft.com/office/officeart/2005/8/layout/vList2"/>
    <dgm:cxn modelId="{5993229E-1756-8A45-8FB3-4BAB2F7A5F34}" type="presOf" srcId="{B637E27A-9337-43D1-A508-935CA17104B9}" destId="{17B54586-F84F-024E-BB2E-8C5170813D92}" srcOrd="0" destOrd="0" presId="urn:microsoft.com/office/officeart/2005/8/layout/vList2"/>
    <dgm:cxn modelId="{1B7C56EA-202C-4F47-BE6D-BC43AD4EF7BF}" type="presOf" srcId="{0AC37D78-E527-42BE-9398-A1936B15044D}" destId="{97198870-EC0B-484A-BE2F-DA38F9695002}" srcOrd="0" destOrd="0" presId="urn:microsoft.com/office/officeart/2005/8/layout/vList2"/>
    <dgm:cxn modelId="{941D12F0-A2E1-E54A-848F-5AE32964CD39}" type="presOf" srcId="{A4B0CAA2-BB20-44B1-9FE7-C71767846CD5}" destId="{B27F7042-D625-4A40-B3DC-A020379EC4F7}" srcOrd="0" destOrd="0" presId="urn:microsoft.com/office/officeart/2005/8/layout/vList2"/>
    <dgm:cxn modelId="{9E00F1FA-67E7-49C3-B5D9-59F1666587F4}" srcId="{B637E27A-9337-43D1-A508-935CA17104B9}" destId="{A4B0CAA2-BB20-44B1-9FE7-C71767846CD5}" srcOrd="1" destOrd="0" parTransId="{0C8FFD99-7287-4927-842F-CFB9406E1815}" sibTransId="{74C66448-325F-43F0-813E-AC169A8CAD69}"/>
    <dgm:cxn modelId="{7938C66B-43ED-0340-81A7-B5A6A42F1C4D}" type="presParOf" srcId="{17B54586-F84F-024E-BB2E-8C5170813D92}" destId="{57F05573-E7BE-2645-85FA-C6B3A0FCD615}" srcOrd="0" destOrd="0" presId="urn:microsoft.com/office/officeart/2005/8/layout/vList2"/>
    <dgm:cxn modelId="{F65CA9B1-7734-3A4F-B649-C9DD70DB36CC}" type="presParOf" srcId="{17B54586-F84F-024E-BB2E-8C5170813D92}" destId="{1E5F5950-7B92-0740-8BE3-96A3399CCE9F}" srcOrd="1" destOrd="0" presId="urn:microsoft.com/office/officeart/2005/8/layout/vList2"/>
    <dgm:cxn modelId="{927C049F-126A-D944-B32A-70B380BDFE24}" type="presParOf" srcId="{17B54586-F84F-024E-BB2E-8C5170813D92}" destId="{B27F7042-D625-4A40-B3DC-A020379EC4F7}" srcOrd="2" destOrd="0" presId="urn:microsoft.com/office/officeart/2005/8/layout/vList2"/>
    <dgm:cxn modelId="{E15CFA99-66FE-414E-A089-F958B9981459}" type="presParOf" srcId="{17B54586-F84F-024E-BB2E-8C5170813D92}" destId="{AEAF8BB6-A1F5-1140-BA61-2D5189DDD5DA}" srcOrd="3" destOrd="0" presId="urn:microsoft.com/office/officeart/2005/8/layout/vList2"/>
    <dgm:cxn modelId="{E721FBBB-8EB3-1749-BB10-621F9958103F}" type="presParOf" srcId="{17B54586-F84F-024E-BB2E-8C5170813D92}" destId="{97198870-EC0B-484A-BE2F-DA38F9695002}" srcOrd="4" destOrd="0" presId="urn:microsoft.com/office/officeart/2005/8/layout/vList2"/>
    <dgm:cxn modelId="{38F022B6-D379-EA44-BFAC-08559F0D9FF2}" type="presParOf" srcId="{17B54586-F84F-024E-BB2E-8C5170813D92}" destId="{DD9DB8B9-4B18-504E-A479-CD6A1887713B}" srcOrd="5" destOrd="0" presId="urn:microsoft.com/office/officeart/2005/8/layout/vList2"/>
    <dgm:cxn modelId="{EB4B4F78-2753-1946-9CC1-B987E9F416A8}" type="presParOf" srcId="{17B54586-F84F-024E-BB2E-8C5170813D92}" destId="{120E8C44-5978-4843-B2B9-8354DEA0B6E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1986B-660C-3247-885F-2DEE67D65FED}">
      <dsp:nvSpPr>
        <dsp:cNvPr id="0" name=""/>
        <dsp:cNvSpPr/>
      </dsp:nvSpPr>
      <dsp:spPr>
        <a:xfrm>
          <a:off x="3414" y="257012"/>
          <a:ext cx="3329572" cy="748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Evaluate</a:t>
          </a:r>
        </a:p>
      </dsp:txBody>
      <dsp:txXfrm>
        <a:off x="3414" y="257012"/>
        <a:ext cx="3329572" cy="748800"/>
      </dsp:txXfrm>
    </dsp:sp>
    <dsp:sp modelId="{57D4DBE0-2692-6D4C-8515-956C1AEE9696}">
      <dsp:nvSpPr>
        <dsp:cNvPr id="0" name=""/>
        <dsp:cNvSpPr/>
      </dsp:nvSpPr>
      <dsp:spPr>
        <a:xfrm>
          <a:off x="3414" y="1005812"/>
          <a:ext cx="3329572" cy="242658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Evaluate wall motion (How far does a given wall segment move between systole and diastole?)</a:t>
          </a:r>
        </a:p>
      </dsp:txBody>
      <dsp:txXfrm>
        <a:off x="3414" y="1005812"/>
        <a:ext cx="3329572" cy="2426580"/>
      </dsp:txXfrm>
    </dsp:sp>
    <dsp:sp modelId="{0C346B02-5DC8-3B48-8316-2784DAE6C334}">
      <dsp:nvSpPr>
        <dsp:cNvPr id="0" name=""/>
        <dsp:cNvSpPr/>
      </dsp:nvSpPr>
      <dsp:spPr>
        <a:xfrm>
          <a:off x="3799128" y="257012"/>
          <a:ext cx="3329572" cy="748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Evaluate</a:t>
          </a:r>
        </a:p>
      </dsp:txBody>
      <dsp:txXfrm>
        <a:off x="3799128" y="257012"/>
        <a:ext cx="3329572" cy="748800"/>
      </dsp:txXfrm>
    </dsp:sp>
    <dsp:sp modelId="{16C0723C-A2E2-9745-8927-CA76352C02B9}">
      <dsp:nvSpPr>
        <dsp:cNvPr id="0" name=""/>
        <dsp:cNvSpPr/>
      </dsp:nvSpPr>
      <dsp:spPr>
        <a:xfrm>
          <a:off x="3799128" y="1005812"/>
          <a:ext cx="3329572" cy="242658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Evaluate wall thickening during systole (normal LV demonstrates 30%-40% increase in wall thickness)</a:t>
          </a:r>
        </a:p>
      </dsp:txBody>
      <dsp:txXfrm>
        <a:off x="3799128" y="1005812"/>
        <a:ext cx="3329572" cy="2426580"/>
      </dsp:txXfrm>
    </dsp:sp>
    <dsp:sp modelId="{85BC8B95-7910-BB49-B6F5-9A7560FC84AD}">
      <dsp:nvSpPr>
        <dsp:cNvPr id="0" name=""/>
        <dsp:cNvSpPr/>
      </dsp:nvSpPr>
      <dsp:spPr>
        <a:xfrm>
          <a:off x="7594841" y="257012"/>
          <a:ext cx="3329572" cy="748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Correlate</a:t>
          </a:r>
        </a:p>
      </dsp:txBody>
      <dsp:txXfrm>
        <a:off x="7594841" y="257012"/>
        <a:ext cx="3329572" cy="748800"/>
      </dsp:txXfrm>
    </dsp:sp>
    <dsp:sp modelId="{6B280076-303C-B543-AE98-A819A67C72F3}">
      <dsp:nvSpPr>
        <dsp:cNvPr id="0" name=""/>
        <dsp:cNvSpPr/>
      </dsp:nvSpPr>
      <dsp:spPr>
        <a:xfrm>
          <a:off x="7594841" y="1005812"/>
          <a:ext cx="3329572" cy="24265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Correlate findings among multiple views</a:t>
          </a:r>
        </a:p>
      </dsp:txBody>
      <dsp:txXfrm>
        <a:off x="7594841" y="1005812"/>
        <a:ext cx="3329572" cy="2426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E1BF4-816A-D347-9CA1-40EF332D804C}">
      <dsp:nvSpPr>
        <dsp:cNvPr id="0" name=""/>
        <dsp:cNvSpPr/>
      </dsp:nvSpPr>
      <dsp:spPr>
        <a:xfrm>
          <a:off x="0" y="25744"/>
          <a:ext cx="6666833" cy="17374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EPSS (E- point septal separation) </a:t>
          </a:r>
        </a:p>
      </dsp:txBody>
      <dsp:txXfrm>
        <a:off x="84815" y="110559"/>
        <a:ext cx="6497203" cy="1567820"/>
      </dsp:txXfrm>
    </dsp:sp>
    <dsp:sp modelId="{9F1FE0F2-4340-144F-8F00-995F0BA4662B}">
      <dsp:nvSpPr>
        <dsp:cNvPr id="0" name=""/>
        <dsp:cNvSpPr/>
      </dsp:nvSpPr>
      <dsp:spPr>
        <a:xfrm>
          <a:off x="0" y="1858235"/>
          <a:ext cx="6666833" cy="1737450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FS (Fractional shortening) </a:t>
          </a:r>
        </a:p>
      </dsp:txBody>
      <dsp:txXfrm>
        <a:off x="84815" y="1943050"/>
        <a:ext cx="6497203" cy="1567820"/>
      </dsp:txXfrm>
    </dsp:sp>
    <dsp:sp modelId="{A0AA899D-35E3-334C-BB69-4A242D3A677E}">
      <dsp:nvSpPr>
        <dsp:cNvPr id="0" name=""/>
        <dsp:cNvSpPr/>
      </dsp:nvSpPr>
      <dsp:spPr>
        <a:xfrm>
          <a:off x="0" y="3690725"/>
          <a:ext cx="6666833" cy="173745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Simpson’s 2 disc method (Used in formal echocardiographic assessment)</a:t>
          </a:r>
        </a:p>
      </dsp:txBody>
      <dsp:txXfrm>
        <a:off x="84815" y="3775540"/>
        <a:ext cx="6497203" cy="15678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064F28-D577-2048-9AA8-A9BB38DF0FC4}">
      <dsp:nvSpPr>
        <dsp:cNvPr id="0" name=""/>
        <dsp:cNvSpPr/>
      </dsp:nvSpPr>
      <dsp:spPr>
        <a:xfrm>
          <a:off x="2987955" y="1441072"/>
          <a:ext cx="6567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6721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99133" y="1483355"/>
        <a:ext cx="34366" cy="6873"/>
      </dsp:txXfrm>
    </dsp:sp>
    <dsp:sp modelId="{18FC1BEF-7DC4-7448-AD45-CC8357467D35}">
      <dsp:nvSpPr>
        <dsp:cNvPr id="0" name=""/>
        <dsp:cNvSpPr/>
      </dsp:nvSpPr>
      <dsp:spPr>
        <a:xfrm>
          <a:off x="1399" y="590285"/>
          <a:ext cx="2988355" cy="17930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432" tIns="153706" rIns="146432" bIns="15370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Quantitative assessment of LV systolic function</a:t>
          </a:r>
        </a:p>
      </dsp:txBody>
      <dsp:txXfrm>
        <a:off x="1399" y="590285"/>
        <a:ext cx="2988355" cy="1793013"/>
      </dsp:txXfrm>
    </dsp:sp>
    <dsp:sp modelId="{2E5E38EB-C72A-8144-A4A4-C70D155EAB89}">
      <dsp:nvSpPr>
        <dsp:cNvPr id="0" name=""/>
        <dsp:cNvSpPr/>
      </dsp:nvSpPr>
      <dsp:spPr>
        <a:xfrm>
          <a:off x="1495577" y="2381499"/>
          <a:ext cx="3675677" cy="656721"/>
        </a:xfrm>
        <a:custGeom>
          <a:avLst/>
          <a:gdLst/>
          <a:ahLst/>
          <a:cxnLst/>
          <a:rect l="0" t="0" r="0" b="0"/>
          <a:pathLst>
            <a:path>
              <a:moveTo>
                <a:pt x="3675677" y="0"/>
              </a:moveTo>
              <a:lnTo>
                <a:pt x="3675677" y="345460"/>
              </a:lnTo>
              <a:lnTo>
                <a:pt x="0" y="345460"/>
              </a:lnTo>
              <a:lnTo>
                <a:pt x="0" y="656721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39931" y="2706423"/>
        <a:ext cx="186969" cy="6873"/>
      </dsp:txXfrm>
    </dsp:sp>
    <dsp:sp modelId="{8906B22C-85FA-EC47-B483-E657B0BAFB52}">
      <dsp:nvSpPr>
        <dsp:cNvPr id="0" name=""/>
        <dsp:cNvSpPr/>
      </dsp:nvSpPr>
      <dsp:spPr>
        <a:xfrm>
          <a:off x="3677077" y="590285"/>
          <a:ext cx="2988355" cy="17930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432" tIns="153706" rIns="146432" bIns="15370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 mode line is placed at the tip of Mitral valve leaflet to assess septal movement in parasternal long axis view</a:t>
          </a:r>
        </a:p>
      </dsp:txBody>
      <dsp:txXfrm>
        <a:off x="3677077" y="590285"/>
        <a:ext cx="2988355" cy="1793013"/>
      </dsp:txXfrm>
    </dsp:sp>
    <dsp:sp modelId="{1216BD1F-27B6-AD44-A475-93B366BA469B}">
      <dsp:nvSpPr>
        <dsp:cNvPr id="0" name=""/>
        <dsp:cNvSpPr/>
      </dsp:nvSpPr>
      <dsp:spPr>
        <a:xfrm>
          <a:off x="2987955" y="3921407"/>
          <a:ext cx="6567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6721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99133" y="3963691"/>
        <a:ext cx="34366" cy="6873"/>
      </dsp:txXfrm>
    </dsp:sp>
    <dsp:sp modelId="{A18E2B92-4049-AB4B-AEBA-258D63B7C8E0}">
      <dsp:nvSpPr>
        <dsp:cNvPr id="0" name=""/>
        <dsp:cNvSpPr/>
      </dsp:nvSpPr>
      <dsp:spPr>
        <a:xfrm>
          <a:off x="1399" y="3070620"/>
          <a:ext cx="2988355" cy="17930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432" tIns="153706" rIns="146432" bIns="15370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distance between Mitral valve ‘E’ point and interventricular septum is measured</a:t>
          </a:r>
        </a:p>
      </dsp:txBody>
      <dsp:txXfrm>
        <a:off x="1399" y="3070620"/>
        <a:ext cx="2988355" cy="1793013"/>
      </dsp:txXfrm>
    </dsp:sp>
    <dsp:sp modelId="{A7367264-2009-4A4C-BA08-972BB5BF6DE9}">
      <dsp:nvSpPr>
        <dsp:cNvPr id="0" name=""/>
        <dsp:cNvSpPr/>
      </dsp:nvSpPr>
      <dsp:spPr>
        <a:xfrm>
          <a:off x="3677077" y="3070620"/>
          <a:ext cx="2988355" cy="17930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432" tIns="153706" rIns="146432" bIns="15370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EPSS &gt; 5 mm is considered abnormal in pediatric patients </a:t>
          </a:r>
        </a:p>
      </dsp:txBody>
      <dsp:txXfrm>
        <a:off x="3677077" y="3070620"/>
        <a:ext cx="2988355" cy="17930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F872FD-362A-F640-8182-775B49230228}">
      <dsp:nvSpPr>
        <dsp:cNvPr id="0" name=""/>
        <dsp:cNvSpPr/>
      </dsp:nvSpPr>
      <dsp:spPr>
        <a:xfrm>
          <a:off x="0" y="74590"/>
          <a:ext cx="6263640" cy="121917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Quantitative assessment of LV systolic function</a:t>
          </a:r>
        </a:p>
      </dsp:txBody>
      <dsp:txXfrm>
        <a:off x="59515" y="134105"/>
        <a:ext cx="6144610" cy="1100146"/>
      </dsp:txXfrm>
    </dsp:sp>
    <dsp:sp modelId="{6C7004E1-8E74-BD41-A7F0-C40D97F63108}">
      <dsp:nvSpPr>
        <dsp:cNvPr id="0" name=""/>
        <dsp:cNvSpPr/>
      </dsp:nvSpPr>
      <dsp:spPr>
        <a:xfrm>
          <a:off x="0" y="1348487"/>
          <a:ext cx="6263640" cy="1219176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 mode line is placed in the center of LV cavity at the level of papillary muscle in parasternal short axis/long axis view</a:t>
          </a:r>
        </a:p>
      </dsp:txBody>
      <dsp:txXfrm>
        <a:off x="59515" y="1408002"/>
        <a:ext cx="6144610" cy="1100146"/>
      </dsp:txXfrm>
    </dsp:sp>
    <dsp:sp modelId="{7E8A1CD9-2191-4F47-BBD4-390E58C6C235}">
      <dsp:nvSpPr>
        <dsp:cNvPr id="0" name=""/>
        <dsp:cNvSpPr/>
      </dsp:nvSpPr>
      <dsp:spPr>
        <a:xfrm>
          <a:off x="0" y="2622383"/>
          <a:ext cx="6263640" cy="1219176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LV cavity size at end diastole (LVEDD) &amp; end systole (LVESD) are measured</a:t>
          </a:r>
        </a:p>
      </dsp:txBody>
      <dsp:txXfrm>
        <a:off x="59515" y="2681898"/>
        <a:ext cx="6144610" cy="1100146"/>
      </dsp:txXfrm>
    </dsp:sp>
    <dsp:sp modelId="{7ABD2652-7E18-F347-9A32-D84395EA8CF7}">
      <dsp:nvSpPr>
        <dsp:cNvPr id="0" name=""/>
        <dsp:cNvSpPr/>
      </dsp:nvSpPr>
      <dsp:spPr>
        <a:xfrm>
          <a:off x="0" y="3896280"/>
          <a:ext cx="6263640" cy="1219176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FS (%) =      LVEDD- LVESD   x  100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	        --------------------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		LVEDD	 </a:t>
          </a:r>
        </a:p>
      </dsp:txBody>
      <dsp:txXfrm>
        <a:off x="59515" y="3955795"/>
        <a:ext cx="6144610" cy="1100146"/>
      </dsp:txXfrm>
    </dsp:sp>
    <dsp:sp modelId="{4A4E99D7-B232-FA4E-82CF-5F0C109911E5}">
      <dsp:nvSpPr>
        <dsp:cNvPr id="0" name=""/>
        <dsp:cNvSpPr/>
      </dsp:nvSpPr>
      <dsp:spPr>
        <a:xfrm>
          <a:off x="0" y="5115457"/>
          <a:ext cx="626364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500" kern="1200" dirty="0"/>
        </a:p>
      </dsp:txBody>
      <dsp:txXfrm>
        <a:off x="0" y="5115457"/>
        <a:ext cx="6263640" cy="3146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74FD0-A1E5-1A4D-B8CF-545A121ABCAD}">
      <dsp:nvSpPr>
        <dsp:cNvPr id="0" name=""/>
        <dsp:cNvSpPr/>
      </dsp:nvSpPr>
      <dsp:spPr>
        <a:xfrm>
          <a:off x="0" y="75020"/>
          <a:ext cx="6666833" cy="1274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Sub-xiphoid view is the best for dependent effusion </a:t>
          </a:r>
        </a:p>
      </dsp:txBody>
      <dsp:txXfrm>
        <a:off x="62198" y="137218"/>
        <a:ext cx="6542437" cy="1149734"/>
      </dsp:txXfrm>
    </dsp:sp>
    <dsp:sp modelId="{F4137E6B-05AC-F641-9EE4-06F7EA141DA8}">
      <dsp:nvSpPr>
        <dsp:cNvPr id="0" name=""/>
        <dsp:cNvSpPr/>
      </dsp:nvSpPr>
      <dsp:spPr>
        <a:xfrm>
          <a:off x="0" y="1418270"/>
          <a:ext cx="6666833" cy="1274130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Multiple views for co-relation </a:t>
          </a:r>
        </a:p>
      </dsp:txBody>
      <dsp:txXfrm>
        <a:off x="62198" y="1480468"/>
        <a:ext cx="6542437" cy="1149734"/>
      </dsp:txXfrm>
    </dsp:sp>
    <dsp:sp modelId="{E8329A14-14CB-ED4F-9BE0-DB337F890A68}">
      <dsp:nvSpPr>
        <dsp:cNvPr id="0" name=""/>
        <dsp:cNvSpPr/>
      </dsp:nvSpPr>
      <dsp:spPr>
        <a:xfrm>
          <a:off x="0" y="2761520"/>
          <a:ext cx="6666833" cy="1274130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Right atrium and right ventricle free wall collapse is noticed with large volume pericardial effusion</a:t>
          </a:r>
        </a:p>
      </dsp:txBody>
      <dsp:txXfrm>
        <a:off x="62198" y="2823718"/>
        <a:ext cx="6542437" cy="1149734"/>
      </dsp:txXfrm>
    </dsp:sp>
    <dsp:sp modelId="{0EF212BB-F6AE-8C45-B90C-8B3030918867}">
      <dsp:nvSpPr>
        <dsp:cNvPr id="0" name=""/>
        <dsp:cNvSpPr/>
      </dsp:nvSpPr>
      <dsp:spPr>
        <a:xfrm>
          <a:off x="0" y="4104770"/>
          <a:ext cx="6666833" cy="127413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RV/RA scalloping is an early sign of impending tamponade </a:t>
          </a:r>
        </a:p>
      </dsp:txBody>
      <dsp:txXfrm>
        <a:off x="62198" y="4166968"/>
        <a:ext cx="6542437" cy="11497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05573-E7BE-2645-85FA-C6B3A0FCD615}">
      <dsp:nvSpPr>
        <dsp:cNvPr id="0" name=""/>
        <dsp:cNvSpPr/>
      </dsp:nvSpPr>
      <dsp:spPr>
        <a:xfrm>
          <a:off x="0" y="48718"/>
          <a:ext cx="7559504" cy="14864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Tamponade is not an echocardiographic diagnosis</a:t>
          </a:r>
        </a:p>
      </dsp:txBody>
      <dsp:txXfrm>
        <a:off x="72564" y="121282"/>
        <a:ext cx="7414376" cy="1341356"/>
      </dsp:txXfrm>
    </dsp:sp>
    <dsp:sp modelId="{B27F7042-D625-4A40-B3DC-A020379EC4F7}">
      <dsp:nvSpPr>
        <dsp:cNvPr id="0" name=""/>
        <dsp:cNvSpPr/>
      </dsp:nvSpPr>
      <dsp:spPr>
        <a:xfrm>
          <a:off x="0" y="1615843"/>
          <a:ext cx="7559504" cy="1486484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Cardiac ultrasonography is the most sensitive and specific means of detecting pericardial effusion</a:t>
          </a:r>
        </a:p>
      </dsp:txBody>
      <dsp:txXfrm>
        <a:off x="72564" y="1688407"/>
        <a:ext cx="7414376" cy="1341356"/>
      </dsp:txXfrm>
    </dsp:sp>
    <dsp:sp modelId="{97198870-EC0B-484A-BE2F-DA38F9695002}">
      <dsp:nvSpPr>
        <dsp:cNvPr id="0" name=""/>
        <dsp:cNvSpPr/>
      </dsp:nvSpPr>
      <dsp:spPr>
        <a:xfrm>
          <a:off x="0" y="3182968"/>
          <a:ext cx="7559504" cy="1486484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Hyperdynamic heart with right atrial compression during late diastole and RV collapse during early diastole (“scalloping”)</a:t>
          </a:r>
        </a:p>
      </dsp:txBody>
      <dsp:txXfrm>
        <a:off x="72564" y="3255532"/>
        <a:ext cx="7414376" cy="1341356"/>
      </dsp:txXfrm>
    </dsp:sp>
    <dsp:sp modelId="{120E8C44-5978-4843-B2B9-8354DEA0B6ED}">
      <dsp:nvSpPr>
        <dsp:cNvPr id="0" name=""/>
        <dsp:cNvSpPr/>
      </dsp:nvSpPr>
      <dsp:spPr>
        <a:xfrm>
          <a:off x="0" y="4750093"/>
          <a:ext cx="7559504" cy="1486484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“Swinging heart” counterclockwise rotational movement of the heart (appears late in tamponade)</a:t>
          </a:r>
        </a:p>
      </dsp:txBody>
      <dsp:txXfrm>
        <a:off x="72564" y="4822657"/>
        <a:ext cx="7414376" cy="1341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1:23:58.7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0 121 24575,'0'14'0,"0"1"0,0-1 0,7 0 0,-6 1 0,6-1 0,-7 0 0,0 1 0,0-1 0,0 0 0,6 7 0,-4-5 0,4 5 0,-6 0 0,0-5 0,0 4 0,6 1 0,-4-5 0,4 11 0,-6-11 0,0 5 0,7-7 0,-6 1 0,6-1 0,-7 0 0,0 1 0,0-1 0,0 0 0,0 1 0,6 5 0,-4-4 0,4 5 0,-6-7 0,0 1 0,6-1 0,-4 1 0,4-1 0,-6 0 0,0 1 0,0-1 0,0 0 0,7 1 0,-6-1 0,6 0 0,-7 1 0,0-1 0,0 0 0,0 1 0,6-1 0,-4 1 0,4-1 0,-6 0 0,0 20 0,0-15 0,7 14 0,-6-18 0,6-1 0,-7 0 0,0 1 0,6-1 0,-4 1 0,4-1 0,-6 0 0,0 1 0,0-1 0,0 0 0,6 1 0,-4-1 0,4 0 0,-6 1 0,0-1 0,0 0 0,0 1 0,7-1 0,-6 1 0,6-1 0,-7 0 0,0 1 0,0-1 0,0 0 0,6 1 0,-4-1 0,4 0 0,-6 1 0,0-1 0,6 7 0,-4 1 0,4 0 0,-6-1 0,0-6 0,0-1 0,0 0 0,7 1 0,-6-1 0,6 0 0,-7 1 0,0-1 0,0 0 0,6 1 0,-4-1 0,4 7 0,-6-5 0,0 5 0,0-7 0,0 0 0,0 1 0,6-1 0,-4 0 0,4 1 0,1 5 0,-6-4 0,6 5 0,-7-7 0,0 1 0,0-1 0,0 1 0,0-1 0,0 0 0,6 1 0,-4-1 0,4 0 0,-6 1 0,0-1 0,0 0 0,6 1 0,-4-1 0,4 0 0,-6 1 0,0-1 0,0 1 0,0-1 0,0 0 0,0 1 0,0-1 0,0 0 0,0 1 0,0-1 0,0 0 0,0 1 0,0-1 0,0 0 0,0 1 0,0-1 0,0 1 0,0-1 0,0 0 0,0 1 0,0-1 0,7 7 0,-6-5 0,6 4 0,-7-5 0,0-1 0,0 0 0,0 1 0,0-1 0,0 1 0,0-1 0,0 0 0,0 1 0,0-1 0,0 0 0,0 1 0,0-1 0,0 0 0,0 1 0,0-1 0,0 0 0,0 1 0,0-1 0,0 0 0,0 1 0,0-1 0,0 1 0,0-1 0,0 0 0,0 1 0,0-1 0,0 0 0,0 1 0,0-1 0,0 0 0,0 1 0,0-1 0,0 0 0,0 1 0,0-1 0,0 1 0,0-1 0,6 0 0,-4 1 0,4-1 0,-6 0 0,0 1 0,0-1 0,0 0 0,0 1 0,0-1 0,0 0 0,0 1 0,0-1 0,0 1 0,0-1 0,0 0 0,0 1 0,0-1 0,0 0 0,0 1 0,0-1 0,0 0 0,0 1 0,0-1 0,0 7 0,0-5 0,0 5 0,0-7 0,0 0 0,0 1 0,0-1 0,0 0 0,0 1 0,0-1 0,7 7 0,-6-5 0,6 11 0,-1-5 0,-4 0 0,4-1 0,-6-6 0,0-1 0,0 0 0,0 1 0,0-1 0,6 0 0,-4 1 0,4-1 0,-6 0 0,0 1 0,7 6 0,-6-6 0,6 6 0,-7-6 0,0-1 0,0 0 0,0 1 0,0-1 0,0 0 0,6 1 0,-4-1 0,4 0 0,-6 1 0,0-1 0,0 0 0,6 1 0,-4-1 0,4 1 0,-6-1 0,0 0 0,7 1 0,-6-1 0,12 0 0,-5 1 0,6-7 0,1-2 0,-1-6 0,0 0 0,1 0 0,6-6 0,-6-2 0,0-7 0,-2 1 0,-12 0 0,12-1 0,-11 1 0,10 0 0,-10-1 0,4 1 0,1 0 0,-6-1 0,6 1 0,-7-1 0,6-5 0,-4 4 0,10-5 0,-10 7 0,11-1 0,-5-5 0,0 4 0,4-5 0,-4 0 0,0 5 0,5-5 0,-11 7 0,11 0 0,-5-7 0,-1 5 0,6-11 0,-5 5 0,7-7 0,-1 7 0,0 1 0,1 6 0,-1-5 0,0 4 0,-6-5 0,5 7 0,-11-1 0,10 1 0,-10 0 0,11-1 0,-12 1 0,12 0 0,-11-1 0,11 1 0,-6-7 0,8 5 0,-7-5 0,5 7 0,-12 0 0,12-1 0,-5-5 0,0 4 0,5-11 0,-12 11 0,12-12 0,-5 6 0,6-7 0,-6 7 0,5-5 0,-11 11 0,10-5 0,-10 7 0,4 0 0,-6-1 0,0 1 0,7-7 0,-6 5 0,6-11 0,-7 11 0,0-5 0,0 1 0,6 4 0,-4-5 0,4 7 0,-6-1 0,0 1 0,7-7 0,-6 5 0,5-5 0,-6 1 0,0 4 0,0-5 0,7 0 0,-6 5 0,6-11 0,-7 11 0,6-4 0,-4 5 0,4 1 0,-6-1 0,0 1 0,7-7 0,-6 5 0,6-4 0,-7 5 0,0 1 0,0 0 0,0-1 0,6-6 0,-4 6 0,4-6 0,-6 6 0,0 1 0,0 0 0,0-1 0,6-5 0,-4 4 0,4-5 0,-6 0 0,0 5 0,7-11 0,-6 11 0,6-5 0,-7 7 0,0 0 0,6-7 0,-4 5 0,4-5 0,-6 7 0,0 0 0,0-1 0,0 1 0,6-7 0,-4 5 0,4-5 0,-6 7 0,0 0 0,0-1 0,7-5 0,-6 4 0,6-5 0,-7 7 0,0-1 0,0 1 0,0 0 0,6-7 0,-4 5 0,4-5 0,-6 7 0,0-1 0,6-5 0,-4 4 0,4-5 0,1 7 0,-6-1 0,12 1 0,-11 0 0,4-1 0,-6 1 0,7-1 0,-6 1 0,5 0 0,1-1 0,-6 1 0,12 0 0,-11-7 0,11 5 0,-12-5 0,12 7 0,-11 0 0,10-1 0,-10 1 0,11 0 0,-12-1 0,12 1 0,-11-1 0,10 1 0,-4 0 0,7-1 0,-1 1 0,0 0 0,1-1 0,-1 1 0,0 0 0,1-1 0,-1 1 0,1 0 0,-1-1 0,0 1 0,1-1 0,5 1 0,-4 0 0,5-1 0,-13 1 0,-2 0 0,1-1 0,1 1 0,0 0 0,4-1 0,-10 1 0,11 0 0,-5-7 0,0 5 0,5-11 0,-5 11 0,0-5 0,4 0 0,-10 5 0,11-4 0,-12 5 0,18-5 0,-9 4 0,11-12 0,-13 12 0,4-4 0,-10 5 0,14-21 0,-8 16 0,3-16 0,2 22 0,-11 0 0,4-1 0,1 1 0,-6 0 0,6-1 0,-1 1 0,-4 0 0,10-7 0,-10 5 0,4-5 0,1 7 0,-6-1 0,6 1 0,-7 0 0,6-1 0,-4 1 0,4 0 0,-6-1 0,0 1 0,0 0 0,0-1 0,0 1 0,0-1 0,0 1 0,0 0 0,0-1 0,0 1 0,0 0 0,0-1 0,0 1 0,0 0 0,0-1 0,0 1 0,0 0 0,0 6 0,0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B3977-C35F-4A8D-A75A-4AD15F37DD21}" type="datetimeFigureOut">
              <a:rPr lang="en-US" smtClean="0"/>
              <a:t>4/26/22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414F8-F2A8-4BC8-96DC-280DAC7F0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0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Care must be taken to place the M mode line through the mid cavity and not on the papillary muscles or mitral valve.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11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 mode line in parasternal long view should be placed mid LV cavity when doing fractional shortening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31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83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2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MODERATE PERICARDIAL EFFUSION</a:t>
            </a:r>
          </a:p>
        </p:txBody>
      </p:sp>
    </p:spTree>
    <p:extLst>
      <p:ext uri="{BB962C8B-B14F-4D97-AF65-F5344CB8AC3E}">
        <p14:creationId xmlns:p14="http://schemas.microsoft.com/office/powerpoint/2010/main" val="2648338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6" name="Shape 3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PCE WITH ATRIAL ENLARGEMENT</a:t>
            </a:r>
          </a:p>
        </p:txBody>
      </p:sp>
    </p:spTree>
    <p:extLst>
      <p:ext uri="{BB962C8B-B14F-4D97-AF65-F5344CB8AC3E}">
        <p14:creationId xmlns:p14="http://schemas.microsoft.com/office/powerpoint/2010/main" val="7952138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9" name="Shape 3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-"/>
            </a:pPr>
            <a:r>
              <a:rPr dirty="0"/>
              <a:t>significant compression of the heart by accumulating pericardial contents and fluid</a:t>
            </a:r>
          </a:p>
          <a:p>
            <a:pPr marL="296333" indent="-296333">
              <a:buSzPct val="75000"/>
              <a:buChar char="-"/>
            </a:pPr>
            <a:r>
              <a:rPr dirty="0"/>
              <a:t>As little as 150 mL of pericardial fluid can cause tamponade</a:t>
            </a:r>
          </a:p>
          <a:p>
            <a:pPr marL="296333" indent="-296333">
              <a:buSzPct val="75000"/>
              <a:buChar char="-"/>
            </a:pPr>
            <a:r>
              <a:rPr dirty="0"/>
              <a:t>pulsus paradoxus, hypotension and tachycardia</a:t>
            </a:r>
          </a:p>
          <a:p>
            <a:r>
              <a:rPr dirty="0"/>
              <a:t>Beck’s triad: JVD, muffled heart tones, hypotension</a:t>
            </a:r>
          </a:p>
          <a:p>
            <a:pPr marL="296333" indent="-296333">
              <a:buSzPct val="75000"/>
              <a:buChar char="-"/>
            </a:pPr>
            <a:r>
              <a:rPr dirty="0"/>
              <a:t>Only 1/3 patients with tamponade will have all three features of Beck’s triad and 10% will not have any of them.</a:t>
            </a:r>
          </a:p>
        </p:txBody>
      </p:sp>
    </p:spTree>
    <p:extLst>
      <p:ext uri="{BB962C8B-B14F-4D97-AF65-F5344CB8AC3E}">
        <p14:creationId xmlns:p14="http://schemas.microsoft.com/office/powerpoint/2010/main" val="660349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5" name="Shape 3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ANGRY RV (SCALLOPING) WITH PCE</a:t>
            </a:r>
          </a:p>
        </p:txBody>
      </p:sp>
    </p:spTree>
    <p:extLst>
      <p:ext uri="{BB962C8B-B14F-4D97-AF65-F5344CB8AC3E}">
        <p14:creationId xmlns:p14="http://schemas.microsoft.com/office/powerpoint/2010/main" val="3218442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921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 esophageal Doppler measurements were compared</a:t>
            </a:r>
            <a:r>
              <a:rPr lang="en-US" baseline="0" dirty="0"/>
              <a:t> to PA catheter data used to measure cardiac output. </a:t>
            </a:r>
          </a:p>
          <a:p>
            <a:endParaRPr lang="en-US" baseline="0" dirty="0"/>
          </a:p>
          <a:p>
            <a:r>
              <a:rPr lang="en-US" baseline="0" dirty="0"/>
              <a:t>The study also looked at physician assessment of cardiac index. Accurate 44%, underestimated in 23% and overestimated in 33%</a:t>
            </a:r>
          </a:p>
          <a:p>
            <a:endParaRPr lang="en-US" baseline="0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Doppler measurements of cardiac output correlated with those obtained via pulmonary artery catheterization (r = 0.778; P &lt; .001).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89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776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Volume assessment can be done using several static</a:t>
            </a:r>
            <a:r>
              <a:rPr lang="en-US" baseline="0" dirty="0"/>
              <a:t> measurements such as RA dilation, CVP, IVC diameter. However, IVC diameter using POCUS is one of the easier ones to obtain.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28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5" name="Shape 3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Distinguish the IVC from the aorta: thinner walls, does not exhibit pulsations, compressible, exhibits respiratory variation and courses through the diaphragm in its longitudinal view</a:t>
            </a:r>
          </a:p>
          <a:p>
            <a:r>
              <a:t>*In smaller children, aortic pulsations may be transmitted to the IVC, giving the appearance that the IVC has pulsations</a:t>
            </a:r>
          </a:p>
          <a:p>
            <a:r>
              <a:t>Aorta: thick echogenic walls, is pulsatile, exhibits high-flow velocity, is not compressible and does not exhibit respiratory variation</a:t>
            </a:r>
          </a:p>
        </p:txBody>
      </p:sp>
    </p:spTree>
    <p:extLst>
      <p:ext uri="{BB962C8B-B14F-4D97-AF65-F5344CB8AC3E}">
        <p14:creationId xmlns:p14="http://schemas.microsoft.com/office/powerpoint/2010/main" val="1970426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IVC max – Expiratory </a:t>
            </a:r>
          </a:p>
          <a:p>
            <a:r>
              <a:rPr lang="en-US" dirty="0"/>
              <a:t>IVC min – Inspiratory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84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Caveat – patient should be in full sync with the ventilator</a:t>
            </a:r>
            <a:r>
              <a:rPr lang="en-US" baseline="0" dirty="0"/>
              <a:t> and should not be taking spontaneous breath during the course of evaluation. Patient must be in sinus rhythm and should not have Right heart failure.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046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Both are adult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535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technique could be considered an echocardiographic equivalent of measuring pulse pressure variation.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041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69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limitations if technique as the previous one.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497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85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7526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5" name="Shape 2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3571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Increased right sided pressures with flattening of the interventricular septum. Normally, the septum should bow into the low pressure chamber (RV). A similar finding is seen in patient with a large pulmonary embolism.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3487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2" name="Shape 3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APICAL 5: POOR CTX</a:t>
            </a:r>
          </a:p>
          <a:p>
            <a:r>
              <a:t>HAVE THEM POINT OUT ANATOMY</a:t>
            </a:r>
          </a:p>
        </p:txBody>
      </p:sp>
    </p:spTree>
    <p:extLst>
      <p:ext uri="{BB962C8B-B14F-4D97-AF65-F5344CB8AC3E}">
        <p14:creationId xmlns:p14="http://schemas.microsoft.com/office/powerpoint/2010/main" val="3109489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95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53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 mode line must be placed on Mitral tip leaflet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414F8-F2A8-4BC8-96DC-280DAC7F0B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58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0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3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0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131092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5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5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0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2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3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6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BA02-2038-4A0A-84E8-88A345D3CEA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A4E79-5BCD-4AC5-9E93-AC28BF272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sv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avi"/><Relationship Id="rId1" Type="http://schemas.microsoft.com/office/2007/relationships/media" Target="../media/media9.avi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ov"/><Relationship Id="rId1" Type="http://schemas.microsoft.com/office/2007/relationships/media" Target="../media/media10.mov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mov"/><Relationship Id="rId1" Type="http://schemas.microsoft.com/office/2007/relationships/media" Target="../media/media11.mov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en-US" sz="4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of care ultrasound </a:t>
            </a:r>
            <a:br>
              <a:rPr lang="en-US" sz="4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Hemodynamic assessment in critically ill patient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89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Quantitative Assessment of Left Ventricular Contractility</a:t>
            </a:r>
            <a:endParaRPr lang="en-US" sz="31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ACDBAE31-B724-4299-8304-67C7ECDF0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2592797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39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E-Point Septal Separation (EPSS)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1DF02C3-5EDC-4F51-ACF1-30E6AAAF5F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8522828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6111956-8B9D-E149-AC79-22F6BD2F1237}"/>
              </a:ext>
            </a:extLst>
          </p:cNvPr>
          <p:cNvSpPr/>
          <p:nvPr/>
        </p:nvSpPr>
        <p:spPr>
          <a:xfrm>
            <a:off x="8245746" y="6389798"/>
            <a:ext cx="3788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(Am J </a:t>
            </a:r>
            <a:r>
              <a:rPr lang="en-US" dirty="0" err="1"/>
              <a:t>Cardiol</a:t>
            </a:r>
            <a:r>
              <a:rPr lang="en-US" dirty="0"/>
              <a:t> 1983;52:1084-1087) </a:t>
            </a:r>
          </a:p>
        </p:txBody>
      </p:sp>
    </p:spTree>
    <p:extLst>
      <p:ext uri="{BB962C8B-B14F-4D97-AF65-F5344CB8AC3E}">
        <p14:creationId xmlns:p14="http://schemas.microsoft.com/office/powerpoint/2010/main" val="2064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2" b="8850"/>
          <a:stretch/>
        </p:blipFill>
        <p:spPr>
          <a:xfrm>
            <a:off x="317938" y="528145"/>
            <a:ext cx="9144000" cy="5880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6270" y="4264573"/>
            <a:ext cx="1158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IVS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96360" y="4487496"/>
            <a:ext cx="193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Mitral valve leaflet tip</a:t>
            </a:r>
          </a:p>
        </p:txBody>
      </p:sp>
      <p:sp>
        <p:nvSpPr>
          <p:cNvPr id="8" name="Rectangle 7"/>
          <p:cNvSpPr/>
          <p:nvPr/>
        </p:nvSpPr>
        <p:spPr>
          <a:xfrm>
            <a:off x="63062" y="528145"/>
            <a:ext cx="1442545" cy="1079938"/>
          </a:xfrm>
          <a:prstGeom prst="rect">
            <a:avLst/>
          </a:prstGeom>
          <a:noFill/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Fractional Shortening (FS)</a:t>
            </a:r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8B686C06-062C-42C7-A4DA-BE1BDF0F7E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6913394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618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D4A28B0-C09C-9E4C-9E25-D8E00DC9B3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4" y="1244600"/>
            <a:ext cx="8806236" cy="5524302"/>
          </a:xfrm>
          <a:prstGeom prst="rect">
            <a:avLst/>
          </a:prstGeom>
        </p:spPr>
      </p:pic>
      <p:pic>
        <p:nvPicPr>
          <p:cNvPr id="2" name="21.51.37 hrs __[0000561]_crop" descr="21.51.37 hrs __[0000561]_crop">
            <a:hlinkClick r:id="" action="ppaction://media"/>
            <a:extLst>
              <a:ext uri="{FF2B5EF4-FFF2-40B4-BE49-F238E27FC236}">
                <a16:creationId xmlns:a16="http://schemas.microsoft.com/office/drawing/2014/main" id="{4EA59F91-64CE-6E60-9239-F644DD0EE5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99401" y="76398"/>
            <a:ext cx="4102100" cy="294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08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073084-B425-BA42-A755-EAC73F9F8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557457"/>
            <a:ext cx="9677400" cy="630054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316C468-E887-D444-A4B3-1BF2D9C9F8D2}"/>
              </a:ext>
            </a:extLst>
          </p:cNvPr>
          <p:cNvCxnSpPr/>
          <p:nvPr/>
        </p:nvCxnSpPr>
        <p:spPr>
          <a:xfrm>
            <a:off x="2882900" y="4724400"/>
            <a:ext cx="0" cy="46990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D719027-49EB-C248-9DF0-1BF2FF80AB1C}"/>
              </a:ext>
            </a:extLst>
          </p:cNvPr>
          <p:cNvCxnSpPr/>
          <p:nvPr/>
        </p:nvCxnSpPr>
        <p:spPr>
          <a:xfrm>
            <a:off x="3584448" y="4584192"/>
            <a:ext cx="0" cy="89001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84B5B75-E133-004F-AADF-29E066B0DD21}"/>
              </a:ext>
            </a:extLst>
          </p:cNvPr>
          <p:cNvSpPr txBox="1"/>
          <p:nvPr/>
        </p:nvSpPr>
        <p:spPr>
          <a:xfrm>
            <a:off x="0" y="4724400"/>
            <a:ext cx="199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Left ventricle end systolic diameter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5C1217-C3EC-1545-9B2B-F4CFDAB72C53}"/>
              </a:ext>
            </a:extLst>
          </p:cNvPr>
          <p:cNvCxnSpPr/>
          <p:nvPr/>
        </p:nvCxnSpPr>
        <p:spPr>
          <a:xfrm>
            <a:off x="2181353" y="5029200"/>
            <a:ext cx="500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4DBEB73-0718-3845-B567-92E0225DBF27}"/>
              </a:ext>
            </a:extLst>
          </p:cNvPr>
          <p:cNvSpPr txBox="1"/>
          <p:nvPr/>
        </p:nvSpPr>
        <p:spPr>
          <a:xfrm>
            <a:off x="1886461" y="2737534"/>
            <a:ext cx="199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Left ventricle end diastolic diameter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939843-72DB-974F-88A2-2D99269F5E73}"/>
              </a:ext>
            </a:extLst>
          </p:cNvPr>
          <p:cNvCxnSpPr/>
          <p:nvPr/>
        </p:nvCxnSpPr>
        <p:spPr>
          <a:xfrm>
            <a:off x="2882900" y="3535680"/>
            <a:ext cx="616204" cy="1048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86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Fractional Shortening (FS)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43303" y="16258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+mn-lt"/>
              </a:rPr>
              <a:t>Fractional Shortening (FS) &lt; 25 % is considered abnormal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FF8CCD04-F5C1-E543-A1B5-55E2402C59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028922"/>
              </p:ext>
            </p:extLst>
          </p:nvPr>
        </p:nvGraphicFramePr>
        <p:xfrm>
          <a:off x="173341" y="2951417"/>
          <a:ext cx="11845314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16146">
                  <a:extLst>
                    <a:ext uri="{9D8B030D-6E8A-4147-A177-3AD203B41FA5}">
                      <a16:colId xmlns:a16="http://schemas.microsoft.com/office/drawing/2014/main" val="2921616300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3130112304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4256185733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4046674936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310465697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970471562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481653838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1379368899"/>
                    </a:ext>
                  </a:extLst>
                </a:gridCol>
                <a:gridCol w="1316146">
                  <a:extLst>
                    <a:ext uri="{9D8B030D-6E8A-4147-A177-3AD203B41FA5}">
                      <a16:colId xmlns:a16="http://schemas.microsoft.com/office/drawing/2014/main" val="35720856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 Range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Mild abnormal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 abnormal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Severe abnormal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 Range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Mild abnormal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 abnormal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Severe abnormal 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27268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Linear method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Endocardial FS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/>
                        <a:t>Midwall</a:t>
                      </a:r>
                      <a:r>
                        <a:rPr lang="en-US" dirty="0"/>
                        <a:t> FS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27-45%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15-23%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22-26% 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13-14%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17-21% 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11-12%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&lt; 17%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&lt; 10% 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25-43%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14-22%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20-24% 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12-13%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15-19% 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10-11%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&lt; 14%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&lt; 10%  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379945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2D Method</a:t>
                      </a:r>
                    </a:p>
                    <a:p>
                      <a:r>
                        <a:rPr lang="en-US" dirty="0"/>
                        <a:t>- Ejection Fraction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 55%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45-54%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30-44%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30%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 55%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45-54%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30-44% 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30% 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19202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12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303" y="188481"/>
            <a:ext cx="10515600" cy="73630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Normative Values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E129CE-AA62-E445-8C15-1F0B8E026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16330"/>
              </p:ext>
            </p:extLst>
          </p:nvPr>
        </p:nvGraphicFramePr>
        <p:xfrm>
          <a:off x="145750" y="172199"/>
          <a:ext cx="11900500" cy="6497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5125">
                  <a:extLst>
                    <a:ext uri="{9D8B030D-6E8A-4147-A177-3AD203B41FA5}">
                      <a16:colId xmlns:a16="http://schemas.microsoft.com/office/drawing/2014/main" val="707654720"/>
                    </a:ext>
                  </a:extLst>
                </a:gridCol>
                <a:gridCol w="2975125">
                  <a:extLst>
                    <a:ext uri="{9D8B030D-6E8A-4147-A177-3AD203B41FA5}">
                      <a16:colId xmlns:a16="http://schemas.microsoft.com/office/drawing/2014/main" val="2872048323"/>
                    </a:ext>
                  </a:extLst>
                </a:gridCol>
                <a:gridCol w="2975125">
                  <a:extLst>
                    <a:ext uri="{9D8B030D-6E8A-4147-A177-3AD203B41FA5}">
                      <a16:colId xmlns:a16="http://schemas.microsoft.com/office/drawing/2014/main" val="2014875842"/>
                    </a:ext>
                  </a:extLst>
                </a:gridCol>
                <a:gridCol w="2975125">
                  <a:extLst>
                    <a:ext uri="{9D8B030D-6E8A-4147-A177-3AD203B41FA5}">
                      <a16:colId xmlns:a16="http://schemas.microsoft.com/office/drawing/2014/main" val="42459031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Measurement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728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LV Fractional Shortening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PSL. PSS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 in LV diameter between systole and diastole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28-46%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892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Simpson’s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A4C, A2C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 in LV Volume between end systole and diastole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55-80%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362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EPSS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PSL (M-Mode)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Distance between ant leaflet of mitral valve and interventricular septum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/>
                        <a:t>&gt; 7 mm in adults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/>
                        <a:t>&gt; 5.5 mm in peds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981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LV output (Stroke vol)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A5C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Vti</a:t>
                      </a:r>
                      <a:r>
                        <a:rPr lang="en-US" dirty="0"/>
                        <a:t> x LVOT cross sectional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 scores based on 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48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MAPSE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A4C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Systolic excursion of mitral annulus towards apex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 scores based on age</a:t>
                      </a:r>
                    </a:p>
                    <a:p>
                      <a:r>
                        <a:rPr lang="en-US" dirty="0"/>
                        <a:t>Term neonates &gt; 8 mm </a:t>
                      </a:r>
                    </a:p>
                    <a:p>
                      <a:r>
                        <a:rPr lang="en-US" dirty="0"/>
                        <a:t>Adults 12-14 mm or greater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919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RV output (SV)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PSL sweep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Vti</a:t>
                      </a:r>
                      <a:r>
                        <a:rPr lang="en-US" dirty="0"/>
                        <a:t> at RVOT x RVOT cross sectional area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 scores for different 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8683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TAPSE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A4C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Systolic excursion of tricuspid annulus towards apex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Term neonates &gt; 8 mm</a:t>
                      </a:r>
                    </a:p>
                    <a:p>
                      <a:r>
                        <a:rPr lang="en-US" dirty="0"/>
                        <a:t>Children Z score &gt; 12 mm </a:t>
                      </a:r>
                    </a:p>
                    <a:p>
                      <a:r>
                        <a:rPr lang="en-US" dirty="0"/>
                        <a:t>Adult &gt; 17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910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37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BF6939-4CD4-8743-8638-11146868F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Pericardial effusion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D475A7C9-5359-4DB2-8900-872D63A9EC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739832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823868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SX PCE moderate 4_crop.mp4" descr="SX PCE moderate 4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81996" y="1024072"/>
            <a:ext cx="8355317" cy="569206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ubxiphoid View">
            <a:extLst>
              <a:ext uri="{FF2B5EF4-FFF2-40B4-BE49-F238E27FC236}">
                <a16:creationId xmlns:a16="http://schemas.microsoft.com/office/drawing/2014/main" id="{6FBED84C-E08B-E54F-B237-565BB8F1F0E9}"/>
              </a:ext>
            </a:extLst>
          </p:cNvPr>
          <p:cNvSpPr txBox="1">
            <a:spLocks/>
          </p:cNvSpPr>
          <p:nvPr/>
        </p:nvSpPr>
        <p:spPr>
          <a:xfrm>
            <a:off x="1328928" y="44331"/>
            <a:ext cx="9631680" cy="879893"/>
          </a:xfrm>
          <a:prstGeom prst="rect">
            <a:avLst/>
          </a:prstGeom>
        </p:spPr>
        <p:txBody>
          <a:bodyPr vert="horz" lIns="64295" tIns="32147" rIns="64295" bIns="32147" rtlCol="0" anchor="ctr">
            <a:normAutofit/>
          </a:bodyPr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>
                <a:solidFill>
                  <a:schemeClr val="bg1"/>
                </a:solidFill>
                <a:latin typeface="+mn-lt"/>
              </a:rPr>
              <a:t>Subxiphoid View – Pericardial effusion</a:t>
            </a:r>
          </a:p>
        </p:txBody>
      </p:sp>
      <p:pic>
        <p:nvPicPr>
          <p:cNvPr id="6" name="Graphic 5" descr="Back with solid fill">
            <a:extLst>
              <a:ext uri="{FF2B5EF4-FFF2-40B4-BE49-F238E27FC236}">
                <a16:creationId xmlns:a16="http://schemas.microsoft.com/office/drawing/2014/main" id="{920A05FA-7CA9-0748-9B22-355140565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60800" y="2768600"/>
            <a:ext cx="914400" cy="914400"/>
          </a:xfrm>
          <a:prstGeom prst="rect">
            <a:avLst/>
          </a:prstGeom>
        </p:spPr>
      </p:pic>
      <p:pic>
        <p:nvPicPr>
          <p:cNvPr id="9" name="Graphic 8" descr="Back with solid fill">
            <a:extLst>
              <a:ext uri="{FF2B5EF4-FFF2-40B4-BE49-F238E27FC236}">
                <a16:creationId xmlns:a16="http://schemas.microsoft.com/office/drawing/2014/main" id="{FBA83631-0579-0F40-967E-48639E5547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712225">
            <a:off x="7112000" y="4622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9645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video>
              <p:cMediaNode vol="10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36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7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Qualitative assessment of LV function </a:t>
            </a:r>
          </a:p>
          <a:p>
            <a:pPr marL="0" indent="0">
              <a:buNone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Quantitative assessment of LV function </a:t>
            </a:r>
          </a:p>
          <a:p>
            <a:pPr marL="0" indent="0">
              <a:buNone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Gross assessment of pericardial effusion</a:t>
            </a:r>
          </a:p>
          <a:p>
            <a:pPr marL="0" indent="0">
              <a:buNone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Dynamic measures of volume assessment</a:t>
            </a:r>
          </a:p>
        </p:txBody>
      </p:sp>
    </p:spTree>
    <p:extLst>
      <p:ext uri="{BB962C8B-B14F-4D97-AF65-F5344CB8AC3E}">
        <p14:creationId xmlns:p14="http://schemas.microsoft.com/office/powerpoint/2010/main" val="307484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SX PCE moderate with atrial enlargement_crop.mp4" descr="SX PCE moderate with atrial enlargement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73224" y="924224"/>
            <a:ext cx="8458765" cy="576253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ubxiphoid View">
            <a:extLst>
              <a:ext uri="{FF2B5EF4-FFF2-40B4-BE49-F238E27FC236}">
                <a16:creationId xmlns:a16="http://schemas.microsoft.com/office/drawing/2014/main" id="{AF3753A8-B341-D840-B66A-6E55573351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192" y="54155"/>
            <a:ext cx="9417615" cy="87989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Subxiphoid View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Pericardial effusion</a:t>
            </a:r>
            <a:endParaRPr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3058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3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8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7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92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36" name="TAMPONADE/SCALLOPING"/>
          <p:cNvSpPr txBox="1"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496570">
              <a:defRPr sz="6800"/>
            </a:lvl1pPr>
          </a:lstStyle>
          <a:p>
            <a:pPr defTabSz="914400"/>
            <a:r>
              <a:rPr lang="en-US" sz="3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TAMPONADE/SCALLOPING</a:t>
            </a:r>
          </a:p>
        </p:txBody>
      </p:sp>
      <p:graphicFrame>
        <p:nvGraphicFramePr>
          <p:cNvPr id="339" name="Cardiac ultrasonography is the most sensitive and specific means of detecting tamponade…">
            <a:extLst>
              <a:ext uri="{FF2B5EF4-FFF2-40B4-BE49-F238E27FC236}">
                <a16:creationId xmlns:a16="http://schemas.microsoft.com/office/drawing/2014/main" id="{8D0F5B1D-E34B-46D0-ACC8-E06081E6D4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532509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213697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3D707FF8-3A4B-534F-BE6B-B8F304D87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035" y="1758376"/>
            <a:ext cx="5129784" cy="44629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280A1036-0492-A442-B1B7-4008E806E3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0" y="1969980"/>
            <a:ext cx="5129784" cy="40397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779260-2B0B-CE43-8AD0-8E266A59C421}"/>
              </a:ext>
            </a:extLst>
          </p:cNvPr>
          <p:cNvSpPr txBox="1"/>
          <p:nvPr/>
        </p:nvSpPr>
        <p:spPr>
          <a:xfrm>
            <a:off x="1257300" y="1322832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Diastole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F6EFC5-B0E8-6B43-B6A4-374E52DCA49E}"/>
              </a:ext>
            </a:extLst>
          </p:cNvPr>
          <p:cNvSpPr txBox="1"/>
          <p:nvPr/>
        </p:nvSpPr>
        <p:spPr>
          <a:xfrm>
            <a:off x="7458456" y="1214968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Systole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1FE4967-05EB-A24D-9D23-5BDAFF31F514}"/>
              </a:ext>
            </a:extLst>
          </p:cNvPr>
          <p:cNvCxnSpPr/>
          <p:nvPr/>
        </p:nvCxnSpPr>
        <p:spPr>
          <a:xfrm>
            <a:off x="2755392" y="3060192"/>
            <a:ext cx="0" cy="499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FE55FA-BB61-964F-B1B6-8984D9BF5339}"/>
              </a:ext>
            </a:extLst>
          </p:cNvPr>
          <p:cNvSpPr txBox="1"/>
          <p:nvPr/>
        </p:nvSpPr>
        <p:spPr>
          <a:xfrm>
            <a:off x="2791968" y="2755392"/>
            <a:ext cx="157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RV collapse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268C-6C28-484F-801F-42253404FD4B}"/>
              </a:ext>
            </a:extLst>
          </p:cNvPr>
          <p:cNvSpPr txBox="1"/>
          <p:nvPr/>
        </p:nvSpPr>
        <p:spPr>
          <a:xfrm>
            <a:off x="3760343" y="4053812"/>
            <a:ext cx="171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Pericardial effusion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BDC4E8-CAA3-F744-BEC6-56EDB2866198}"/>
              </a:ext>
            </a:extLst>
          </p:cNvPr>
          <p:cNvSpPr txBox="1"/>
          <p:nvPr/>
        </p:nvSpPr>
        <p:spPr>
          <a:xfrm>
            <a:off x="8540496" y="2499411"/>
            <a:ext cx="171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Pericardial effusion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73C11F-3A45-CC47-B392-E62229FFFB56}"/>
              </a:ext>
            </a:extLst>
          </p:cNvPr>
          <p:cNvSpPr txBox="1"/>
          <p:nvPr/>
        </p:nvSpPr>
        <p:spPr>
          <a:xfrm>
            <a:off x="2025396" y="3706368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F3FB05-AA5E-DD4D-AD8C-67C51E99876A}"/>
              </a:ext>
            </a:extLst>
          </p:cNvPr>
          <p:cNvSpPr txBox="1"/>
          <p:nvPr/>
        </p:nvSpPr>
        <p:spPr>
          <a:xfrm>
            <a:off x="2183892" y="4280944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4AFB65-5E1E-3B4F-96F1-F191F5562A5C}"/>
              </a:ext>
            </a:extLst>
          </p:cNvPr>
          <p:cNvSpPr txBox="1"/>
          <p:nvPr/>
        </p:nvSpPr>
        <p:spPr>
          <a:xfrm>
            <a:off x="3175127" y="3725470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5C1899-6B15-564E-B823-CC9A886AB35E}"/>
              </a:ext>
            </a:extLst>
          </p:cNvPr>
          <p:cNvSpPr txBox="1"/>
          <p:nvPr/>
        </p:nvSpPr>
        <p:spPr>
          <a:xfrm>
            <a:off x="7848812" y="3709782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DBC4C1-6A69-6B42-9B86-E6A139DDF110}"/>
              </a:ext>
            </a:extLst>
          </p:cNvPr>
          <p:cNvSpPr txBox="1"/>
          <p:nvPr/>
        </p:nvSpPr>
        <p:spPr>
          <a:xfrm>
            <a:off x="7953926" y="4253190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B43328-8AE4-B548-9B0E-E43A3BFA87A4}"/>
              </a:ext>
            </a:extLst>
          </p:cNvPr>
          <p:cNvSpPr txBox="1"/>
          <p:nvPr/>
        </p:nvSpPr>
        <p:spPr>
          <a:xfrm>
            <a:off x="9115806" y="3845408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5550F4-7DBC-E54F-9817-8FE6C44ECF8D}"/>
              </a:ext>
            </a:extLst>
          </p:cNvPr>
          <p:cNvSpPr txBox="1"/>
          <p:nvPr/>
        </p:nvSpPr>
        <p:spPr>
          <a:xfrm>
            <a:off x="8793480" y="3330134"/>
            <a:ext cx="64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A0AF0C-31D8-DE4B-A03C-E4D74852D9BA}"/>
              </a:ext>
            </a:extLst>
          </p:cNvPr>
          <p:cNvSpPr txBox="1"/>
          <p:nvPr/>
        </p:nvSpPr>
        <p:spPr>
          <a:xfrm>
            <a:off x="2962657" y="480060"/>
            <a:ext cx="6571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	Pericardial    Tamponade</a:t>
            </a:r>
          </a:p>
        </p:txBody>
      </p:sp>
    </p:spTree>
    <p:extLst>
      <p:ext uri="{BB962C8B-B14F-4D97-AF65-F5344CB8AC3E}">
        <p14:creationId xmlns:p14="http://schemas.microsoft.com/office/powerpoint/2010/main" val="54438398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AP4 PCE with angry RV 1_1_crop.mp4" descr="AP4 PCE with angry RV 1_1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26493" y="504708"/>
            <a:ext cx="8585083" cy="584858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Up Arrow 1"/>
          <p:cNvSpPr/>
          <p:nvPr/>
        </p:nvSpPr>
        <p:spPr>
          <a:xfrm rot="5400000">
            <a:off x="3943349" y="1615786"/>
            <a:ext cx="426027" cy="436419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Up Arrow 3"/>
          <p:cNvSpPr/>
          <p:nvPr/>
        </p:nvSpPr>
        <p:spPr>
          <a:xfrm rot="5400000">
            <a:off x="3725139" y="3210791"/>
            <a:ext cx="426027" cy="436419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6841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4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Hemodynamic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Dynamic methods of volumetric assessment using POCUS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50775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Volumetric assessment – How good are we?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/>
              <a:t>Physicians’ Estimates of Cardiac Index and Intravascular Volume Based on Clinical Assessment Versus Transesophageal Doppler Measurements Obtained by Critical Care Nurses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i="1"/>
              <a:t>Iregui, Manuel G., et al. “Manuel G. Iregui.” American Journal of Critical Care, July 2003, ajcc.aacnjournals.org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/>
              <a:t>Accurate assessment – 30% </a:t>
            </a:r>
          </a:p>
          <a:p>
            <a:pPr marL="0" indent="0">
              <a:buNone/>
            </a:pPr>
            <a:r>
              <a:rPr lang="en-US" sz="2000"/>
              <a:t>Overestimation – 55% </a:t>
            </a:r>
          </a:p>
          <a:p>
            <a:pPr marL="0" indent="0">
              <a:buNone/>
            </a:pPr>
            <a:r>
              <a:rPr lang="en-US" sz="2000"/>
              <a:t>Underestimation – 15% </a:t>
            </a:r>
          </a:p>
        </p:txBody>
      </p:sp>
    </p:spTree>
    <p:extLst>
      <p:ext uri="{BB962C8B-B14F-4D97-AF65-F5344CB8AC3E}">
        <p14:creationId xmlns:p14="http://schemas.microsoft.com/office/powerpoint/2010/main" val="426896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Volumetric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>
              <a:buClr>
                <a:srgbClr val="FFFFFF"/>
              </a:buClr>
              <a:buSzPct val="74000"/>
              <a:buFont typeface="Wingdings" panose="05000000000000000000" pitchFamily="2" charset="2"/>
              <a:buChar char="§"/>
              <a:defRPr sz="3300">
                <a:solidFill>
                  <a:srgbClr val="000000"/>
                </a:solidFill>
              </a:defRPr>
            </a:pPr>
            <a:r>
              <a:rPr lang="en-US" sz="2000"/>
              <a:t> POCUS can be used for rapid, noninvasive determination of volume status.</a:t>
            </a:r>
          </a:p>
          <a:p>
            <a:pPr marL="0" indent="0">
              <a:buClr>
                <a:srgbClr val="FFFFFF"/>
              </a:buClr>
              <a:buSzPct val="74000"/>
              <a:buNone/>
              <a:defRPr sz="3300">
                <a:solidFill>
                  <a:srgbClr val="000000"/>
                </a:solidFill>
              </a:defRPr>
            </a:pPr>
            <a:endParaRPr lang="en-US" sz="2000"/>
          </a:p>
          <a:p>
            <a:pPr>
              <a:buClr>
                <a:srgbClr val="FFFFFF"/>
              </a:buClr>
              <a:buSzPct val="74000"/>
              <a:buFont typeface="Wingdings" panose="05000000000000000000" pitchFamily="2" charset="2"/>
              <a:buChar char="§"/>
              <a:defRPr sz="3300">
                <a:solidFill>
                  <a:srgbClr val="000000"/>
                </a:solidFill>
              </a:defRPr>
            </a:pPr>
            <a:r>
              <a:rPr lang="en-US" sz="2000"/>
              <a:t> Obtaining the data may be easy, interpreting the data correctly is the challenge. </a:t>
            </a:r>
          </a:p>
          <a:p>
            <a:pPr marL="1246004" lvl="2" indent="-415335" defTabSz="545867">
              <a:buSzPct val="75000"/>
              <a:defRPr sz="2774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>
                <a:latin typeface="Gill Sans"/>
                <a:cs typeface="Gill Sans"/>
              </a:rPr>
              <a:t>Pro: noninvasive, quick to obtain</a:t>
            </a:r>
          </a:p>
          <a:p>
            <a:pPr marL="1246004" lvl="2" indent="-415335" defTabSz="545867">
              <a:buSzPct val="75000"/>
              <a:defRPr sz="2774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>
                <a:latin typeface="Gill Sans"/>
                <a:cs typeface="Gill Sans"/>
              </a:rPr>
              <a:t>Con: can be limited due to body habitus, bowel gas, patient intolerance</a:t>
            </a:r>
          </a:p>
        </p:txBody>
      </p:sp>
    </p:spTree>
    <p:extLst>
      <p:ext uri="{BB962C8B-B14F-4D97-AF65-F5344CB8AC3E}">
        <p14:creationId xmlns:p14="http://schemas.microsoft.com/office/powerpoint/2010/main" val="208349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400">
                <a:solidFill>
                  <a:srgbClr val="FFFFFF"/>
                </a:solidFill>
                <a:latin typeface="+mn-lt"/>
              </a:rPr>
              <a:t>Volume assessment vs Volume responsiveness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/>
              <a:t>Volume assessment ≠ Volume responsiveness </a:t>
            </a:r>
          </a:p>
          <a:p>
            <a:endParaRPr lang="en-US" sz="2000"/>
          </a:p>
          <a:p>
            <a:r>
              <a:rPr lang="en-US" sz="2000"/>
              <a:t>Volume assessment is the gross estimation of a patient’s fluid status</a:t>
            </a:r>
          </a:p>
          <a:p>
            <a:endParaRPr lang="en-US" sz="2000"/>
          </a:p>
          <a:p>
            <a:r>
              <a:rPr lang="en-US" sz="2000"/>
              <a:t>It does not predict whether fluid administration will lead to increase in cardiac output. </a:t>
            </a:r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76737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Shape 351"/>
          <p:cNvSpPr txBox="1"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490727">
              <a:defRPr sz="6719"/>
            </a:lvl1pPr>
          </a:lstStyle>
          <a:p>
            <a:pPr algn="r" defTabSz="914400"/>
            <a:r>
              <a:rPr lang="en-US" sz="3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Technique:</a:t>
            </a:r>
          </a:p>
        </p:txBody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4581727" y="649480"/>
            <a:ext cx="3025303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93776">
              <a:spcBef>
                <a:spcPts val="2742"/>
              </a:spcBef>
              <a:defRPr sz="3384"/>
            </a:pPr>
            <a:r>
              <a:rPr lang="en-US" sz="2000"/>
              <a:t>Low-frequency- phase-array or curvilinear</a:t>
            </a:r>
          </a:p>
          <a:p>
            <a:pPr marL="293776">
              <a:spcBef>
                <a:spcPts val="2742"/>
              </a:spcBef>
              <a:defRPr sz="3384"/>
            </a:pPr>
            <a:r>
              <a:rPr lang="en-US" sz="2000"/>
              <a:t>Indicator toward the head (rotate from cardiac subxiphoid view)</a:t>
            </a:r>
          </a:p>
          <a:p>
            <a:pPr marL="293776">
              <a:spcBef>
                <a:spcPts val="2742"/>
              </a:spcBef>
              <a:defRPr sz="3384"/>
            </a:pPr>
            <a:r>
              <a:rPr lang="en-US" sz="2000"/>
              <a:t>Measure 2 cm from entrance (at level of hepatic veins</a:t>
            </a:r>
          </a:p>
          <a:p>
            <a:pPr marL="587553" lvl="1">
              <a:spcBef>
                <a:spcPts val="2742"/>
              </a:spcBef>
              <a:defRPr sz="3384"/>
            </a:pPr>
            <a:r>
              <a:rPr lang="en-US" sz="2000"/>
              <a:t>Patient’s right—&gt; IVC</a:t>
            </a:r>
          </a:p>
          <a:p>
            <a:pPr marL="587553" lvl="1">
              <a:spcBef>
                <a:spcPts val="2742"/>
              </a:spcBef>
              <a:defRPr sz="3384"/>
            </a:pPr>
            <a:r>
              <a:rPr lang="en-US" sz="2000"/>
              <a:t>Patient’s left—&gt; Aorta</a:t>
            </a:r>
          </a:p>
        </p:txBody>
      </p:sp>
      <p:pic>
        <p:nvPicPr>
          <p:cNvPr id="3" name="Picture 2" descr="A picture containing person, hospital room&#10;&#10;Description automatically generated">
            <a:extLst>
              <a:ext uri="{FF2B5EF4-FFF2-40B4-BE49-F238E27FC236}">
                <a16:creationId xmlns:a16="http://schemas.microsoft.com/office/drawing/2014/main" id="{E774E0D7-8318-E54C-9F8E-24086D51F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06872" y="1627051"/>
            <a:ext cx="4821034" cy="361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3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0.22.19 hrs __[0001628]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16150" y="898525"/>
            <a:ext cx="7773988" cy="5830888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0622" y="163427"/>
            <a:ext cx="8844886" cy="706852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hangingPunct="1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5863" y="191808"/>
            <a:ext cx="5714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</a:rPr>
              <a:t>IVC Examination</a:t>
            </a:r>
          </a:p>
        </p:txBody>
      </p:sp>
      <p:sp>
        <p:nvSpPr>
          <p:cNvPr id="7" name="Inf"/>
          <p:cNvSpPr txBox="1"/>
          <p:nvPr/>
        </p:nvSpPr>
        <p:spPr>
          <a:xfrm>
            <a:off x="9288519" y="1151437"/>
            <a:ext cx="1239827" cy="529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Caudal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8" name="Sup"/>
          <p:cNvSpPr txBox="1"/>
          <p:nvPr/>
        </p:nvSpPr>
        <p:spPr>
          <a:xfrm>
            <a:off x="2431012" y="1151437"/>
            <a:ext cx="1239827" cy="529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Cranial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9" name="IVC"/>
          <p:cNvSpPr txBox="1"/>
          <p:nvPr/>
        </p:nvSpPr>
        <p:spPr>
          <a:xfrm>
            <a:off x="6453353" y="2800779"/>
            <a:ext cx="696409" cy="529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2800" dirty="0">
                <a:solidFill>
                  <a:schemeClr val="bg1"/>
                </a:solidFill>
              </a:rPr>
              <a:t>IVC</a:t>
            </a:r>
            <a:endParaRPr sz="4409" dirty="0">
              <a:solidFill>
                <a:schemeClr val="bg1"/>
              </a:solidFill>
            </a:endParaRPr>
          </a:p>
        </p:txBody>
      </p:sp>
      <p:sp>
        <p:nvSpPr>
          <p:cNvPr id="10" name="Heart"/>
          <p:cNvSpPr txBox="1"/>
          <p:nvPr/>
        </p:nvSpPr>
        <p:spPr>
          <a:xfrm>
            <a:off x="3733800" y="2486015"/>
            <a:ext cx="978538" cy="529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2800" dirty="0">
                <a:solidFill>
                  <a:schemeClr val="bg1"/>
                </a:solidFill>
              </a:rPr>
              <a:t>Heart</a:t>
            </a:r>
            <a:endParaRPr sz="4409" dirty="0">
              <a:solidFill>
                <a:schemeClr val="bg1"/>
              </a:solidFill>
            </a:endParaRPr>
          </a:p>
        </p:txBody>
      </p:sp>
      <p:sp>
        <p:nvSpPr>
          <p:cNvPr id="11" name="Line"/>
          <p:cNvSpPr/>
          <p:nvPr/>
        </p:nvSpPr>
        <p:spPr>
          <a:xfrm flipV="1">
            <a:off x="5616889" y="3326524"/>
            <a:ext cx="963437" cy="997711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707">
              <a:solidFill>
                <a:schemeClr val="bg1"/>
              </a:solidFill>
            </a:endParaRPr>
          </a:p>
        </p:txBody>
      </p:sp>
      <p:sp>
        <p:nvSpPr>
          <p:cNvPr id="12" name="Line"/>
          <p:cNvSpPr/>
          <p:nvPr/>
        </p:nvSpPr>
        <p:spPr>
          <a:xfrm flipH="1" flipV="1">
            <a:off x="4192613" y="2986412"/>
            <a:ext cx="393573" cy="785178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2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Qualitative Assessment of Left Ventricular Contractility</a:t>
            </a:r>
          </a:p>
        </p:txBody>
      </p:sp>
      <p:graphicFrame>
        <p:nvGraphicFramePr>
          <p:cNvPr id="22" name="Text Placeholder 2">
            <a:extLst>
              <a:ext uri="{FF2B5EF4-FFF2-40B4-BE49-F238E27FC236}">
                <a16:creationId xmlns:a16="http://schemas.microsoft.com/office/drawing/2014/main" id="{70164CC0-A372-4893-82B5-F6191A150D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8117055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6908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400">
                <a:solidFill>
                  <a:srgbClr val="FFFFFF"/>
                </a:solidFill>
                <a:latin typeface="+mn-lt"/>
              </a:rPr>
              <a:t>Dynamic Measurements of Volume responsivess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2527" y="655976"/>
            <a:ext cx="6162473" cy="5546047"/>
          </a:xfrm>
        </p:spPr>
        <p:txBody>
          <a:bodyPr anchor="ctr">
            <a:normAutofit/>
          </a:bodyPr>
          <a:lstStyle/>
          <a:p>
            <a:endParaRPr lang="en-US" sz="2000" dirty="0"/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/>
              <a:t>Collapsibility/Distensibility Index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Aortic flow variability (AFV) Index</a:t>
            </a:r>
          </a:p>
        </p:txBody>
      </p:sp>
    </p:spTree>
    <p:extLst>
      <p:ext uri="{BB962C8B-B14F-4D97-AF65-F5344CB8AC3E}">
        <p14:creationId xmlns:p14="http://schemas.microsoft.com/office/powerpoint/2010/main" val="2332008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VC Long Ax 2.mov" descr="IVC Long Ax 2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33418" y="1209039"/>
            <a:ext cx="8629782" cy="549656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Inf"/>
          <p:cNvSpPr txBox="1"/>
          <p:nvPr/>
        </p:nvSpPr>
        <p:spPr>
          <a:xfrm>
            <a:off x="10363200" y="239822"/>
            <a:ext cx="1723933" cy="714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Caudal</a:t>
            </a:r>
            <a:endParaRPr sz="4000" dirty="0">
              <a:solidFill>
                <a:srgbClr val="FFFFFF"/>
              </a:solidFill>
            </a:endParaRPr>
          </a:p>
        </p:txBody>
      </p:sp>
      <p:sp>
        <p:nvSpPr>
          <p:cNvPr id="8" name="Sup"/>
          <p:cNvSpPr txBox="1"/>
          <p:nvPr/>
        </p:nvSpPr>
        <p:spPr>
          <a:xfrm>
            <a:off x="270774" y="343191"/>
            <a:ext cx="1723933" cy="714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Cranial</a:t>
            </a:r>
            <a:endParaRPr sz="4000" dirty="0">
              <a:solidFill>
                <a:srgbClr val="FFFFFF"/>
              </a:solidFill>
            </a:endParaRPr>
          </a:p>
        </p:txBody>
      </p:sp>
      <p:sp>
        <p:nvSpPr>
          <p:cNvPr id="11" name="IVC"/>
          <p:cNvSpPr txBox="1"/>
          <p:nvPr/>
        </p:nvSpPr>
        <p:spPr>
          <a:xfrm>
            <a:off x="2826946" y="3045464"/>
            <a:ext cx="1041054" cy="777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4409">
                <a:solidFill>
                  <a:srgbClr val="FFFFFF"/>
                </a:solidFill>
              </a:rPr>
              <a:t>IVC</a:t>
            </a:r>
          </a:p>
        </p:txBody>
      </p:sp>
      <p:sp>
        <p:nvSpPr>
          <p:cNvPr id="13" name="Heart"/>
          <p:cNvSpPr txBox="1"/>
          <p:nvPr/>
        </p:nvSpPr>
        <p:spPr>
          <a:xfrm>
            <a:off x="3025486" y="1744984"/>
            <a:ext cx="1480277" cy="777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4409" dirty="0">
                <a:solidFill>
                  <a:srgbClr val="FFFFFF"/>
                </a:solidFill>
              </a:rPr>
              <a:t>Heart</a:t>
            </a:r>
          </a:p>
        </p:txBody>
      </p:sp>
      <p:sp>
        <p:nvSpPr>
          <p:cNvPr id="15" name="Rectangle"/>
          <p:cNvSpPr/>
          <p:nvPr/>
        </p:nvSpPr>
        <p:spPr>
          <a:xfrm>
            <a:off x="1784096" y="8193024"/>
            <a:ext cx="12760960" cy="74777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8768" tIns="48768" rIns="48768" bIns="48768" anchor="ctr"/>
          <a:lstStyle/>
          <a:p>
            <a: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44"/>
          </a:p>
        </p:txBody>
      </p:sp>
      <p:sp>
        <p:nvSpPr>
          <p:cNvPr id="16" name="IVC-Inspiratory Collapse"/>
          <p:cNvSpPr txBox="1"/>
          <p:nvPr/>
        </p:nvSpPr>
        <p:spPr>
          <a:xfrm>
            <a:off x="2641729" y="7747922"/>
            <a:ext cx="5234433" cy="1280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8768" tIns="48768" rIns="48768" bIns="48768" anchor="ctr">
            <a:spAutoFit/>
          </a:bodyPr>
          <a:lstStyle>
            <a:lvl1pPr>
              <a:defRPr sz="2700"/>
            </a:lvl1pPr>
          </a:lstStyle>
          <a:p>
            <a:r>
              <a:rPr sz="3840"/>
              <a:t>IVC-Inspiratory Collapse</a:t>
            </a:r>
          </a:p>
        </p:txBody>
      </p:sp>
      <p:sp>
        <p:nvSpPr>
          <p:cNvPr id="17" name="IVC-No Inspiratory Collapse"/>
          <p:cNvSpPr txBox="1"/>
          <p:nvPr/>
        </p:nvSpPr>
        <p:spPr>
          <a:xfrm>
            <a:off x="8725408" y="7756050"/>
            <a:ext cx="5234432" cy="1280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8768" tIns="48768" rIns="48768" bIns="48768" anchor="ctr">
            <a:spAutoFit/>
          </a:bodyPr>
          <a:lstStyle>
            <a:lvl1pPr>
              <a:defRPr sz="2700"/>
            </a:lvl1pPr>
          </a:lstStyle>
          <a:p>
            <a:r>
              <a:rPr sz="3840"/>
              <a:t>IVC-No Inspiratory Collapse</a:t>
            </a:r>
          </a:p>
        </p:txBody>
      </p:sp>
      <p:sp>
        <p:nvSpPr>
          <p:cNvPr id="18" name="Line"/>
          <p:cNvSpPr/>
          <p:nvPr/>
        </p:nvSpPr>
        <p:spPr>
          <a:xfrm flipH="1" flipV="1">
            <a:off x="3778336" y="3437841"/>
            <a:ext cx="1130239" cy="269178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707"/>
          </a:p>
        </p:txBody>
      </p:sp>
      <p:sp>
        <p:nvSpPr>
          <p:cNvPr id="19" name="Line"/>
          <p:cNvSpPr/>
          <p:nvPr/>
        </p:nvSpPr>
        <p:spPr>
          <a:xfrm flipH="1" flipV="1">
            <a:off x="4019575" y="2466735"/>
            <a:ext cx="393573" cy="785178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707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680622" y="163427"/>
            <a:ext cx="8844886" cy="706852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hangingPunct="1"/>
            <a:r>
              <a:rPr lang="en-US" sz="4000" dirty="0">
                <a:solidFill>
                  <a:schemeClr val="accent4"/>
                </a:solidFill>
              </a:rPr>
              <a:t>IVC Examination with variability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3949" y="2000029"/>
            <a:ext cx="102657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defTabSz="584200" hangingPunct="0"/>
            <a:endParaRPr lang="en-US" sz="4200" dirty="0">
              <a:solidFill>
                <a:srgbClr val="FFFFFF"/>
              </a:solidFill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5226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vere East CHF Series 3-1.mov" descr="Severe East CHF Series 3-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4889" y="304801"/>
            <a:ext cx="8970579" cy="655319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IVC"/>
          <p:cNvSpPr txBox="1"/>
          <p:nvPr/>
        </p:nvSpPr>
        <p:spPr>
          <a:xfrm>
            <a:off x="3432077" y="4523346"/>
            <a:ext cx="1041054" cy="777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4409" dirty="0">
                <a:solidFill>
                  <a:schemeClr val="bg1"/>
                </a:solidFill>
              </a:rPr>
              <a:t>IVC</a:t>
            </a:r>
          </a:p>
        </p:txBody>
      </p:sp>
      <p:sp>
        <p:nvSpPr>
          <p:cNvPr id="8" name="Heart"/>
          <p:cNvSpPr txBox="1"/>
          <p:nvPr/>
        </p:nvSpPr>
        <p:spPr>
          <a:xfrm>
            <a:off x="2231303" y="2007441"/>
            <a:ext cx="1480277" cy="777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 sz="3100">
                <a:solidFill>
                  <a:srgbClr val="FFDC00"/>
                </a:solidFill>
              </a:defRPr>
            </a:lvl1pPr>
          </a:lstStyle>
          <a:p>
            <a:r>
              <a:rPr sz="4409" dirty="0">
                <a:solidFill>
                  <a:schemeClr val="bg1"/>
                </a:solidFill>
              </a:rPr>
              <a:t>Heart</a:t>
            </a:r>
          </a:p>
        </p:txBody>
      </p:sp>
      <p:sp>
        <p:nvSpPr>
          <p:cNvPr id="9" name="Line"/>
          <p:cNvSpPr/>
          <p:nvPr/>
        </p:nvSpPr>
        <p:spPr>
          <a:xfrm flipH="1" flipV="1">
            <a:off x="3704540" y="2784449"/>
            <a:ext cx="496128" cy="710948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707">
              <a:solidFill>
                <a:schemeClr val="bg1"/>
              </a:solidFill>
            </a:endParaRPr>
          </a:p>
        </p:txBody>
      </p:sp>
      <p:sp>
        <p:nvSpPr>
          <p:cNvPr id="10" name="Line"/>
          <p:cNvSpPr/>
          <p:nvPr/>
        </p:nvSpPr>
        <p:spPr>
          <a:xfrm flipH="1">
            <a:off x="4530712" y="3989567"/>
            <a:ext cx="993805" cy="639646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65024" tIns="65024" rIns="65024" bIns="65024" anchor="ctr"/>
          <a:lstStyle/>
          <a:p>
            <a:pPr algn="l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707">
              <a:solidFill>
                <a:schemeClr val="bg1"/>
              </a:solidFill>
            </a:endParaRPr>
          </a:p>
        </p:txBody>
      </p:sp>
      <p:sp>
        <p:nvSpPr>
          <p:cNvPr id="11" name="Rectangle"/>
          <p:cNvSpPr/>
          <p:nvPr/>
        </p:nvSpPr>
        <p:spPr>
          <a:xfrm>
            <a:off x="2078126" y="297645"/>
            <a:ext cx="7753927" cy="34137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8768" tIns="48768" rIns="48768" bIns="48768" anchor="ctr"/>
          <a:lstStyle/>
          <a:p>
            <a:pPr algn="ctr"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lang="en-US" sz="3600" dirty="0">
                <a:solidFill>
                  <a:schemeClr val="accent4"/>
                </a:solidFill>
              </a:rPr>
              <a:t>IVC examination without variability</a:t>
            </a:r>
            <a:endParaRPr sz="3600" dirty="0">
              <a:solidFill>
                <a:schemeClr val="accent4"/>
              </a:solidFill>
            </a:endParaRPr>
          </a:p>
        </p:txBody>
      </p:sp>
      <p:sp>
        <p:nvSpPr>
          <p:cNvPr id="5" name="Sup"/>
          <p:cNvSpPr txBox="1"/>
          <p:nvPr/>
        </p:nvSpPr>
        <p:spPr>
          <a:xfrm>
            <a:off x="196562" y="468333"/>
            <a:ext cx="1723933" cy="714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Cranial</a:t>
            </a:r>
            <a:endParaRPr sz="4000" dirty="0">
              <a:solidFill>
                <a:schemeClr val="bg1"/>
              </a:solidFill>
            </a:endParaRPr>
          </a:p>
        </p:txBody>
      </p:sp>
      <p:sp>
        <p:nvSpPr>
          <p:cNvPr id="6" name="Inf"/>
          <p:cNvSpPr txBox="1"/>
          <p:nvPr/>
        </p:nvSpPr>
        <p:spPr>
          <a:xfrm>
            <a:off x="10318616" y="282000"/>
            <a:ext cx="2005754" cy="714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8768" tIns="48768" rIns="48768" bIns="48768" anchor="ctr">
            <a:spAutoFit/>
          </a:bodyPr>
          <a:lstStyle>
            <a:lvl1pPr>
              <a:defRPr>
                <a:solidFill>
                  <a:srgbClr val="FFDC00"/>
                </a:solidFill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Caudal</a:t>
            </a:r>
            <a:endParaRPr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3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476500" y="168561"/>
            <a:ext cx="7772400" cy="1021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4"/>
                </a:solidFill>
                <a:latin typeface="+mn-lt"/>
              </a:rPr>
              <a:t>M Mode: IVC Examination with variability</a:t>
            </a:r>
          </a:p>
        </p:txBody>
      </p:sp>
      <p:pic>
        <p:nvPicPr>
          <p:cNvPr id="5" name="Content Placeholder 4" descr="IVC collapse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005" r="-23005"/>
          <a:stretch>
            <a:fillRect/>
          </a:stretch>
        </p:blipFill>
        <p:spPr>
          <a:xfrm>
            <a:off x="2879519" y="1428882"/>
            <a:ext cx="10287000" cy="48817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21856E-FE30-5B4A-932A-4B93431EB45D}"/>
              </a:ext>
            </a:extLst>
          </p:cNvPr>
          <p:cNvSpPr txBox="1"/>
          <p:nvPr/>
        </p:nvSpPr>
        <p:spPr>
          <a:xfrm>
            <a:off x="597408" y="2974132"/>
            <a:ext cx="3389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 mode line is placed 1 cm behind the hepatic vein confluence with IVC</a:t>
            </a:r>
          </a:p>
        </p:txBody>
      </p:sp>
    </p:spTree>
    <p:extLst>
      <p:ext uri="{BB962C8B-B14F-4D97-AF65-F5344CB8AC3E}">
        <p14:creationId xmlns:p14="http://schemas.microsoft.com/office/powerpoint/2010/main" val="1397990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042" y="1237594"/>
            <a:ext cx="8338972" cy="5409808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872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4"/>
                </a:solidFill>
                <a:latin typeface="+mn-lt"/>
              </a:rPr>
              <a:t>M Mode: IVC Examination without variability</a:t>
            </a:r>
          </a:p>
        </p:txBody>
      </p:sp>
    </p:spTree>
    <p:extLst>
      <p:ext uri="{BB962C8B-B14F-4D97-AF65-F5344CB8AC3E}">
        <p14:creationId xmlns:p14="http://schemas.microsoft.com/office/powerpoint/2010/main" val="18407288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IVC Collapsibility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1727" y="649480"/>
            <a:ext cx="6886373" cy="5546047"/>
          </a:xfrm>
        </p:spPr>
        <p:txBody>
          <a:bodyPr anchor="ctr"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Spontaneously breathing patients, intrathoracic pressure drops with inspiration.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IVC empties rapidly into RA, leading to collapse.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Collapsibility Index =         IVC (max) – IVC (min)</a:t>
            </a:r>
          </a:p>
          <a:p>
            <a:pPr marL="1471400" lvl="8" indent="0">
              <a:buNone/>
            </a:pPr>
            <a:r>
              <a:rPr lang="en-US" sz="2000" dirty="0"/>
              <a:t> 	                ---------------------------------  x  100</a:t>
            </a:r>
          </a:p>
          <a:p>
            <a:pPr marL="1471400" lvl="8" indent="0">
              <a:buNone/>
            </a:pPr>
            <a:r>
              <a:rPr lang="en-US" sz="2000" dirty="0"/>
              <a:t>		             IVC (max)</a:t>
            </a:r>
          </a:p>
          <a:p>
            <a:pPr marL="1471400" lvl="8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The number here is unclear!!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Most helpful to classify as Huge versus collapsing!!! Extremes are more important and less error prone towards interpretation. </a:t>
            </a:r>
          </a:p>
          <a:p>
            <a:pPr marL="1471400" lvl="8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0669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IVC Distensibility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In ventilated patients, IVC distends upon providing positive pressure </a:t>
            </a:r>
            <a:r>
              <a:rPr lang="en-US" sz="2000" dirty="0" err="1"/>
              <a:t>esp</a:t>
            </a:r>
            <a:r>
              <a:rPr lang="en-US" sz="2000" dirty="0"/>
              <a:t> if IVC is fluid responsive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Distensibility Index =      IVC (max) (Insp) – IVC (min) (Exp)</a:t>
            </a:r>
          </a:p>
          <a:p>
            <a:pPr marL="1471400" lvl="8" indent="0">
              <a:buNone/>
            </a:pPr>
            <a:r>
              <a:rPr lang="en-US" sz="2000" dirty="0"/>
              <a:t> 	      -------------------------------------------- x  100</a:t>
            </a:r>
          </a:p>
          <a:p>
            <a:pPr marL="1471400" lvl="8" indent="0">
              <a:buNone/>
            </a:pPr>
            <a:r>
              <a:rPr lang="en-US" sz="2000" dirty="0"/>
              <a:t>		 IVC (min) (Exp)</a:t>
            </a:r>
          </a:p>
          <a:p>
            <a:pPr marL="0" indent="0">
              <a:buNone/>
            </a:pPr>
            <a:r>
              <a:rPr lang="en-US" sz="2000" dirty="0"/>
              <a:t> &gt; 18% = Fluid responsiveness (</a:t>
            </a:r>
            <a:r>
              <a:rPr lang="en-US" sz="2000" dirty="0" err="1"/>
              <a:t>Barbier</a:t>
            </a:r>
            <a:r>
              <a:rPr lang="en-US" sz="2000" dirty="0"/>
              <a:t> et al)</a:t>
            </a:r>
          </a:p>
          <a:p>
            <a:pPr marL="0" indent="0">
              <a:buNone/>
            </a:pPr>
            <a:r>
              <a:rPr lang="en-US" sz="2000" dirty="0"/>
              <a:t>				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Distensibility Index =      IVC (max) (Insp) – IVC (min) (Exp)</a:t>
            </a:r>
          </a:p>
          <a:p>
            <a:pPr marL="1471400" lvl="8" indent="0">
              <a:buNone/>
            </a:pPr>
            <a:r>
              <a:rPr lang="en-US" sz="2000" dirty="0"/>
              <a:t> 	     ----------------------------------------------------- x  100</a:t>
            </a:r>
          </a:p>
          <a:p>
            <a:pPr marL="1471400" lvl="8" indent="0">
              <a:buNone/>
            </a:pPr>
            <a:r>
              <a:rPr lang="en-US" sz="2000" dirty="0"/>
              <a:t>		       IVC (mean)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 &gt; 12% = Fluid responsiveness (</a:t>
            </a:r>
            <a:r>
              <a:rPr lang="en-US" sz="2000" dirty="0" err="1"/>
              <a:t>Feissel</a:t>
            </a:r>
            <a:r>
              <a:rPr lang="en-US" sz="2000" dirty="0"/>
              <a:t> et al)</a:t>
            </a:r>
          </a:p>
        </p:txBody>
      </p:sp>
    </p:spTree>
    <p:extLst>
      <p:ext uri="{BB962C8B-B14F-4D97-AF65-F5344CB8AC3E}">
        <p14:creationId xmlns:p14="http://schemas.microsoft.com/office/powerpoint/2010/main" val="42061690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713179"/>
              </p:ext>
            </p:extLst>
          </p:nvPr>
        </p:nvGraphicFramePr>
        <p:xfrm>
          <a:off x="1376856" y="1371598"/>
          <a:ext cx="9682655" cy="487154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197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8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1416"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Study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kern="1200" dirty="0">
                          <a:solidFill>
                            <a:srgbClr val="000000"/>
                          </a:solidFill>
                        </a:rPr>
                        <a:t>Population</a:t>
                      </a:r>
                      <a:endParaRPr lang="en-US" sz="1800" b="1" kern="1200" dirty="0">
                        <a:solidFill>
                          <a:srgbClr val="000000"/>
                        </a:solidFill>
                        <a:latin typeface="Arial"/>
                        <a:ea typeface="ＭＳ Ｐゴシック"/>
                        <a:cs typeface="Arial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kern="1200" dirty="0">
                          <a:solidFill>
                            <a:srgbClr val="000000"/>
                          </a:solidFill>
                        </a:rPr>
                        <a:t>ΔIVC</a:t>
                      </a:r>
                      <a:r>
                        <a:rPr lang="en-US" sz="180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</a:rPr>
                        <a:t>Cutoff</a:t>
                      </a:r>
                      <a:endParaRPr lang="en-US" sz="1800" b="1" kern="1200" dirty="0">
                        <a:solidFill>
                          <a:srgbClr val="000000"/>
                        </a:solidFill>
                        <a:latin typeface="Arial"/>
                        <a:ea typeface="ＭＳ Ｐゴシック"/>
                        <a:cs typeface="Arial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5065"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Feissel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 et al. </a:t>
                      </a:r>
                    </a:p>
                    <a:p>
                      <a:pPr algn="ctr"/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 Care Med, 2004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Adult, Intubated patients with septic shock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&gt;12%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>
                          <a:solidFill>
                            <a:srgbClr val="000000"/>
                          </a:solidFill>
                        </a:rPr>
                        <a:t>PPV 93%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>
                          <a:solidFill>
                            <a:srgbClr val="000000"/>
                          </a:solidFill>
                        </a:rPr>
                        <a:t>NPV 92%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5065"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Barbier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 et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</a:rPr>
                        <a:t> al. </a:t>
                      </a:r>
                    </a:p>
                    <a:p>
                      <a:pPr algn="ctr"/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 Care Med, 2004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Adult, Intubated patients with septic shock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1pPr>
                      <a:lvl2pPr marL="32145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2pPr>
                      <a:lvl3pPr marL="642915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3pPr>
                      <a:lvl4pPr marL="964372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4pPr>
                      <a:lvl5pPr marL="128582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5pPr>
                      <a:lvl6pPr marL="1607287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6pPr>
                      <a:lvl7pPr marL="1928744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7pPr>
                      <a:lvl8pPr marL="2250201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8pPr>
                      <a:lvl9pPr marL="2571659" algn="l" defTabSz="642915" rtl="0" eaLnBrk="1" latinLnBrk="0" hangingPunct="1">
                        <a:defRPr sz="13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&gt;18%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>
                          <a:solidFill>
                            <a:srgbClr val="000000"/>
                          </a:solidFill>
                        </a:rPr>
                        <a:t>Sensitivity 90%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>
                          <a:solidFill>
                            <a:srgbClr val="000000"/>
                          </a:solidFill>
                        </a:rPr>
                        <a:t>Specificity 90%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499360" y="439005"/>
            <a:ext cx="7543800" cy="6882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IVC Distensibility Index</a:t>
            </a:r>
          </a:p>
        </p:txBody>
      </p:sp>
    </p:spTree>
    <p:extLst>
      <p:ext uri="{BB962C8B-B14F-4D97-AF65-F5344CB8AC3E}">
        <p14:creationId xmlns:p14="http://schemas.microsoft.com/office/powerpoint/2010/main" val="12916971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409"/>
            <a:ext cx="10515600" cy="68328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Aortic blood flow variability (AFV)</a:t>
            </a:r>
          </a:p>
        </p:txBody>
      </p:sp>
      <p:sp>
        <p:nvSpPr>
          <p:cNvPr id="5" name="Rectangle 4"/>
          <p:cNvSpPr/>
          <p:nvPr/>
        </p:nvSpPr>
        <p:spPr>
          <a:xfrm>
            <a:off x="1363716" y="1111468"/>
            <a:ext cx="97982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Mechanically ventilated patient with volume responsiveness, 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Passive inspiration</a:t>
            </a:r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sym typeface="Wingdings" panose="05000000000000000000" pitchFamily="2" charset="2"/>
              </a:rPr>
              <a:t>Increased intrathoracic pressure</a:t>
            </a: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sym typeface="Wingdings" panose="05000000000000000000" pitchFamily="2" charset="2"/>
              </a:rPr>
              <a:t>Decreased Venous return </a:t>
            </a: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endParaRPr lang="en-US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sz="2400" dirty="0">
                <a:solidFill>
                  <a:schemeClr val="accent4"/>
                </a:solidFill>
                <a:sym typeface="Wingdings" panose="05000000000000000000" pitchFamily="2" charset="2"/>
              </a:rPr>
              <a:t>Decreased Stroke Volume</a:t>
            </a:r>
          </a:p>
          <a:p>
            <a:pPr algn="ctr"/>
            <a:r>
              <a:rPr lang="en-US" sz="2400" dirty="0">
                <a:solidFill>
                  <a:schemeClr val="accent4"/>
                </a:solidFill>
                <a:sym typeface="Wingdings" panose="05000000000000000000" pitchFamily="2" charset="2"/>
              </a:rPr>
              <a:t>(Premise for using AFV to predict volume </a:t>
            </a:r>
            <a:r>
              <a:rPr lang="en-US" sz="2400" dirty="0" err="1">
                <a:solidFill>
                  <a:schemeClr val="accent4"/>
                </a:solidFill>
                <a:sym typeface="Wingdings" panose="05000000000000000000" pitchFamily="2" charset="2"/>
              </a:rPr>
              <a:t>responsivness</a:t>
            </a:r>
            <a:r>
              <a:rPr lang="en-US" sz="2400" dirty="0">
                <a:solidFill>
                  <a:schemeClr val="accent4"/>
                </a:solidFill>
                <a:sym typeface="Wingdings" panose="05000000000000000000" pitchFamily="2" charset="2"/>
              </a:rPr>
              <a:t>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101254" y="1749972"/>
            <a:ext cx="0" cy="3626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32785" y="2864067"/>
            <a:ext cx="0" cy="3626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132785" y="3951889"/>
            <a:ext cx="0" cy="3626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40667" y="5001066"/>
            <a:ext cx="0" cy="3626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1647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532"/>
            <a:ext cx="10515600" cy="754227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Aortic blood flow variability (AFV)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4758"/>
            <a:ext cx="10515600" cy="54627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Change in stroke volume can be measured by measuring peak velocity across aortic valve or a surrogate known as Velocity Time Integral (VTI).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AFV =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Vpeak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max (LVOT max) – 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Vpeak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min (LVOT min)</a:t>
            </a: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566928" lvl="3" indent="0" algn="ctr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------------------------------------------------------------------------------ x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100</a:t>
            </a:r>
          </a:p>
          <a:p>
            <a:pPr marL="566928" lvl="3" indent="0" algn="ctr">
              <a:buNone/>
            </a:pP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Vpeak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mean (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Vpeak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max + 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Vpeak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 min/2)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  <a:sym typeface="Wingdings" panose="05000000000000000000" pitchFamily="2" charset="2"/>
              </a:rPr>
              <a:t>&gt; 12 % = Fluid responsive 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Or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AFV =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	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VTI (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LVOTmax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) – VTI (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LVOTmin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</a:p>
          <a:p>
            <a:pPr marL="566928" lvl="3" indent="0" algn="ctr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		--------------------------------------------------------------------------- x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100</a:t>
            </a:r>
          </a:p>
          <a:p>
            <a:pPr marL="566928" lvl="3" indent="0" algn="ctr">
              <a:buNone/>
            </a:pP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VTI (</a:t>
            </a:r>
            <a:r>
              <a:rPr lang="en-US" sz="2300" dirty="0" err="1">
                <a:solidFill>
                  <a:schemeClr val="bg1"/>
                </a:solidFill>
                <a:sym typeface="Wingdings" panose="05000000000000000000" pitchFamily="2" charset="2"/>
              </a:rPr>
              <a:t>LVOTmean</a:t>
            </a:r>
            <a:r>
              <a:rPr lang="en-US" sz="2300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  <a:sym typeface="Wingdings" panose="05000000000000000000" pitchFamily="2" charset="2"/>
              </a:rPr>
              <a:t> &gt; 18% = Fluid responsive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44455" y="6448097"/>
            <a:ext cx="3557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chemeClr val="bg1"/>
                </a:solidFill>
              </a:rPr>
              <a:t>Desgranges</a:t>
            </a:r>
            <a:r>
              <a:rPr lang="en-US" sz="1400" i="1" dirty="0">
                <a:solidFill>
                  <a:schemeClr val="bg1"/>
                </a:solidFill>
              </a:rPr>
              <a:t> et al 2016 meta analyses</a:t>
            </a:r>
          </a:p>
        </p:txBody>
      </p:sp>
    </p:spTree>
    <p:extLst>
      <p:ext uri="{BB962C8B-B14F-4D97-AF65-F5344CB8AC3E}">
        <p14:creationId xmlns:p14="http://schemas.microsoft.com/office/powerpoint/2010/main" val="2325058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FA387D-D380-5E4A-A183-7BD1F7755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9" y="1030888"/>
            <a:ext cx="8382000" cy="5635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B08B7E-62E6-7441-9B7B-04FD89368F2A}"/>
              </a:ext>
            </a:extLst>
          </p:cNvPr>
          <p:cNvSpPr txBox="1"/>
          <p:nvPr/>
        </p:nvSpPr>
        <p:spPr>
          <a:xfrm>
            <a:off x="1840186" y="94473"/>
            <a:ext cx="8511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Parasternal long - Good Contractility</a:t>
            </a:r>
          </a:p>
        </p:txBody>
      </p:sp>
    </p:spTree>
    <p:extLst>
      <p:ext uri="{BB962C8B-B14F-4D97-AF65-F5344CB8AC3E}">
        <p14:creationId xmlns:p14="http://schemas.microsoft.com/office/powerpoint/2010/main" val="922662067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99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Aortic blood flow variability - Technique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B3B81A-6897-CC40-A9B5-FD4937DE8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Pulse doppler gate is placed just outside the aortic outflow tract in the apical 5 chamber view </a:t>
            </a:r>
          </a:p>
          <a:p>
            <a:r>
              <a:rPr lang="en-US" dirty="0">
                <a:solidFill>
                  <a:schemeClr val="bg1"/>
                </a:solidFill>
              </a:rPr>
              <a:t>The doppler angle should be less than 15 deg for accurate assessment of doppler velocities</a:t>
            </a:r>
          </a:p>
        </p:txBody>
      </p:sp>
    </p:spTree>
    <p:extLst>
      <p:ext uri="{BB962C8B-B14F-4D97-AF65-F5344CB8AC3E}">
        <p14:creationId xmlns:p14="http://schemas.microsoft.com/office/powerpoint/2010/main" val="2112522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Aortic blood flow variability – Image interpretation</a:t>
            </a:r>
          </a:p>
        </p:txBody>
      </p:sp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779D3FA5-B280-424D-80CF-53BFB904E7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1"/>
          <a:stretch/>
        </p:blipFill>
        <p:spPr>
          <a:xfrm>
            <a:off x="4100704" y="974195"/>
            <a:ext cx="8029195" cy="492742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560B035-6B92-AF46-A824-D0721B3841CE}"/>
              </a:ext>
            </a:extLst>
          </p:cNvPr>
          <p:cNvSpPr/>
          <p:nvPr/>
        </p:nvSpPr>
        <p:spPr>
          <a:xfrm>
            <a:off x="9017000" y="3437909"/>
            <a:ext cx="317500" cy="175639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8EC3CF-4879-C440-BCFC-EE76F4C182CD}"/>
              </a:ext>
            </a:extLst>
          </p:cNvPr>
          <p:cNvSpPr/>
          <p:nvPr/>
        </p:nvSpPr>
        <p:spPr>
          <a:xfrm>
            <a:off x="9790176" y="3437909"/>
            <a:ext cx="341376" cy="14632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637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C42FF38-6E68-6F40-9044-7B410CD3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Velocity Time Integral (VTI)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46D90-70E4-D742-BA41-B5B421E6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1"/>
                </a:solidFill>
              </a:rPr>
              <a:t>Velocity Time Integral: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Doppler ultrasound measurement of blood flow, equivalent to the area under the velocity time curve. 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VTI (cm/stroke) X cross sectional area of aortic valve (cm2) = Stroke volume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Stroke volume can then be used to calculated cardiac output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Change in VTI predicts volume responsiveness </a:t>
            </a:r>
          </a:p>
        </p:txBody>
      </p:sp>
    </p:spTree>
    <p:extLst>
      <p:ext uri="{BB962C8B-B14F-4D97-AF65-F5344CB8AC3E}">
        <p14:creationId xmlns:p14="http://schemas.microsoft.com/office/powerpoint/2010/main" val="18190981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4C72A49-9752-1048-852F-0C45ADD5E10C}"/>
              </a:ext>
            </a:extLst>
          </p:cNvPr>
          <p:cNvSpPr txBox="1"/>
          <p:nvPr/>
        </p:nvSpPr>
        <p:spPr>
          <a:xfrm>
            <a:off x="44450" y="4712000"/>
            <a:ext cx="17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Velocity time integral tracing</a:t>
            </a:r>
          </a:p>
        </p:txBody>
      </p:sp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6F555CF-E9F9-3843-B237-CD2EF2900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150" y="114300"/>
            <a:ext cx="9944100" cy="662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388D9969-2B58-E443-BA53-C54C9F8DA04E}"/>
                  </a:ext>
                </a:extLst>
              </p14:cNvPr>
              <p14:cNvContentPartPr/>
              <p14:nvPr/>
            </p14:nvContentPartPr>
            <p14:xfrm>
              <a:off x="3030700" y="4395800"/>
              <a:ext cx="726480" cy="14961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388D9969-2B58-E443-BA53-C54C9F8DA0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1700" y="4386800"/>
                <a:ext cx="744120" cy="1513800"/>
              </a:xfrm>
              <a:prstGeom prst="rect">
                <a:avLst/>
              </a:prstGeom>
            </p:spPr>
          </p:pic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535E11-AF23-D649-822C-4C551B543D22}"/>
              </a:ext>
            </a:extLst>
          </p:cNvPr>
          <p:cNvCxnSpPr>
            <a:stCxn id="14" idx="3"/>
          </p:cNvCxnSpPr>
          <p:nvPr/>
        </p:nvCxnSpPr>
        <p:spPr>
          <a:xfrm flipV="1">
            <a:off x="1836674" y="5035165"/>
            <a:ext cx="1008126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2975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" y="323091"/>
            <a:ext cx="11643360" cy="98145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accent4"/>
                </a:solidFill>
                <a:latin typeface="+mn-lt"/>
              </a:rPr>
              <a:t>Dynamic measurements for volume responsiveness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F317769-68F7-6642-A0AA-9EA3D68EA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341048"/>
              </p:ext>
            </p:extLst>
          </p:nvPr>
        </p:nvGraphicFramePr>
        <p:xfrm>
          <a:off x="274320" y="1658112"/>
          <a:ext cx="11643360" cy="41027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28672">
                  <a:extLst>
                    <a:ext uri="{9D8B030D-6E8A-4147-A177-3AD203B41FA5}">
                      <a16:colId xmlns:a16="http://schemas.microsoft.com/office/drawing/2014/main" val="3051748467"/>
                    </a:ext>
                  </a:extLst>
                </a:gridCol>
                <a:gridCol w="2328672">
                  <a:extLst>
                    <a:ext uri="{9D8B030D-6E8A-4147-A177-3AD203B41FA5}">
                      <a16:colId xmlns:a16="http://schemas.microsoft.com/office/drawing/2014/main" val="1359037482"/>
                    </a:ext>
                  </a:extLst>
                </a:gridCol>
                <a:gridCol w="2328672">
                  <a:extLst>
                    <a:ext uri="{9D8B030D-6E8A-4147-A177-3AD203B41FA5}">
                      <a16:colId xmlns:a16="http://schemas.microsoft.com/office/drawing/2014/main" val="1837367209"/>
                    </a:ext>
                  </a:extLst>
                </a:gridCol>
                <a:gridCol w="2328672">
                  <a:extLst>
                    <a:ext uri="{9D8B030D-6E8A-4147-A177-3AD203B41FA5}">
                      <a16:colId xmlns:a16="http://schemas.microsoft.com/office/drawing/2014/main" val="1218405909"/>
                    </a:ext>
                  </a:extLst>
                </a:gridCol>
                <a:gridCol w="2328672">
                  <a:extLst>
                    <a:ext uri="{9D8B030D-6E8A-4147-A177-3AD203B41FA5}">
                      <a16:colId xmlns:a16="http://schemas.microsoft.com/office/drawing/2014/main" val="3773717814"/>
                    </a:ext>
                  </a:extLst>
                </a:gridCol>
              </a:tblGrid>
              <a:tr h="39646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Echo parameter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AUROC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Study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779188"/>
                  </a:ext>
                </a:extLst>
              </a:tr>
              <a:tr h="1724944">
                <a:tc>
                  <a:txBody>
                    <a:bodyPr/>
                    <a:lstStyle/>
                    <a:p>
                      <a:r>
                        <a:rPr lang="en-US" dirty="0"/>
                        <a:t>△</a:t>
                      </a:r>
                      <a:r>
                        <a:rPr lang="en-US" dirty="0" err="1"/>
                        <a:t>V</a:t>
                      </a:r>
                      <a:r>
                        <a:rPr lang="en-US" baseline="-25000" dirty="0" err="1"/>
                        <a:t>peak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0.80</a:t>
                      </a:r>
                    </a:p>
                    <a:p>
                      <a:r>
                        <a:rPr lang="en-US" sz="1600" dirty="0"/>
                        <a:t>0.83</a:t>
                      </a:r>
                    </a:p>
                    <a:p>
                      <a:r>
                        <a:rPr lang="en-US" sz="1600" dirty="0"/>
                        <a:t>0.85</a:t>
                      </a:r>
                    </a:p>
                    <a:p>
                      <a:r>
                        <a:rPr lang="en-US" sz="1600" dirty="0"/>
                        <a:t>1.00</a:t>
                      </a:r>
                    </a:p>
                    <a:p>
                      <a:r>
                        <a:rPr lang="en-US" sz="1600" dirty="0"/>
                        <a:t>1.00</a:t>
                      </a:r>
                    </a:p>
                    <a:p>
                      <a:r>
                        <a:rPr lang="en-US" sz="1600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33</a:t>
                      </a:r>
                    </a:p>
                    <a:p>
                      <a:r>
                        <a:rPr lang="en-US" sz="1600" dirty="0"/>
                        <a:t>21</a:t>
                      </a:r>
                    </a:p>
                    <a:p>
                      <a:r>
                        <a:rPr lang="en-US" sz="1600" dirty="0"/>
                        <a:t>26</a:t>
                      </a:r>
                    </a:p>
                    <a:p>
                      <a:r>
                        <a:rPr lang="en-US" sz="1600" dirty="0"/>
                        <a:t>19</a:t>
                      </a:r>
                    </a:p>
                    <a:p>
                      <a:r>
                        <a:rPr lang="en-US" sz="1600" dirty="0"/>
                        <a:t>11</a:t>
                      </a:r>
                    </a:p>
                    <a:p>
                      <a:r>
                        <a:rPr lang="en-US" sz="16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NEURO OR, TTE</a:t>
                      </a:r>
                    </a:p>
                    <a:p>
                      <a:r>
                        <a:rPr lang="en-US" sz="1600" dirty="0"/>
                        <a:t>CARDIAC PICU, TTE</a:t>
                      </a:r>
                    </a:p>
                    <a:p>
                      <a:r>
                        <a:rPr lang="en-US" sz="1600" dirty="0"/>
                        <a:t>GENERAL PICU, TTE</a:t>
                      </a:r>
                    </a:p>
                    <a:p>
                      <a:r>
                        <a:rPr lang="en-US" sz="1600" dirty="0"/>
                        <a:t>NEURO OR, TTE</a:t>
                      </a:r>
                    </a:p>
                    <a:p>
                      <a:r>
                        <a:rPr lang="en-US" sz="1600" dirty="0"/>
                        <a:t>NEURO OR, TTE</a:t>
                      </a:r>
                    </a:p>
                    <a:p>
                      <a:r>
                        <a:rPr lang="en-US" sz="1600" dirty="0"/>
                        <a:t>CARDIAC OR, 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Byon</a:t>
                      </a:r>
                    </a:p>
                    <a:p>
                      <a:r>
                        <a:rPr lang="en-US" sz="1600" dirty="0"/>
                        <a:t>Choi</a:t>
                      </a:r>
                    </a:p>
                    <a:p>
                      <a:r>
                        <a:rPr lang="en-US" sz="1600" dirty="0"/>
                        <a:t>Durand</a:t>
                      </a:r>
                    </a:p>
                    <a:p>
                      <a:r>
                        <a:rPr lang="en-US" sz="1600" dirty="0"/>
                        <a:t>Pereira de Souza</a:t>
                      </a:r>
                    </a:p>
                    <a:p>
                      <a:r>
                        <a:rPr lang="en-US" sz="1600" dirty="0"/>
                        <a:t>Pereira de Souza </a:t>
                      </a:r>
                    </a:p>
                    <a:p>
                      <a:r>
                        <a:rPr lang="en-US" sz="1600" dirty="0"/>
                        <a:t>Renner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266053"/>
                  </a:ext>
                </a:extLst>
              </a:tr>
              <a:tr h="419238">
                <a:tc>
                  <a:txBody>
                    <a:bodyPr/>
                    <a:lstStyle/>
                    <a:p>
                      <a:r>
                        <a:rPr lang="en-US" sz="1600" dirty="0"/>
                        <a:t>△VTI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Cardiac OR, 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631475"/>
                  </a:ext>
                </a:extLst>
              </a:tr>
              <a:tr h="723617">
                <a:tc>
                  <a:txBody>
                    <a:bodyPr/>
                    <a:lstStyle/>
                    <a:p>
                      <a:r>
                        <a:rPr lang="en-US" sz="1600" dirty="0"/>
                        <a:t>△IVCD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0.37</a:t>
                      </a:r>
                    </a:p>
                    <a:p>
                      <a:r>
                        <a:rPr lang="en-US" sz="1600" dirty="0"/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33</a:t>
                      </a:r>
                    </a:p>
                    <a:p>
                      <a:r>
                        <a:rPr lang="en-US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Neuro OR, TTE</a:t>
                      </a:r>
                    </a:p>
                    <a:p>
                      <a:r>
                        <a:rPr lang="en-US" sz="1600" dirty="0"/>
                        <a:t>Cardiac PICU, 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Byon </a:t>
                      </a:r>
                    </a:p>
                    <a:p>
                      <a:r>
                        <a:rPr lang="en-US" sz="1600" dirty="0"/>
                        <a:t>Choi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695873"/>
                  </a:ext>
                </a:extLst>
              </a:tr>
              <a:tr h="419238">
                <a:tc>
                  <a:txBody>
                    <a:bodyPr/>
                    <a:lstStyle/>
                    <a:p>
                      <a:r>
                        <a:rPr lang="en-US" sz="1600" dirty="0"/>
                        <a:t>△CI</a:t>
                      </a:r>
                      <a:r>
                        <a:rPr lang="en-US" sz="1600" baseline="-25000" dirty="0"/>
                        <a:t>PLR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PICU, 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Lukito</a:t>
                      </a:r>
                      <a:r>
                        <a:rPr lang="en-US" sz="16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846012"/>
                  </a:ext>
                </a:extLst>
              </a:tr>
              <a:tr h="419238">
                <a:tc>
                  <a:txBody>
                    <a:bodyPr/>
                    <a:lstStyle/>
                    <a:p>
                      <a:r>
                        <a:rPr lang="en-US" sz="1600" dirty="0"/>
                        <a:t>△SV</a:t>
                      </a:r>
                      <a:r>
                        <a:rPr lang="en-US" sz="1600" baseline="-25000" dirty="0"/>
                        <a:t>PLR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PICU, 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Lukito</a:t>
                      </a:r>
                      <a:r>
                        <a:rPr lang="en-US" sz="16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72036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C178762-9A50-E546-9DB7-2C0045738E00}"/>
              </a:ext>
            </a:extLst>
          </p:cNvPr>
          <p:cNvSpPr txBox="1"/>
          <p:nvPr/>
        </p:nvSpPr>
        <p:spPr>
          <a:xfrm>
            <a:off x="426720" y="6096000"/>
            <a:ext cx="1041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400" dirty="0">
                <a:solidFill>
                  <a:schemeClr val="bg1"/>
                </a:solidFill>
              </a:rPr>
              <a:t>Abbreviations: </a:t>
            </a:r>
            <a:r>
              <a:rPr lang="en-US" sz="1400" b="1" dirty="0">
                <a:solidFill>
                  <a:schemeClr val="bg1"/>
                </a:solidFill>
              </a:rPr>
              <a:t>△</a:t>
            </a:r>
            <a:r>
              <a:rPr lang="en-US" sz="1400" b="1" dirty="0" err="1">
                <a:solidFill>
                  <a:schemeClr val="bg1"/>
                </a:solidFill>
              </a:rPr>
              <a:t>V</a:t>
            </a:r>
            <a:r>
              <a:rPr lang="en-US" sz="1400" b="1" baseline="-25000" dirty="0" err="1">
                <a:solidFill>
                  <a:schemeClr val="bg1"/>
                </a:solidFill>
              </a:rPr>
              <a:t>peak</a:t>
            </a:r>
            <a:r>
              <a:rPr lang="en-US" sz="1400" b="1" baseline="-25000" dirty="0">
                <a:solidFill>
                  <a:schemeClr val="bg1"/>
                </a:solidFill>
              </a:rPr>
              <a:t> – </a:t>
            </a:r>
            <a:r>
              <a:rPr lang="en-US" sz="1400" b="1" dirty="0">
                <a:solidFill>
                  <a:schemeClr val="bg1"/>
                </a:solidFill>
              </a:rPr>
              <a:t>Change in peak aortic velocity</a:t>
            </a:r>
            <a:r>
              <a:rPr lang="en-US" sz="1400" b="1" baseline="-25000" dirty="0">
                <a:solidFill>
                  <a:schemeClr val="bg1"/>
                </a:solidFill>
              </a:rPr>
              <a:t>; </a:t>
            </a:r>
            <a:r>
              <a:rPr lang="en-US" sz="1400" dirty="0">
                <a:solidFill>
                  <a:schemeClr val="bg1"/>
                </a:solidFill>
              </a:rPr>
              <a:t>△VTI – Change in velocity time integral; △IVCD – IVC diameter change; △CI</a:t>
            </a:r>
            <a:r>
              <a:rPr lang="en-US" sz="1400" baseline="-25000" dirty="0">
                <a:solidFill>
                  <a:schemeClr val="bg1"/>
                </a:solidFill>
              </a:rPr>
              <a:t>PLR – </a:t>
            </a:r>
            <a:r>
              <a:rPr lang="en-US" sz="1400" dirty="0">
                <a:solidFill>
                  <a:schemeClr val="bg1"/>
                </a:solidFill>
              </a:rPr>
              <a:t>Change in cardiac index with passive leg raise</a:t>
            </a:r>
            <a:r>
              <a:rPr lang="en-US" sz="1400" baseline="-25000" dirty="0">
                <a:solidFill>
                  <a:schemeClr val="bg1"/>
                </a:solidFill>
              </a:rPr>
              <a:t>;  </a:t>
            </a:r>
            <a:r>
              <a:rPr lang="en-US" sz="1400" dirty="0">
                <a:solidFill>
                  <a:schemeClr val="bg1"/>
                </a:solidFill>
              </a:rPr>
              <a:t>△SV</a:t>
            </a:r>
            <a:r>
              <a:rPr lang="en-US" sz="1400" baseline="-25000" dirty="0">
                <a:solidFill>
                  <a:schemeClr val="bg1"/>
                </a:solidFill>
              </a:rPr>
              <a:t>PLR – </a:t>
            </a:r>
            <a:r>
              <a:rPr lang="en-US" sz="1400" dirty="0">
                <a:solidFill>
                  <a:schemeClr val="bg1"/>
                </a:solidFill>
              </a:rPr>
              <a:t>Change in stroke volume with passive leg raise </a:t>
            </a:r>
          </a:p>
        </p:txBody>
      </p:sp>
    </p:spTree>
    <p:extLst>
      <p:ext uri="{BB962C8B-B14F-4D97-AF65-F5344CB8AC3E}">
        <p14:creationId xmlns:p14="http://schemas.microsoft.com/office/powerpoint/2010/main" val="2349774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+mn-lt"/>
              </a:rPr>
              <a:t>Volume assessment – Take 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695" y="165100"/>
            <a:ext cx="7494105" cy="64008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 Using IVC for volumetric assessment – All hope is not lost.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Dynamic variables of volumetric assessment are more reliable than static variables.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Interpret images in the context of patient’s history.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Avoid premature closure.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Be wary of pitfalls.</a:t>
            </a:r>
          </a:p>
        </p:txBody>
      </p:sp>
    </p:spTree>
    <p:extLst>
      <p:ext uri="{BB962C8B-B14F-4D97-AF65-F5344CB8AC3E}">
        <p14:creationId xmlns:p14="http://schemas.microsoft.com/office/powerpoint/2010/main" val="38854768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2174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ON!!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3168649"/>
            <a:ext cx="10515600" cy="18605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364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SL CTX decreased 6-1_crop.mp4" descr="PSL CTX decreased 6-1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43678" y="932789"/>
            <a:ext cx="8704647" cy="593004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Parasternal Long View">
            <a:extLst>
              <a:ext uri="{FF2B5EF4-FFF2-40B4-BE49-F238E27FC236}">
                <a16:creationId xmlns:a16="http://schemas.microsoft.com/office/drawing/2014/main" id="{662F2811-7EC9-7B4E-BBEF-4FFE5D8271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1" y="2"/>
            <a:ext cx="7886700" cy="790277"/>
          </a:xfrm>
          <a:prstGeom prst="rect">
            <a:avLst/>
          </a:prstGeom>
        </p:spPr>
        <p:txBody>
          <a:bodyPr/>
          <a:lstStyle/>
          <a:p>
            <a:pPr algn="ctr"/>
            <a:r>
              <a:rPr dirty="0">
                <a:latin typeface="American Typewriter" panose="02090604020004020304" pitchFamily="18" charset="77"/>
              </a:rPr>
              <a:t>Parasternal Long View</a:t>
            </a:r>
          </a:p>
        </p:txBody>
      </p:sp>
      <p:sp>
        <p:nvSpPr>
          <p:cNvPr id="4" name="Up Arrow 3"/>
          <p:cNvSpPr/>
          <p:nvPr/>
        </p:nvSpPr>
        <p:spPr>
          <a:xfrm rot="10800000">
            <a:off x="4966855" y="1901536"/>
            <a:ext cx="633846" cy="1340427"/>
          </a:xfrm>
          <a:prstGeom prst="upArrow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40186" y="94473"/>
            <a:ext cx="8511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Parasternal long - Poor Contractility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741D29-EA2C-8B4F-B0DD-555225601539}"/>
              </a:ext>
            </a:extLst>
          </p:cNvPr>
          <p:cNvSpPr/>
          <p:nvPr/>
        </p:nvSpPr>
        <p:spPr>
          <a:xfrm>
            <a:off x="4375228" y="3372394"/>
            <a:ext cx="18170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Dilated LV</a:t>
            </a:r>
          </a:p>
        </p:txBody>
      </p:sp>
    </p:spTree>
    <p:extLst>
      <p:ext uri="{BB962C8B-B14F-4D97-AF65-F5344CB8AC3E}">
        <p14:creationId xmlns:p14="http://schemas.microsoft.com/office/powerpoint/2010/main" val="384887662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93522C-67D3-9C46-9CB3-8F1AD401450C}"/>
              </a:ext>
            </a:extLst>
          </p:cNvPr>
          <p:cNvSpPr txBox="1"/>
          <p:nvPr/>
        </p:nvSpPr>
        <p:spPr>
          <a:xfrm>
            <a:off x="1584960" y="94473"/>
            <a:ext cx="9107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Parasternal short – Good </a:t>
            </a:r>
            <a:r>
              <a:rPr lang="en-US" sz="4000" dirty="0" err="1">
                <a:solidFill>
                  <a:schemeClr val="bg1"/>
                </a:solidFill>
              </a:rPr>
              <a:t>Contractiliy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862DE6-8E39-1745-8949-4DC25C8E4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59" y="1111309"/>
            <a:ext cx="6812280" cy="565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7760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PSS CTX poor 2_crop.mp4" descr="PSS CTX poor 2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53621" y="1028965"/>
            <a:ext cx="8556380" cy="582903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arasternal Short View">
            <a:extLst>
              <a:ext uri="{FF2B5EF4-FFF2-40B4-BE49-F238E27FC236}">
                <a16:creationId xmlns:a16="http://schemas.microsoft.com/office/drawing/2014/main" id="{1BA025A3-07E9-DA46-BB27-AD2F38A009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23301" y="150380"/>
            <a:ext cx="7886700" cy="825659"/>
          </a:xfrm>
          <a:prstGeom prst="rect">
            <a:avLst/>
          </a:prstGeom>
        </p:spPr>
        <p:txBody>
          <a:bodyPr/>
          <a:lstStyle/>
          <a:p>
            <a:pPr algn="ctr"/>
            <a:r>
              <a:rPr dirty="0">
                <a:latin typeface="American Typewriter" panose="02090604020004020304" pitchFamily="18" charset="77"/>
              </a:rPr>
              <a:t>Parasternal Short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A68E4-9CCD-C346-91CE-830EC7EAE441}"/>
              </a:ext>
            </a:extLst>
          </p:cNvPr>
          <p:cNvSpPr txBox="1"/>
          <p:nvPr/>
        </p:nvSpPr>
        <p:spPr>
          <a:xfrm>
            <a:off x="1840186" y="94473"/>
            <a:ext cx="8511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Parasternal short - Poor Contractility</a:t>
            </a:r>
          </a:p>
        </p:txBody>
      </p:sp>
    </p:spTree>
    <p:extLst>
      <p:ext uri="{BB962C8B-B14F-4D97-AF65-F5344CB8AC3E}">
        <p14:creationId xmlns:p14="http://schemas.microsoft.com/office/powerpoint/2010/main" val="177367324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6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SS D sign_crop.mp4" descr="PSS D sign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8018" y="1336452"/>
            <a:ext cx="8235963" cy="524865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arasternal Short View">
            <a:extLst>
              <a:ext uri="{FF2B5EF4-FFF2-40B4-BE49-F238E27FC236}">
                <a16:creationId xmlns:a16="http://schemas.microsoft.com/office/drawing/2014/main" id="{EA5B7DCB-6B27-F542-9DFD-C95D69F2AA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43822" y="123931"/>
            <a:ext cx="7886700" cy="825659"/>
          </a:xfrm>
          <a:prstGeom prst="rect">
            <a:avLst/>
          </a:prstGeom>
        </p:spPr>
        <p:txBody>
          <a:bodyPr/>
          <a:lstStyle/>
          <a:p>
            <a:pPr algn="ctr"/>
            <a:r>
              <a:rPr dirty="0">
                <a:latin typeface="American Typewriter" panose="02090604020004020304" pitchFamily="18" charset="77"/>
              </a:rPr>
              <a:t>Parasternal Short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2CC728-E03A-D74B-9099-CDB5C9545CBF}"/>
              </a:ext>
            </a:extLst>
          </p:cNvPr>
          <p:cNvSpPr txBox="1"/>
          <p:nvPr/>
        </p:nvSpPr>
        <p:spPr>
          <a:xfrm>
            <a:off x="1840186" y="94473"/>
            <a:ext cx="8511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Parasternal short – Septal flattening/elevated RV pressures</a:t>
            </a:r>
          </a:p>
        </p:txBody>
      </p:sp>
    </p:spTree>
    <p:extLst>
      <p:ext uri="{BB962C8B-B14F-4D97-AF65-F5344CB8AC3E}">
        <p14:creationId xmlns:p14="http://schemas.microsoft.com/office/powerpoint/2010/main" val="412788502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7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AP4 CTX poor_crop.mp4" descr="AP4 CTX poor_cro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2907" y="1097279"/>
            <a:ext cx="8246186" cy="559003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Apical View">
            <a:extLst>
              <a:ext uri="{FF2B5EF4-FFF2-40B4-BE49-F238E27FC236}">
                <a16:creationId xmlns:a16="http://schemas.microsoft.com/office/drawing/2014/main" id="{9D1BB079-D592-5D49-96D8-5907E9BF1A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06880" y="57550"/>
            <a:ext cx="8737879" cy="1039729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sz="3600" dirty="0">
                <a:solidFill>
                  <a:schemeClr val="bg1"/>
                </a:solidFill>
                <a:latin typeface="+mn-lt"/>
              </a:rPr>
              <a:t>Apical </a:t>
            </a:r>
            <a:r>
              <a:rPr lang="en-US" sz="3600" dirty="0">
                <a:solidFill>
                  <a:schemeClr val="bg1"/>
                </a:solidFill>
                <a:latin typeface="+mn-lt"/>
              </a:rPr>
              <a:t>4 Chamber </a:t>
            </a:r>
            <a:r>
              <a:rPr sz="3600" dirty="0">
                <a:solidFill>
                  <a:schemeClr val="bg1"/>
                </a:solidFill>
                <a:latin typeface="+mn-lt"/>
              </a:rPr>
              <a:t>View</a:t>
            </a:r>
            <a:r>
              <a:rPr lang="en-US" sz="3600" dirty="0">
                <a:solidFill>
                  <a:schemeClr val="bg1"/>
                </a:solidFill>
                <a:latin typeface="+mn-lt"/>
              </a:rPr>
              <a:t> – Poor contractility/dilated LV</a:t>
            </a:r>
            <a:endParaRPr sz="3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641533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2108</Words>
  <Application>Microsoft Macintosh PowerPoint</Application>
  <PresentationFormat>Widescreen</PresentationFormat>
  <Paragraphs>426</Paragraphs>
  <Slides>46</Slides>
  <Notes>28</Notes>
  <HiddenSlides>0</HiddenSlides>
  <MMClips>11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American Typewriter</vt:lpstr>
      <vt:lpstr>Arial</vt:lpstr>
      <vt:lpstr>Arial Black</vt:lpstr>
      <vt:lpstr>Calibri</vt:lpstr>
      <vt:lpstr>Gill Sans</vt:lpstr>
      <vt:lpstr>Helvetica</vt:lpstr>
      <vt:lpstr>Wingdings</vt:lpstr>
      <vt:lpstr>Office Theme</vt:lpstr>
      <vt:lpstr>Point of care ultrasound  Hemodynamic assessment in critically ill patient</vt:lpstr>
      <vt:lpstr>OBJECTIVES</vt:lpstr>
      <vt:lpstr>Qualitative Assessment of Left Ventricular Contractility</vt:lpstr>
      <vt:lpstr>PowerPoint Presentation</vt:lpstr>
      <vt:lpstr>Parasternal Long View</vt:lpstr>
      <vt:lpstr>PowerPoint Presentation</vt:lpstr>
      <vt:lpstr>Parasternal Short View</vt:lpstr>
      <vt:lpstr>Parasternal Short View</vt:lpstr>
      <vt:lpstr>Apical 4 Chamber View – Poor contractility/dilated LV</vt:lpstr>
      <vt:lpstr>Quantitative Assessment of Left Ventricular Contractility</vt:lpstr>
      <vt:lpstr>E-Point Septal Separation (EPSS)</vt:lpstr>
      <vt:lpstr>PowerPoint Presentation</vt:lpstr>
      <vt:lpstr>Fractional Shortening (FS)</vt:lpstr>
      <vt:lpstr>PowerPoint Presentation</vt:lpstr>
      <vt:lpstr>PowerPoint Presentation</vt:lpstr>
      <vt:lpstr>Fractional Shortening (FS)</vt:lpstr>
      <vt:lpstr>Normative Values</vt:lpstr>
      <vt:lpstr>Pericardial effusion</vt:lpstr>
      <vt:lpstr>PowerPoint Presentation</vt:lpstr>
      <vt:lpstr>Subxiphoid View – Pericardial effusion</vt:lpstr>
      <vt:lpstr>TAMPONADE/SCALLOPING</vt:lpstr>
      <vt:lpstr>PowerPoint Presentation</vt:lpstr>
      <vt:lpstr>PowerPoint Presentation</vt:lpstr>
      <vt:lpstr>Hemodynamic Assessment</vt:lpstr>
      <vt:lpstr>Volumetric assessment – How good are we?</vt:lpstr>
      <vt:lpstr>Volumetric Assessment</vt:lpstr>
      <vt:lpstr>Volume assessment vs Volume responsiveness</vt:lpstr>
      <vt:lpstr>Technique:</vt:lpstr>
      <vt:lpstr>PowerPoint Presentation</vt:lpstr>
      <vt:lpstr>Dynamic Measurements of Volume responsivess</vt:lpstr>
      <vt:lpstr>PowerPoint Presentation</vt:lpstr>
      <vt:lpstr>PowerPoint Presentation</vt:lpstr>
      <vt:lpstr>PowerPoint Presentation</vt:lpstr>
      <vt:lpstr>M Mode: IVC Examination without variability</vt:lpstr>
      <vt:lpstr>IVC Collapsibility Index</vt:lpstr>
      <vt:lpstr>IVC Distensibility Index</vt:lpstr>
      <vt:lpstr>PowerPoint Presentation</vt:lpstr>
      <vt:lpstr>Aortic blood flow variability (AFV)</vt:lpstr>
      <vt:lpstr>Aortic blood flow variability (AFV)</vt:lpstr>
      <vt:lpstr>Aortic blood flow variability - Technique</vt:lpstr>
      <vt:lpstr>Aortic blood flow variability – Image interpretation</vt:lpstr>
      <vt:lpstr>Velocity Time Integral (VTI)</vt:lpstr>
      <vt:lpstr>PowerPoint Presentation</vt:lpstr>
      <vt:lpstr>Dynamic measurements for volume responsiveness</vt:lpstr>
      <vt:lpstr>Volume assessment – Take away</vt:lpstr>
      <vt:lpstr>SCAN ON!! </vt:lpstr>
    </vt:vector>
  </TitlesOfParts>
  <Company>UAB Pediatircs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of care ultrasound Knobology &amp; physics</dc:title>
  <dc:creator>Vidit Bhargava</dc:creator>
  <cp:lastModifiedBy>Bhargava, Vidit (Campus)</cp:lastModifiedBy>
  <cp:revision>86</cp:revision>
  <dcterms:created xsi:type="dcterms:W3CDTF">2020-09-11T15:49:15Z</dcterms:created>
  <dcterms:modified xsi:type="dcterms:W3CDTF">2022-04-26T15:09:02Z</dcterms:modified>
</cp:coreProperties>
</file>