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6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33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29/09/2022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29/09/2022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6115362"/>
            <a:ext cx="79928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Jalleh</a:t>
            </a:r>
            <a:r>
              <a:rPr lang="en-GB" dirty="0"/>
              <a:t> et al (2022) Diabetologia DOI 10.1007/s00125-022-05796-1 </a:t>
            </a:r>
          </a:p>
          <a:p>
            <a:r>
              <a:rPr lang="en-GB" sz="1200" dirty="0">
                <a:effectLst/>
                <a:ea typeface="Times New Roman" panose="02020603050405020304" pitchFamily="18" charset="0"/>
              </a:rPr>
              <a:t>Adapted from Jones et al [8]. </a:t>
            </a:r>
            <a:r>
              <a:rPr lang="en-GB" sz="1200" dirty="0"/>
              <a:t>© SNMMI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ea typeface="Times New Roman" panose="02020603050405020304" pitchFamily="18" charset="0"/>
              </a:rPr>
              <a:t>Gastric emptying of solid and liquid nutrients in participants with long-standing type 1 or type 2 diabetes and healthy control participants</a:t>
            </a:r>
            <a:endParaRPr lang="en-GB" sz="2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FB1A0-2777-22CC-BB0D-2A3C860180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227466"/>
            <a:ext cx="7954148" cy="440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6074712"/>
            <a:ext cx="6840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Jalleh</a:t>
            </a:r>
            <a:r>
              <a:rPr lang="en-GB" dirty="0"/>
              <a:t> et al (2022) Diabetologia DOI 10.1007/s00125-022-05796-1 </a:t>
            </a:r>
          </a:p>
          <a:p>
            <a:r>
              <a:rPr lang="en-GB" sz="1200" dirty="0">
                <a:effectLst/>
                <a:ea typeface="Times New Roman" panose="02020603050405020304" pitchFamily="18" charset="0"/>
              </a:rPr>
              <a:t>Adapted from Watson et al [4] by permission of Oxford University Press on behalf of the Endocrine Society. </a:t>
            </a:r>
            <a:r>
              <a:rPr lang="en-GB" sz="1200" dirty="0"/>
              <a:t>© The Endocrine Society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5452" y="217887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ea typeface="Times New Roman" panose="02020603050405020304" pitchFamily="18" charset="0"/>
              </a:rPr>
              <a:t>Gastric emptying of a mashed potato meal in people with type 2 diabetes, and in young and older control participants without diabetes, as assessed by </a:t>
            </a:r>
            <a:r>
              <a:rPr lang="en-GB" sz="1800" b="1" baseline="30000" dirty="0">
                <a:effectLst/>
                <a:ea typeface="Times New Roman" panose="02020603050405020304" pitchFamily="18" charset="0"/>
              </a:rPr>
              <a:t>13</a:t>
            </a:r>
            <a:r>
              <a:rPr lang="en-GB" sz="1800" b="1" dirty="0">
                <a:effectLst/>
                <a:ea typeface="Times New Roman" panose="02020603050405020304" pitchFamily="18" charset="0"/>
              </a:rPr>
              <a:t>C-octanoic acid breath test 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76C432-B5A5-2646-0CF1-E77B280DD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1196172"/>
            <a:ext cx="5721185" cy="45883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6074712"/>
            <a:ext cx="69847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/>
              <a:t>Jalleh</a:t>
            </a:r>
            <a:r>
              <a:rPr lang="en-GB" sz="1800" dirty="0"/>
              <a:t> et al (2022) Diabetologia DOI 10.1007/s00125-022-05796-1 </a:t>
            </a:r>
          </a:p>
          <a:p>
            <a:r>
              <a:rPr lang="en-GB" sz="1200" dirty="0"/>
              <a:t>©The Authors 2022. Distributed under the terms of the CC BY 4.0 Attribution License (</a:t>
            </a:r>
            <a:r>
              <a:rPr lang="en-GB" sz="1200" dirty="0">
                <a:hlinkClick r:id="rId2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1279" y="246777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ea typeface="Times New Roman" panose="02020603050405020304" pitchFamily="18" charset="0"/>
              </a:rPr>
              <a:t>Schema of the interdependent relationships of gastric emptying, incretin hormones and blood glucose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54DB56-D797-EC86-E20A-93AF32BCF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1355" y="993687"/>
            <a:ext cx="5484941" cy="495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60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A6417A6-552F-0440-7BCE-EA26F20F06AC}"/>
              </a:ext>
            </a:extLst>
          </p:cNvPr>
          <p:cNvSpPr txBox="1"/>
          <p:nvPr/>
        </p:nvSpPr>
        <p:spPr>
          <a:xfrm>
            <a:off x="179512" y="6074712"/>
            <a:ext cx="794811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Jalleh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al (2022)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Diabetologia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DOI 10.1007/s00125-022-05796-1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©The Authors 2022. Distributed under the terms of the CC BY 4.0 Attribution License (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2"/>
              </a:rPr>
              <a:t>http://creativecommons.org/licenses/by/4.0/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4431309E-10EE-80C6-8DCF-12F2F922FA3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A0C1D46-68A0-7C23-982F-3325FFE72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343" y="1084064"/>
            <a:ext cx="7236296" cy="43611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E9990CF-1051-C4F9-6D27-579534CAA519}"/>
              </a:ext>
            </a:extLst>
          </p:cNvPr>
          <p:cNvSpPr txBox="1"/>
          <p:nvPr/>
        </p:nvSpPr>
        <p:spPr>
          <a:xfrm>
            <a:off x="755576" y="287425"/>
            <a:ext cx="67687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effectLst/>
                <a:ea typeface="Times New Roman" panose="02020603050405020304" pitchFamily="18" charset="0"/>
              </a:rPr>
              <a:t>Recommended management of suspected diabetic gastroparesis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10238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210</Words>
  <Application>Microsoft Office PowerPoint</Application>
  <PresentationFormat>On-screen Show (4:3)</PresentationFormat>
  <Paragraphs>13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Deborah Bennett</cp:lastModifiedBy>
  <cp:revision>44</cp:revision>
  <dcterms:created xsi:type="dcterms:W3CDTF">2016-06-15T12:53:43Z</dcterms:created>
  <dcterms:modified xsi:type="dcterms:W3CDTF">2022-09-29T08:16:50Z</dcterms:modified>
</cp:coreProperties>
</file>