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0" r:id="rId2"/>
    <p:sldId id="269" r:id="rId3"/>
  </p:sldIdLst>
  <p:sldSz cx="128016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iyamvada, Lalita (CDC/DDID/NCEZID/DHCPP)" initials="PL(" lastIdx="2" clrIdx="0">
    <p:extLst>
      <p:ext uri="{19B8F6BF-5375-455C-9EA6-DF929625EA0E}">
        <p15:presenceInfo xmlns:p15="http://schemas.microsoft.com/office/powerpoint/2012/main" userId="S::odk7@cdc.gov::d94dd4cc-36c9-4a00-8356-b6663d4bca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02" autoAdjust="0"/>
    <p:restoredTop sz="94980" autoAdjust="0"/>
  </p:normalViewPr>
  <p:slideViewPr>
    <p:cSldViewPr snapToGrid="0">
      <p:cViewPr varScale="1">
        <p:scale>
          <a:sx n="68" d="100"/>
          <a:sy n="68" d="100"/>
        </p:scale>
        <p:origin x="22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995312"/>
            <a:ext cx="10881360" cy="4244622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6403623"/>
            <a:ext cx="9601200" cy="294357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75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6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649111"/>
            <a:ext cx="2760345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649111"/>
            <a:ext cx="8121015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069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27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3039537"/>
            <a:ext cx="11041380" cy="50715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8159048"/>
            <a:ext cx="11041380" cy="2666999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00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3245556"/>
            <a:ext cx="544068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3245556"/>
            <a:ext cx="544068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0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649114"/>
            <a:ext cx="1104138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988734"/>
            <a:ext cx="5415676" cy="1464732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4453467"/>
            <a:ext cx="5415676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988734"/>
            <a:ext cx="5442347" cy="1464732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4453467"/>
            <a:ext cx="5442347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6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80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48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812800"/>
            <a:ext cx="4128849" cy="284480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755425"/>
            <a:ext cx="6480810" cy="8664222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3657600"/>
            <a:ext cx="4128849" cy="6776156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240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812800"/>
            <a:ext cx="4128849" cy="284480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755425"/>
            <a:ext cx="6480810" cy="8664222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3657600"/>
            <a:ext cx="4128849" cy="6776156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4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649114"/>
            <a:ext cx="1104138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3245556"/>
            <a:ext cx="1104138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11300181"/>
            <a:ext cx="288036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527DA-4C8D-4044-8B95-E8232DCF16C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11300181"/>
            <a:ext cx="432054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11300181"/>
            <a:ext cx="288036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E9F5D-D0D5-4D21-A989-34058431A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05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FD230-0A55-4803-A249-45F5FF14A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055" y="664354"/>
            <a:ext cx="11921490" cy="2356556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n-lt"/>
              </a:rPr>
              <a:t>Supplementary Table 1: Participant adherence to scheduled study visits. </a:t>
            </a:r>
            <a:br>
              <a:rPr lang="en-US" sz="4000" dirty="0">
                <a:latin typeface="+mn-lt"/>
              </a:rPr>
            </a:br>
            <a:endParaRPr lang="en-US" sz="4000" dirty="0">
              <a:latin typeface="+mn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CEDC665-D15A-4C07-B9C9-C6EB4B5873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736502"/>
              </p:ext>
            </p:extLst>
          </p:nvPr>
        </p:nvGraphicFramePr>
        <p:xfrm>
          <a:off x="1712868" y="2303889"/>
          <a:ext cx="8296544" cy="2207269"/>
        </p:xfrm>
        <a:graphic>
          <a:graphicData uri="http://schemas.openxmlformats.org/drawingml/2006/table">
            <a:tbl>
              <a:tblPr/>
              <a:tblGrid>
                <a:gridCol w="211612">
                  <a:extLst>
                    <a:ext uri="{9D8B030D-6E8A-4147-A177-3AD203B41FA5}">
                      <a16:colId xmlns:a16="http://schemas.microsoft.com/office/drawing/2014/main" val="1059053057"/>
                    </a:ext>
                  </a:extLst>
                </a:gridCol>
                <a:gridCol w="1295319">
                  <a:extLst>
                    <a:ext uri="{9D8B030D-6E8A-4147-A177-3AD203B41FA5}">
                      <a16:colId xmlns:a16="http://schemas.microsoft.com/office/drawing/2014/main" val="849964009"/>
                    </a:ext>
                  </a:extLst>
                </a:gridCol>
                <a:gridCol w="165189">
                  <a:extLst>
                    <a:ext uri="{9D8B030D-6E8A-4147-A177-3AD203B41FA5}">
                      <a16:colId xmlns:a16="http://schemas.microsoft.com/office/drawing/2014/main" val="1621693861"/>
                    </a:ext>
                  </a:extLst>
                </a:gridCol>
                <a:gridCol w="828053">
                  <a:extLst>
                    <a:ext uri="{9D8B030D-6E8A-4147-A177-3AD203B41FA5}">
                      <a16:colId xmlns:a16="http://schemas.microsoft.com/office/drawing/2014/main" val="3293959592"/>
                    </a:ext>
                  </a:extLst>
                </a:gridCol>
                <a:gridCol w="828053">
                  <a:extLst>
                    <a:ext uri="{9D8B030D-6E8A-4147-A177-3AD203B41FA5}">
                      <a16:colId xmlns:a16="http://schemas.microsoft.com/office/drawing/2014/main" val="3625971653"/>
                    </a:ext>
                  </a:extLst>
                </a:gridCol>
                <a:gridCol w="828053">
                  <a:extLst>
                    <a:ext uri="{9D8B030D-6E8A-4147-A177-3AD203B41FA5}">
                      <a16:colId xmlns:a16="http://schemas.microsoft.com/office/drawing/2014/main" val="1701506745"/>
                    </a:ext>
                  </a:extLst>
                </a:gridCol>
                <a:gridCol w="828053">
                  <a:extLst>
                    <a:ext uri="{9D8B030D-6E8A-4147-A177-3AD203B41FA5}">
                      <a16:colId xmlns:a16="http://schemas.microsoft.com/office/drawing/2014/main" val="4114006074"/>
                    </a:ext>
                  </a:extLst>
                </a:gridCol>
                <a:gridCol w="828053">
                  <a:extLst>
                    <a:ext uri="{9D8B030D-6E8A-4147-A177-3AD203B41FA5}">
                      <a16:colId xmlns:a16="http://schemas.microsoft.com/office/drawing/2014/main" val="4106703731"/>
                    </a:ext>
                  </a:extLst>
                </a:gridCol>
                <a:gridCol w="828053">
                  <a:extLst>
                    <a:ext uri="{9D8B030D-6E8A-4147-A177-3AD203B41FA5}">
                      <a16:colId xmlns:a16="http://schemas.microsoft.com/office/drawing/2014/main" val="2651994659"/>
                    </a:ext>
                  </a:extLst>
                </a:gridCol>
                <a:gridCol w="828053">
                  <a:extLst>
                    <a:ext uri="{9D8B030D-6E8A-4147-A177-3AD203B41FA5}">
                      <a16:colId xmlns:a16="http://schemas.microsoft.com/office/drawing/2014/main" val="2250384064"/>
                    </a:ext>
                  </a:extLst>
                </a:gridCol>
                <a:gridCol w="828053">
                  <a:extLst>
                    <a:ext uri="{9D8B030D-6E8A-4147-A177-3AD203B41FA5}">
                      <a16:colId xmlns:a16="http://schemas.microsoft.com/office/drawing/2014/main" val="1120849900"/>
                    </a:ext>
                  </a:extLst>
                </a:gridCol>
              </a:tblGrid>
              <a:tr h="214637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288613"/>
                  </a:ext>
                </a:extLst>
              </a:tr>
              <a:tr h="39953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Adherence (%)</a:t>
                      </a:r>
                    </a:p>
                  </a:txBody>
                  <a:tcPr marL="123850" marR="123850" marT="61925" marB="619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277729"/>
                  </a:ext>
                </a:extLst>
              </a:tr>
              <a:tr h="462429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D14*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D42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D180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D365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D545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D730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6041821"/>
                  </a:ext>
                </a:extLst>
              </a:tr>
              <a:tr h="48993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Naive</a:t>
                      </a:r>
                    </a:p>
                  </a:txBody>
                  <a:tcPr marL="123850" marR="123850" marT="61925" marB="61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793513"/>
                  </a:ext>
                </a:extLst>
              </a:tr>
              <a:tr h="53829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Prior Vaccination</a:t>
                      </a:r>
                    </a:p>
                  </a:txBody>
                  <a:tcPr marL="123850" marR="123850" marT="61925" marB="61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02591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A743C04-CD23-4EF9-A3F0-3B7FDBA11232}"/>
              </a:ext>
            </a:extLst>
          </p:cNvPr>
          <p:cNvSpPr txBox="1"/>
          <p:nvPr/>
        </p:nvSpPr>
        <p:spPr>
          <a:xfrm>
            <a:off x="1861457" y="4660445"/>
            <a:ext cx="5329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*Only a subset of participants were invited to return for this study visit</a:t>
            </a:r>
          </a:p>
        </p:txBody>
      </p:sp>
    </p:spTree>
    <p:extLst>
      <p:ext uri="{BB962C8B-B14F-4D97-AF65-F5344CB8AC3E}">
        <p14:creationId xmlns:p14="http://schemas.microsoft.com/office/powerpoint/2010/main" val="1270287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FD230-0A55-4803-A249-45F5FF14A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055" y="664354"/>
            <a:ext cx="11921490" cy="2356556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n-lt"/>
              </a:rPr>
              <a:t>Supplementary Table 2: IgG seropositivity trends for IgM seronegative vs. seropositive sub-groups</a:t>
            </a:r>
            <a:br>
              <a:rPr lang="en-US" sz="4000" dirty="0">
                <a:latin typeface="+mn-lt"/>
              </a:rPr>
            </a:br>
            <a:endParaRPr lang="en-US" sz="4000" dirty="0">
              <a:latin typeface="+mn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CEDC665-D15A-4C07-B9C9-C6EB4B5873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632993"/>
              </p:ext>
            </p:extLst>
          </p:nvPr>
        </p:nvGraphicFramePr>
        <p:xfrm>
          <a:off x="880110" y="2761088"/>
          <a:ext cx="10608034" cy="2638953"/>
        </p:xfrm>
        <a:graphic>
          <a:graphicData uri="http://schemas.openxmlformats.org/drawingml/2006/table">
            <a:tbl>
              <a:tblPr/>
              <a:tblGrid>
                <a:gridCol w="210311">
                  <a:extLst>
                    <a:ext uri="{9D8B030D-6E8A-4147-A177-3AD203B41FA5}">
                      <a16:colId xmlns:a16="http://schemas.microsoft.com/office/drawing/2014/main" val="1059053057"/>
                    </a:ext>
                  </a:extLst>
                </a:gridCol>
                <a:gridCol w="1287353">
                  <a:extLst>
                    <a:ext uri="{9D8B030D-6E8A-4147-A177-3AD203B41FA5}">
                      <a16:colId xmlns:a16="http://schemas.microsoft.com/office/drawing/2014/main" val="849964009"/>
                    </a:ext>
                  </a:extLst>
                </a:gridCol>
                <a:gridCol w="2377440">
                  <a:extLst>
                    <a:ext uri="{9D8B030D-6E8A-4147-A177-3AD203B41FA5}">
                      <a16:colId xmlns:a16="http://schemas.microsoft.com/office/drawing/2014/main" val="2918351296"/>
                    </a:ext>
                  </a:extLst>
                </a:gridCol>
                <a:gridCol w="149250">
                  <a:extLst>
                    <a:ext uri="{9D8B030D-6E8A-4147-A177-3AD203B41FA5}">
                      <a16:colId xmlns:a16="http://schemas.microsoft.com/office/drawing/2014/main" val="162169386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293959592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62597165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701506745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411400607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410670373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651994659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25038406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120849900"/>
                    </a:ext>
                  </a:extLst>
                </a:gridCol>
              </a:tblGrid>
              <a:tr h="241961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288613"/>
                  </a:ext>
                </a:extLst>
              </a:tr>
              <a:tr h="364857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IgM serostatus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IgG Seropositivity (%)</a:t>
                      </a:r>
                    </a:p>
                  </a:txBody>
                  <a:tcPr marL="123850" marR="123850" marT="61925" marB="619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277729"/>
                  </a:ext>
                </a:extLst>
              </a:tr>
              <a:tr h="43051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IgM serostatus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D42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D180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D365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D545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D730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6041821"/>
                  </a:ext>
                </a:extLst>
              </a:tr>
              <a:tr h="399227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Naive</a:t>
                      </a:r>
                    </a:p>
                  </a:txBody>
                  <a:tcPr marL="123850" marR="123850" marT="61925" marB="61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Negative all visits  (50%)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793513"/>
                  </a:ext>
                </a:extLst>
              </a:tr>
              <a:tr h="399227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Positive at ≥ 1 visit(s) (50%)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2157780"/>
                  </a:ext>
                </a:extLst>
              </a:tr>
              <a:tr h="399227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Prior Vaccination</a:t>
                      </a:r>
                    </a:p>
                  </a:txBody>
                  <a:tcPr marL="123850" marR="123850" marT="61925" marB="61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Negative all visits  (83%)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025918"/>
                  </a:ext>
                </a:extLst>
              </a:tr>
              <a:tr h="399227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Positive at ≥ 1 visit(s) (17%)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53366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D23126D-5790-4D04-9DF0-9E9B65605FBB}"/>
              </a:ext>
            </a:extLst>
          </p:cNvPr>
          <p:cNvSpPr txBox="1"/>
          <p:nvPr/>
        </p:nvSpPr>
        <p:spPr>
          <a:xfrm>
            <a:off x="952997" y="5543747"/>
            <a:ext cx="43492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Seropositivity defined as &gt;0.1 OD-COV for IgG and &gt;0.12 OD-COV for IgM</a:t>
            </a:r>
          </a:p>
        </p:txBody>
      </p:sp>
    </p:spTree>
    <p:extLst>
      <p:ext uri="{BB962C8B-B14F-4D97-AF65-F5344CB8AC3E}">
        <p14:creationId xmlns:p14="http://schemas.microsoft.com/office/powerpoint/2010/main" val="2266464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3105</TotalTime>
  <Words>183</Words>
  <Application>Microsoft Office PowerPoint</Application>
  <PresentationFormat>Custom</PresentationFormat>
  <Paragraphs>79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Supplementary Table 1: Participant adherence to scheduled study visits.  </vt:lpstr>
      <vt:lpstr>Supplementary Table 2: IgG seropositivity trends for IgM seronegative vs. seropositive sub-groups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for DRC Manuscript</dc:title>
  <dc:creator>Priyamvada, Lalita (CDC/DDID/NCEZID/DHCPP)</dc:creator>
  <cp:lastModifiedBy>Townsend, Michael B. (CDC/DDID/NCEZID/DHCPP)</cp:lastModifiedBy>
  <cp:revision>72</cp:revision>
  <dcterms:created xsi:type="dcterms:W3CDTF">2021-12-29T15:14:00Z</dcterms:created>
  <dcterms:modified xsi:type="dcterms:W3CDTF">2022-09-09T03:24:12Z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b94a7b8-f06c-4dfe-bdcc-9b548fd58c31_Enabled">
    <vt:lpwstr>true</vt:lpwstr>
  </property>
  <property fmtid="{D5CDD505-2E9C-101B-9397-08002B2CF9AE}" pid="3" name="MSIP_Label_7b94a7b8-f06c-4dfe-bdcc-9b548fd58c31_SetDate">
    <vt:lpwstr>2021-12-29T15:20:41Z</vt:lpwstr>
  </property>
  <property fmtid="{D5CDD505-2E9C-101B-9397-08002B2CF9AE}" pid="4" name="MSIP_Label_7b94a7b8-f06c-4dfe-bdcc-9b548fd58c31_Method">
    <vt:lpwstr>Privileged</vt:lpwstr>
  </property>
  <property fmtid="{D5CDD505-2E9C-101B-9397-08002B2CF9AE}" pid="5" name="MSIP_Label_7b94a7b8-f06c-4dfe-bdcc-9b548fd58c31_Name">
    <vt:lpwstr>7b94a7b8-f06c-4dfe-bdcc-9b548fd58c31</vt:lpwstr>
  </property>
  <property fmtid="{D5CDD505-2E9C-101B-9397-08002B2CF9AE}" pid="6" name="MSIP_Label_7b94a7b8-f06c-4dfe-bdcc-9b548fd58c31_SiteId">
    <vt:lpwstr>9ce70869-60db-44fd-abe8-d2767077fc8f</vt:lpwstr>
  </property>
  <property fmtid="{D5CDD505-2E9C-101B-9397-08002B2CF9AE}" pid="7" name="MSIP_Label_7b94a7b8-f06c-4dfe-bdcc-9b548fd58c31_ActionId">
    <vt:lpwstr>6992ad79-a97b-4dd0-9607-693dbdb89e5a</vt:lpwstr>
  </property>
  <property fmtid="{D5CDD505-2E9C-101B-9397-08002B2CF9AE}" pid="8" name="MSIP_Label_7b94a7b8-f06c-4dfe-bdcc-9b548fd58c31_ContentBits">
    <vt:lpwstr>0</vt:lpwstr>
  </property>
</Properties>
</file>