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3" r:id="rId2"/>
  </p:sldIdLst>
  <p:sldSz cx="18721388" cy="23902988"/>
  <p:notesSz cx="9931400" cy="143637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3B3"/>
    <a:srgbClr val="FFE699"/>
    <a:srgbClr val="A9D18E"/>
    <a:srgbClr val="B4C7E7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0F6442A-E80C-4AF1-BD5D-4E19459B2251}" v="4" dt="2022-05-02T08:52:21.6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48" d="100"/>
          <a:sy n="48" d="100"/>
        </p:scale>
        <p:origin x="356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irgit Engesæter" userId="97b9f1ff-b0be-4072-be1a-416f6c875b6d" providerId="ADAL" clId="{C0F6442A-E80C-4AF1-BD5D-4E19459B2251}"/>
    <pc:docChg chg="mod modSld">
      <pc:chgData name="Birgit Engesæter" userId="97b9f1ff-b0be-4072-be1a-416f6c875b6d" providerId="ADAL" clId="{C0F6442A-E80C-4AF1-BD5D-4E19459B2251}" dt="2022-05-02T09:03:05.904" v="17"/>
      <pc:docMkLst>
        <pc:docMk/>
      </pc:docMkLst>
      <pc:sldChg chg="modSp mod">
        <pc:chgData name="Birgit Engesæter" userId="97b9f1ff-b0be-4072-be1a-416f6c875b6d" providerId="ADAL" clId="{C0F6442A-E80C-4AF1-BD5D-4E19459B2251}" dt="2022-05-02T09:03:05.904" v="17"/>
        <pc:sldMkLst>
          <pc:docMk/>
          <pc:sldMk cId="3897479298" sldId="263"/>
        </pc:sldMkLst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2" creationId="{00000000-0000-0000-0000-000000000000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6" creationId="{00000000-0000-0000-0000-000000000000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9" creationId="{00000000-0000-0000-0000-000000000000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17" creationId="{45EFF187-17BF-4EC4-B46D-5859197A7A62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19" creationId="{92778622-DAA3-461A-ACC1-843F5AA2B380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20" creationId="{67DB4B4C-EA89-4E52-A3A7-2C613A783B15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22" creationId="{5B9EB87A-895C-4026-AD03-75DB8C1EA572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23" creationId="{7EBD7748-3F6E-4DAA-A578-E60E87AEB5B7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24" creationId="{E40891CF-7209-4592-84FD-6DD5918C2A30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25" creationId="{4186E645-329A-47A6-9A46-73A65CCD7389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56" creationId="{1FFD0E27-CFF8-4DCE-B649-6FC473D07E84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58" creationId="{EF8D2D4B-D088-4831-B033-95F5CD92790C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60" creationId="{96A69C85-933F-4FF1-A67B-2F402302199D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61" creationId="{00000000-0000-0000-0000-000000000000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62" creationId="{C5A36F31-0855-4429-9B29-74AE2DC662C4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63" creationId="{D6A3572C-1345-4438-B915-D8728CF11A08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65" creationId="{556C548D-AEF6-453D-AF08-512DF902549B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66" creationId="{00000000-0000-0000-0000-000000000000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78" creationId="{D8D1548B-A5EB-4CCD-8A25-F33FE6989030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79" creationId="{F693DC17-434A-4970-960C-53E3E4909B95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92" creationId="{00000000-0000-0000-0000-000000000000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97" creationId="{980534ED-D947-4CD0-AF0D-9D5BD67AF212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98" creationId="{5C933AAF-14EE-4B79-98CE-2A1744B1429D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99" creationId="{6142917A-D09F-45C9-B7B4-5AF404B913E6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103" creationId="{943C58FE-29CF-4D53-8552-87BF608DCB2B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104" creationId="{7394C111-CA40-4019-8E37-90E26898BEBF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105" creationId="{C61E96F1-C93B-4FA8-9F7F-BB45BC5C0066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113" creationId="{0EA37B27-9EAE-4EC3-884E-09CDAE19AA29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116" creationId="{E972D206-92DC-4C24-97DE-C7D5BD2593E2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117" creationId="{D842D6F7-6C59-41EE-8EB8-9FAB1F27AFB9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118" creationId="{633F10CE-5416-4291-8ED4-76F599520D2E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119" creationId="{D0607426-80EF-4C34-B53A-075D94BB975E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130" creationId="{53FD4F8C-E96E-4447-BBC7-310D9A4BC9B8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131" creationId="{82079201-6F87-4AAF-A67E-59A1A0805FEF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132" creationId="{98A68744-C17F-4F98-97D5-1A3B56DF2F2C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133" creationId="{334DCB9A-C468-45EE-B8EC-176C0041AA2C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134" creationId="{15271F52-2DF3-4036-A210-80B60AC2E5B4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135" creationId="{59CF0068-A6E9-4398-86F8-C95618594C4D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138" creationId="{00000000-0000-0000-0000-000000000000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141" creationId="{AD8721FA-1562-4105-8914-7AA9EB5B1D02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144" creationId="{00000000-0000-0000-0000-000000000000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145" creationId="{00000000-0000-0000-0000-000000000000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153" creationId="{00000000-0000-0000-0000-000000000000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158" creationId="{00000000-0000-0000-0000-000000000000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161" creationId="{00000000-0000-0000-0000-000000000000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162" creationId="{4E0FD298-1DBF-4A83-BAFC-DBD161A28EBB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165" creationId="{00000000-0000-0000-0000-000000000000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167" creationId="{00000000-0000-0000-0000-000000000000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169" creationId="{0EA37B27-9EAE-4EC3-884E-09CDAE19AA29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170" creationId="{00000000-0000-0000-0000-000000000000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178" creationId="{FCFBB0DB-01D0-4E0B-9A06-B987BEC9707A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183" creationId="{00000000-0000-0000-0000-000000000000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189" creationId="{00000000-0000-0000-0000-000000000000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191" creationId="{00000000-0000-0000-0000-000000000000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192" creationId="{00000000-0000-0000-0000-000000000000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193" creationId="{00000000-0000-0000-0000-000000000000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196" creationId="{00000000-0000-0000-0000-000000000000}"/>
          </ac:spMkLst>
        </pc:spChg>
        <pc:spChg chg="mod">
          <ac:chgData name="Birgit Engesæter" userId="97b9f1ff-b0be-4072-be1a-416f6c875b6d" providerId="ADAL" clId="{C0F6442A-E80C-4AF1-BD5D-4E19459B2251}" dt="2022-05-02T09:03:05.904" v="17"/>
          <ac:spMkLst>
            <pc:docMk/>
            <pc:sldMk cId="3897479298" sldId="263"/>
            <ac:spMk id="201" creationId="{5444A624-AB5D-46DF-9351-2B06F8B2FA41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202" creationId="{00000000-0000-0000-0000-000000000000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203" creationId="{603256B7-C4E0-4836-925D-A69EC2285123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204" creationId="{CF0F00DF-AB47-4CA3-B28C-A4223DD2072C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205" creationId="{09FE195F-98D3-4221-B9DB-2954C905083B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206" creationId="{8489B3E9-AA1B-4A9A-A440-90041A674E04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207" creationId="{D62B8DB4-95CA-4C91-9527-212A1B45EE21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208" creationId="{D842D6F7-6C59-41EE-8EB8-9FAB1F27AFB9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209" creationId="{E972D206-92DC-4C24-97DE-C7D5BD2593E2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210" creationId="{00000000-0000-0000-0000-000000000000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213" creationId="{38D5B872-A4C4-450D-84D3-46968333457C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215" creationId="{00000000-0000-0000-0000-000000000000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218" creationId="{00000000-0000-0000-0000-000000000000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222" creationId="{4E0FD298-1DBF-4A83-BAFC-DBD161A28EBB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223" creationId="{633F10CE-5416-4291-8ED4-76F599520D2E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225" creationId="{00000000-0000-0000-0000-000000000000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226" creationId="{00000000-0000-0000-0000-000000000000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227" creationId="{00000000-0000-0000-0000-000000000000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233" creationId="{09FE195F-98D3-4221-B9DB-2954C905083B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237" creationId="{BF795123-4BC7-49FA-B6D0-C7BF8058C37F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239" creationId="{BF795123-4BC7-49FA-B6D0-C7BF8058C37F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242" creationId="{53FD4F8C-E96E-4447-BBC7-310D9A4BC9B8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243" creationId="{BF795123-4BC7-49FA-B6D0-C7BF8058C37F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245" creationId="{00000000-0000-0000-0000-000000000000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246" creationId="{4E0FD298-1DBF-4A83-BAFC-DBD161A28EBB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253" creationId="{00000000-0000-0000-0000-000000000000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257" creationId="{D0607426-80EF-4C34-B53A-075D94BB975E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273" creationId="{589BD7FE-861F-4DAA-8056-B25ECDE19D28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276" creationId="{02648724-34EC-4F62-AD5E-FA49D38068E0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277" creationId="{8D50571F-F7ED-44C7-817E-8FBD4F2EB895}"/>
          </ac:spMkLst>
        </pc:spChg>
        <pc:spChg chg="mod">
          <ac:chgData name="Birgit Engesæter" userId="97b9f1ff-b0be-4072-be1a-416f6c875b6d" providerId="ADAL" clId="{C0F6442A-E80C-4AF1-BD5D-4E19459B2251}" dt="2022-05-02T08:53:23.550" v="16" actId="2711"/>
          <ac:spMkLst>
            <pc:docMk/>
            <pc:sldMk cId="3897479298" sldId="263"/>
            <ac:spMk id="279" creationId="{02648724-34EC-4F62-AD5E-FA49D38068E0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288" creationId="{E972D206-92DC-4C24-97DE-C7D5BD2593E2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289" creationId="{D842D6F7-6C59-41EE-8EB8-9FAB1F27AFB9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290" creationId="{633F10CE-5416-4291-8ED4-76F599520D2E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291" creationId="{D0607426-80EF-4C34-B53A-075D94BB975E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293" creationId="{4E0FD298-1DBF-4A83-BAFC-DBD161A28EBB}"/>
          </ac:spMkLst>
        </pc:spChg>
        <pc:spChg chg="mod">
          <ac:chgData name="Birgit Engesæter" userId="97b9f1ff-b0be-4072-be1a-416f6c875b6d" providerId="ADAL" clId="{C0F6442A-E80C-4AF1-BD5D-4E19459B2251}" dt="2022-05-02T08:53:07.524" v="15" actId="2711"/>
          <ac:spMkLst>
            <pc:docMk/>
            <pc:sldMk cId="3897479298" sldId="263"/>
            <ac:spMk id="294" creationId="{8D50571F-F7ED-44C7-817E-8FBD4F2EB895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295" creationId="{00000000-0000-0000-0000-000000000000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296" creationId="{00000000-0000-0000-0000-000000000000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301" creationId="{00000000-0000-0000-0000-000000000000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302" creationId="{00000000-0000-0000-0000-000000000000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303" creationId="{00000000-0000-0000-0000-000000000000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304" creationId="{00000000-0000-0000-0000-000000000000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307" creationId="{FCFBB0DB-01D0-4E0B-9A06-B987BEC9707A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308" creationId="{FCFBB0DB-01D0-4E0B-9A06-B987BEC9707A}"/>
          </ac:spMkLst>
        </pc:spChg>
        <pc:spChg chg="mod">
          <ac:chgData name="Birgit Engesæter" userId="97b9f1ff-b0be-4072-be1a-416f6c875b6d" providerId="ADAL" clId="{C0F6442A-E80C-4AF1-BD5D-4E19459B2251}" dt="2022-05-02T08:52:43.509" v="14" actId="1037"/>
          <ac:spMkLst>
            <pc:docMk/>
            <pc:sldMk cId="3897479298" sldId="263"/>
            <ac:spMk id="309" creationId="{FCFBB0DB-01D0-4E0B-9A06-B987BEC9707A}"/>
          </ac:spMkLst>
        </pc:spChg>
        <pc:grpChg chg="mod">
          <ac:chgData name="Birgit Engesæter" userId="97b9f1ff-b0be-4072-be1a-416f6c875b6d" providerId="ADAL" clId="{C0F6442A-E80C-4AF1-BD5D-4E19459B2251}" dt="2022-05-02T08:52:43.509" v="14" actId="1037"/>
          <ac:grpSpMkLst>
            <pc:docMk/>
            <pc:sldMk cId="3897479298" sldId="263"/>
            <ac:grpSpMk id="278" creationId="{00000000-0000-0000-0000-000000000000}"/>
          </ac:grpSpMkLst>
        </pc:grpChg>
        <pc:picChg chg="mod">
          <ac:chgData name="Birgit Engesæter" userId="97b9f1ff-b0be-4072-be1a-416f6c875b6d" providerId="ADAL" clId="{C0F6442A-E80C-4AF1-BD5D-4E19459B2251}" dt="2022-05-02T08:52:43.509" v="14" actId="1037"/>
          <ac:picMkLst>
            <pc:docMk/>
            <pc:sldMk cId="3897479298" sldId="263"/>
            <ac:picMk id="255" creationId="{00000000-0000-0000-0000-000000000000}"/>
          </ac:picMkLst>
        </pc:pic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12" creationId="{00000000-0000-0000-0000-000000000000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14" creationId="{448F0856-993E-4D76-8465-F8E67227D92B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15" creationId="{649AA18B-0066-4D9E-AF84-57B7E427CEFC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16" creationId="{4F66B563-A360-492B-B1AB-20DB6063B729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43" creationId="{D269E8D2-5280-412F-AE95-748C5EC348F7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67" creationId="{8134596F-00C3-46E2-BE01-CDACC9E959B5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90" creationId="{127CCB2F-C921-466B-A2EB-5A6A3B961B95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93" creationId="{B5524218-85F0-4161-B85A-E3CE51B082C3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142" creationId="{66025BE5-FB38-4681-B395-7BAA259FF761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151" creationId="{3FFF7868-DE5D-4691-8A05-EFA858F8FF2C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157" creationId="{3FFF7868-DE5D-4691-8A05-EFA858F8FF2C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159" creationId="{94E5DDDA-6AF9-42A1-BA9B-3222651B6544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163" creationId="{8D1688F8-FB27-4E4D-A016-C1CFD817F46E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173" creationId="{185AC64E-71AF-4E3D-8CEE-E706A7345D46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175" creationId="{66025BE5-FB38-4681-B395-7BAA259FF761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181" creationId="{3FFF7868-DE5D-4691-8A05-EFA858F8FF2C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184" creationId="{66025BE5-FB38-4681-B395-7BAA259FF761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185" creationId="{185AC64E-71AF-4E3D-8CEE-E706A7345D46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186" creationId="{185AC64E-71AF-4E3D-8CEE-E706A7345D46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187" creationId="{185AC64E-71AF-4E3D-8CEE-E706A7345D46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188" creationId="{8D1688F8-FB27-4E4D-A016-C1CFD817F46E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190" creationId="{3FFF7868-DE5D-4691-8A05-EFA858F8FF2C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194" creationId="{00000000-0000-0000-0000-000000000000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195" creationId="{185AC64E-71AF-4E3D-8CEE-E706A7345D46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197" creationId="{00000000-0000-0000-0000-000000000000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220" creationId="{BD5A26B4-5055-4C9E-8CDF-4F0178195626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224" creationId="{3FFF7868-DE5D-4691-8A05-EFA858F8FF2C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230" creationId="{5E1F1597-5775-4452-8635-CF48DB7BD33E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231" creationId="{3AF2E933-46B4-44F2-893B-323C8FF0EBFA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232" creationId="{61E1DDA1-3849-43E5-9C12-8E5EFA1BBD28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235" creationId="{9F2DDDF3-D4CA-4A4C-90A2-1681B5E84588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238" creationId="{C7361B62-8BCE-4F79-BF00-71694C0212D0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244" creationId="{185AC64E-71AF-4E3D-8CEE-E706A7345D46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248" creationId="{185AC64E-71AF-4E3D-8CEE-E706A7345D46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249" creationId="{00000000-0000-0000-0000-000000000000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250" creationId="{8D1688F8-FB27-4E4D-A016-C1CFD817F46E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251" creationId="{8D1688F8-FB27-4E4D-A016-C1CFD817F46E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254" creationId="{185AC64E-71AF-4E3D-8CEE-E706A7345D46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260" creationId="{00000000-0000-0000-0000-000000000000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261" creationId="{706B58AF-74A2-4074-89C2-B0B087022CED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262" creationId="{185AC64E-71AF-4E3D-8CEE-E706A7345D46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264" creationId="{5E1F1597-5775-4452-8635-CF48DB7BD33E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266" creationId="{3AF2E933-46B4-44F2-893B-323C8FF0EBFA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267" creationId="{649AA18B-0066-4D9E-AF84-57B7E427CEFC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268" creationId="{61E1DDA1-3849-43E5-9C12-8E5EFA1BBD28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269" creationId="{9F2DDDF3-D4CA-4A4C-90A2-1681B5E84588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270" creationId="{6FFB9AE7-29AA-4919-B76D-0C2591E713E5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271" creationId="{C7361B62-8BCE-4F79-BF00-71694C0212D0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282" creationId="{185AC64E-71AF-4E3D-8CEE-E706A7345D46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283" creationId="{127CCB2F-C921-466B-A2EB-5A6A3B961B95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284" creationId="{127CCB2F-C921-466B-A2EB-5A6A3B961B95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285" creationId="{3FFF7868-DE5D-4691-8A05-EFA858F8FF2C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287" creationId="{3FFF7868-DE5D-4691-8A05-EFA858F8FF2C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297" creationId="{127CCB2F-C921-466B-A2EB-5A6A3B961B95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298" creationId="{127CCB2F-C921-466B-A2EB-5A6A3B961B95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299" creationId="{00000000-0000-0000-0000-000000000000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300" creationId="{00000000-0000-0000-0000-000000000000}"/>
          </ac:cxnSpMkLst>
        </pc:cxnChg>
        <pc:cxnChg chg="mod">
          <ac:chgData name="Birgit Engesæter" userId="97b9f1ff-b0be-4072-be1a-416f6c875b6d" providerId="ADAL" clId="{C0F6442A-E80C-4AF1-BD5D-4E19459B2251}" dt="2022-05-02T08:52:43.509" v="14" actId="1037"/>
          <ac:cxnSpMkLst>
            <pc:docMk/>
            <pc:sldMk cId="3897479298" sldId="263"/>
            <ac:cxnSpMk id="305" creationId="{706B58AF-74A2-4074-89C2-B0B087022CED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04104" y="3911903"/>
            <a:ext cx="15913180" cy="8321781"/>
          </a:xfrm>
        </p:spPr>
        <p:txBody>
          <a:bodyPr anchor="b"/>
          <a:lstStyle>
            <a:lvl1pPr algn="ctr">
              <a:defRPr sz="1228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40174" y="12554603"/>
            <a:ext cx="14041041" cy="5771021"/>
          </a:xfrm>
        </p:spPr>
        <p:txBody>
          <a:bodyPr/>
          <a:lstStyle>
            <a:lvl1pPr marL="0" indent="0" algn="ctr">
              <a:buNone/>
              <a:defRPr sz="4914"/>
            </a:lvl1pPr>
            <a:lvl2pPr marL="936071" indent="0" algn="ctr">
              <a:buNone/>
              <a:defRPr sz="4095"/>
            </a:lvl2pPr>
            <a:lvl3pPr marL="1872143" indent="0" algn="ctr">
              <a:buNone/>
              <a:defRPr sz="3685"/>
            </a:lvl3pPr>
            <a:lvl4pPr marL="2808214" indent="0" algn="ctr">
              <a:buNone/>
              <a:defRPr sz="3276"/>
            </a:lvl4pPr>
            <a:lvl5pPr marL="3744285" indent="0" algn="ctr">
              <a:buNone/>
              <a:defRPr sz="3276"/>
            </a:lvl5pPr>
            <a:lvl6pPr marL="4680356" indent="0" algn="ctr">
              <a:buNone/>
              <a:defRPr sz="3276"/>
            </a:lvl6pPr>
            <a:lvl7pPr marL="5616428" indent="0" algn="ctr">
              <a:buNone/>
              <a:defRPr sz="3276"/>
            </a:lvl7pPr>
            <a:lvl8pPr marL="6552499" indent="0" algn="ctr">
              <a:buNone/>
              <a:defRPr sz="3276"/>
            </a:lvl8pPr>
            <a:lvl9pPr marL="7488570" indent="0" algn="ctr">
              <a:buNone/>
              <a:defRPr sz="3276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70DB9-72A6-4FF3-83E2-D13E7897D214}" type="datetimeFigureOut">
              <a:rPr lang="nb-NO" smtClean="0"/>
              <a:t>22.06.2022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8188-CF91-4D27-B17C-8A6D84634BC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23992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70DB9-72A6-4FF3-83E2-D13E7897D214}" type="datetimeFigureOut">
              <a:rPr lang="nb-NO" smtClean="0"/>
              <a:t>22.06.2022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8188-CF91-4D27-B17C-8A6D84634BC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30024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397494" y="1272613"/>
            <a:ext cx="4036799" cy="202566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87096" y="1272613"/>
            <a:ext cx="11876381" cy="202566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70DB9-72A6-4FF3-83E2-D13E7897D214}" type="datetimeFigureOut">
              <a:rPr lang="nb-NO" smtClean="0"/>
              <a:t>22.06.2022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8188-CF91-4D27-B17C-8A6D84634BC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9286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70DB9-72A6-4FF3-83E2-D13E7897D214}" type="datetimeFigureOut">
              <a:rPr lang="nb-NO" smtClean="0"/>
              <a:t>22.06.2022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8188-CF91-4D27-B17C-8A6D84634BC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99633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7346" y="5959155"/>
            <a:ext cx="16147197" cy="9942977"/>
          </a:xfrm>
        </p:spPr>
        <p:txBody>
          <a:bodyPr anchor="b"/>
          <a:lstStyle>
            <a:lvl1pPr>
              <a:defRPr sz="1228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7346" y="15996196"/>
            <a:ext cx="16147197" cy="5228777"/>
          </a:xfrm>
        </p:spPr>
        <p:txBody>
          <a:bodyPr/>
          <a:lstStyle>
            <a:lvl1pPr marL="0" indent="0">
              <a:buNone/>
              <a:defRPr sz="4914">
                <a:solidFill>
                  <a:schemeClr val="tx1"/>
                </a:solidFill>
              </a:defRPr>
            </a:lvl1pPr>
            <a:lvl2pPr marL="936071" indent="0">
              <a:buNone/>
              <a:defRPr sz="4095">
                <a:solidFill>
                  <a:schemeClr val="tx1">
                    <a:tint val="75000"/>
                  </a:schemeClr>
                </a:solidFill>
              </a:defRPr>
            </a:lvl2pPr>
            <a:lvl3pPr marL="1872143" indent="0">
              <a:buNone/>
              <a:defRPr sz="3685">
                <a:solidFill>
                  <a:schemeClr val="tx1">
                    <a:tint val="75000"/>
                  </a:schemeClr>
                </a:solidFill>
              </a:defRPr>
            </a:lvl3pPr>
            <a:lvl4pPr marL="2808214" indent="0">
              <a:buNone/>
              <a:defRPr sz="3276">
                <a:solidFill>
                  <a:schemeClr val="tx1">
                    <a:tint val="75000"/>
                  </a:schemeClr>
                </a:solidFill>
              </a:defRPr>
            </a:lvl4pPr>
            <a:lvl5pPr marL="3744285" indent="0">
              <a:buNone/>
              <a:defRPr sz="3276">
                <a:solidFill>
                  <a:schemeClr val="tx1">
                    <a:tint val="75000"/>
                  </a:schemeClr>
                </a:solidFill>
              </a:defRPr>
            </a:lvl5pPr>
            <a:lvl6pPr marL="4680356" indent="0">
              <a:buNone/>
              <a:defRPr sz="3276">
                <a:solidFill>
                  <a:schemeClr val="tx1">
                    <a:tint val="75000"/>
                  </a:schemeClr>
                </a:solidFill>
              </a:defRPr>
            </a:lvl6pPr>
            <a:lvl7pPr marL="5616428" indent="0">
              <a:buNone/>
              <a:defRPr sz="3276">
                <a:solidFill>
                  <a:schemeClr val="tx1">
                    <a:tint val="75000"/>
                  </a:schemeClr>
                </a:solidFill>
              </a:defRPr>
            </a:lvl7pPr>
            <a:lvl8pPr marL="6552499" indent="0">
              <a:buNone/>
              <a:defRPr sz="3276">
                <a:solidFill>
                  <a:schemeClr val="tx1">
                    <a:tint val="75000"/>
                  </a:schemeClr>
                </a:solidFill>
              </a:defRPr>
            </a:lvl8pPr>
            <a:lvl9pPr marL="7488570" indent="0">
              <a:buNone/>
              <a:defRPr sz="327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70DB9-72A6-4FF3-83E2-D13E7897D214}" type="datetimeFigureOut">
              <a:rPr lang="nb-NO" smtClean="0"/>
              <a:t>22.06.2022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8188-CF91-4D27-B17C-8A6D84634BC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00194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7095" y="6363064"/>
            <a:ext cx="7956590" cy="151662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77703" y="6363064"/>
            <a:ext cx="7956590" cy="151662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70DB9-72A6-4FF3-83E2-D13E7897D214}" type="datetimeFigureOut">
              <a:rPr lang="nb-NO" smtClean="0"/>
              <a:t>22.06.2022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8188-CF91-4D27-B17C-8A6D84634BC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04537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9534" y="1272618"/>
            <a:ext cx="16147197" cy="462013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9536" y="5859554"/>
            <a:ext cx="7920023" cy="2871677"/>
          </a:xfrm>
        </p:spPr>
        <p:txBody>
          <a:bodyPr anchor="b"/>
          <a:lstStyle>
            <a:lvl1pPr marL="0" indent="0">
              <a:buNone/>
              <a:defRPr sz="4914" b="1"/>
            </a:lvl1pPr>
            <a:lvl2pPr marL="936071" indent="0">
              <a:buNone/>
              <a:defRPr sz="4095" b="1"/>
            </a:lvl2pPr>
            <a:lvl3pPr marL="1872143" indent="0">
              <a:buNone/>
              <a:defRPr sz="3685" b="1"/>
            </a:lvl3pPr>
            <a:lvl4pPr marL="2808214" indent="0">
              <a:buNone/>
              <a:defRPr sz="3276" b="1"/>
            </a:lvl4pPr>
            <a:lvl5pPr marL="3744285" indent="0">
              <a:buNone/>
              <a:defRPr sz="3276" b="1"/>
            </a:lvl5pPr>
            <a:lvl6pPr marL="4680356" indent="0">
              <a:buNone/>
              <a:defRPr sz="3276" b="1"/>
            </a:lvl6pPr>
            <a:lvl7pPr marL="5616428" indent="0">
              <a:buNone/>
              <a:defRPr sz="3276" b="1"/>
            </a:lvl7pPr>
            <a:lvl8pPr marL="6552499" indent="0">
              <a:buNone/>
              <a:defRPr sz="3276" b="1"/>
            </a:lvl8pPr>
            <a:lvl9pPr marL="7488570" indent="0">
              <a:buNone/>
              <a:defRPr sz="327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89536" y="8731230"/>
            <a:ext cx="7920023" cy="128423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477704" y="5859554"/>
            <a:ext cx="7959028" cy="2871677"/>
          </a:xfrm>
        </p:spPr>
        <p:txBody>
          <a:bodyPr anchor="b"/>
          <a:lstStyle>
            <a:lvl1pPr marL="0" indent="0">
              <a:buNone/>
              <a:defRPr sz="4914" b="1"/>
            </a:lvl1pPr>
            <a:lvl2pPr marL="936071" indent="0">
              <a:buNone/>
              <a:defRPr sz="4095" b="1"/>
            </a:lvl2pPr>
            <a:lvl3pPr marL="1872143" indent="0">
              <a:buNone/>
              <a:defRPr sz="3685" b="1"/>
            </a:lvl3pPr>
            <a:lvl4pPr marL="2808214" indent="0">
              <a:buNone/>
              <a:defRPr sz="3276" b="1"/>
            </a:lvl4pPr>
            <a:lvl5pPr marL="3744285" indent="0">
              <a:buNone/>
              <a:defRPr sz="3276" b="1"/>
            </a:lvl5pPr>
            <a:lvl6pPr marL="4680356" indent="0">
              <a:buNone/>
              <a:defRPr sz="3276" b="1"/>
            </a:lvl6pPr>
            <a:lvl7pPr marL="5616428" indent="0">
              <a:buNone/>
              <a:defRPr sz="3276" b="1"/>
            </a:lvl7pPr>
            <a:lvl8pPr marL="6552499" indent="0">
              <a:buNone/>
              <a:defRPr sz="3276" b="1"/>
            </a:lvl8pPr>
            <a:lvl9pPr marL="7488570" indent="0">
              <a:buNone/>
              <a:defRPr sz="327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477704" y="8731230"/>
            <a:ext cx="7959028" cy="128423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70DB9-72A6-4FF3-83E2-D13E7897D214}" type="datetimeFigureOut">
              <a:rPr lang="nb-NO" smtClean="0"/>
              <a:t>22.06.2022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8188-CF91-4D27-B17C-8A6D84634BC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15475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70DB9-72A6-4FF3-83E2-D13E7897D214}" type="datetimeFigureOut">
              <a:rPr lang="nb-NO" smtClean="0"/>
              <a:t>22.06.2022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8188-CF91-4D27-B17C-8A6D84634BC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06658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70DB9-72A6-4FF3-83E2-D13E7897D214}" type="datetimeFigureOut">
              <a:rPr lang="nb-NO" smtClean="0"/>
              <a:t>22.06.2022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8188-CF91-4D27-B17C-8A6D84634BC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89440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9534" y="1593532"/>
            <a:ext cx="6038135" cy="5577364"/>
          </a:xfrm>
        </p:spPr>
        <p:txBody>
          <a:bodyPr anchor="b"/>
          <a:lstStyle>
            <a:lvl1pPr>
              <a:defRPr sz="655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59028" y="3441593"/>
            <a:ext cx="9477703" cy="16986614"/>
          </a:xfrm>
        </p:spPr>
        <p:txBody>
          <a:bodyPr/>
          <a:lstStyle>
            <a:lvl1pPr>
              <a:defRPr sz="6552"/>
            </a:lvl1pPr>
            <a:lvl2pPr>
              <a:defRPr sz="5733"/>
            </a:lvl2pPr>
            <a:lvl3pPr>
              <a:defRPr sz="4914"/>
            </a:lvl3pPr>
            <a:lvl4pPr>
              <a:defRPr sz="4095"/>
            </a:lvl4pPr>
            <a:lvl5pPr>
              <a:defRPr sz="4095"/>
            </a:lvl5pPr>
            <a:lvl6pPr>
              <a:defRPr sz="4095"/>
            </a:lvl6pPr>
            <a:lvl7pPr>
              <a:defRPr sz="4095"/>
            </a:lvl7pPr>
            <a:lvl8pPr>
              <a:defRPr sz="4095"/>
            </a:lvl8pPr>
            <a:lvl9pPr>
              <a:defRPr sz="409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89534" y="7170896"/>
            <a:ext cx="6038135" cy="13284973"/>
          </a:xfrm>
        </p:spPr>
        <p:txBody>
          <a:bodyPr/>
          <a:lstStyle>
            <a:lvl1pPr marL="0" indent="0">
              <a:buNone/>
              <a:defRPr sz="3276"/>
            </a:lvl1pPr>
            <a:lvl2pPr marL="936071" indent="0">
              <a:buNone/>
              <a:defRPr sz="2866"/>
            </a:lvl2pPr>
            <a:lvl3pPr marL="1872143" indent="0">
              <a:buNone/>
              <a:defRPr sz="2457"/>
            </a:lvl3pPr>
            <a:lvl4pPr marL="2808214" indent="0">
              <a:buNone/>
              <a:defRPr sz="2047"/>
            </a:lvl4pPr>
            <a:lvl5pPr marL="3744285" indent="0">
              <a:buNone/>
              <a:defRPr sz="2047"/>
            </a:lvl5pPr>
            <a:lvl6pPr marL="4680356" indent="0">
              <a:buNone/>
              <a:defRPr sz="2047"/>
            </a:lvl6pPr>
            <a:lvl7pPr marL="5616428" indent="0">
              <a:buNone/>
              <a:defRPr sz="2047"/>
            </a:lvl7pPr>
            <a:lvl8pPr marL="6552499" indent="0">
              <a:buNone/>
              <a:defRPr sz="2047"/>
            </a:lvl8pPr>
            <a:lvl9pPr marL="7488570" indent="0">
              <a:buNone/>
              <a:defRPr sz="204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70DB9-72A6-4FF3-83E2-D13E7897D214}" type="datetimeFigureOut">
              <a:rPr lang="nb-NO" smtClean="0"/>
              <a:t>22.06.2022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8188-CF91-4D27-B17C-8A6D84634BC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49546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9534" y="1593532"/>
            <a:ext cx="6038135" cy="5577364"/>
          </a:xfrm>
        </p:spPr>
        <p:txBody>
          <a:bodyPr anchor="b"/>
          <a:lstStyle>
            <a:lvl1pPr>
              <a:defRPr sz="655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959028" y="3441593"/>
            <a:ext cx="9477703" cy="16986614"/>
          </a:xfrm>
        </p:spPr>
        <p:txBody>
          <a:bodyPr anchor="t"/>
          <a:lstStyle>
            <a:lvl1pPr marL="0" indent="0">
              <a:buNone/>
              <a:defRPr sz="6552"/>
            </a:lvl1pPr>
            <a:lvl2pPr marL="936071" indent="0">
              <a:buNone/>
              <a:defRPr sz="5733"/>
            </a:lvl2pPr>
            <a:lvl3pPr marL="1872143" indent="0">
              <a:buNone/>
              <a:defRPr sz="4914"/>
            </a:lvl3pPr>
            <a:lvl4pPr marL="2808214" indent="0">
              <a:buNone/>
              <a:defRPr sz="4095"/>
            </a:lvl4pPr>
            <a:lvl5pPr marL="3744285" indent="0">
              <a:buNone/>
              <a:defRPr sz="4095"/>
            </a:lvl5pPr>
            <a:lvl6pPr marL="4680356" indent="0">
              <a:buNone/>
              <a:defRPr sz="4095"/>
            </a:lvl6pPr>
            <a:lvl7pPr marL="5616428" indent="0">
              <a:buNone/>
              <a:defRPr sz="4095"/>
            </a:lvl7pPr>
            <a:lvl8pPr marL="6552499" indent="0">
              <a:buNone/>
              <a:defRPr sz="4095"/>
            </a:lvl8pPr>
            <a:lvl9pPr marL="7488570" indent="0">
              <a:buNone/>
              <a:defRPr sz="409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89534" y="7170896"/>
            <a:ext cx="6038135" cy="13284973"/>
          </a:xfrm>
        </p:spPr>
        <p:txBody>
          <a:bodyPr/>
          <a:lstStyle>
            <a:lvl1pPr marL="0" indent="0">
              <a:buNone/>
              <a:defRPr sz="3276"/>
            </a:lvl1pPr>
            <a:lvl2pPr marL="936071" indent="0">
              <a:buNone/>
              <a:defRPr sz="2866"/>
            </a:lvl2pPr>
            <a:lvl3pPr marL="1872143" indent="0">
              <a:buNone/>
              <a:defRPr sz="2457"/>
            </a:lvl3pPr>
            <a:lvl4pPr marL="2808214" indent="0">
              <a:buNone/>
              <a:defRPr sz="2047"/>
            </a:lvl4pPr>
            <a:lvl5pPr marL="3744285" indent="0">
              <a:buNone/>
              <a:defRPr sz="2047"/>
            </a:lvl5pPr>
            <a:lvl6pPr marL="4680356" indent="0">
              <a:buNone/>
              <a:defRPr sz="2047"/>
            </a:lvl6pPr>
            <a:lvl7pPr marL="5616428" indent="0">
              <a:buNone/>
              <a:defRPr sz="2047"/>
            </a:lvl7pPr>
            <a:lvl8pPr marL="6552499" indent="0">
              <a:buNone/>
              <a:defRPr sz="2047"/>
            </a:lvl8pPr>
            <a:lvl9pPr marL="7488570" indent="0">
              <a:buNone/>
              <a:defRPr sz="204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70DB9-72A6-4FF3-83E2-D13E7897D214}" type="datetimeFigureOut">
              <a:rPr lang="nb-NO" smtClean="0"/>
              <a:t>22.06.2022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8188-CF91-4D27-B17C-8A6D84634BC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09756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87096" y="1272618"/>
            <a:ext cx="16147197" cy="46201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7096" y="6363064"/>
            <a:ext cx="16147197" cy="151662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7096" y="22154534"/>
            <a:ext cx="4212312" cy="1272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5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70DB9-72A6-4FF3-83E2-D13E7897D214}" type="datetimeFigureOut">
              <a:rPr lang="nb-NO" smtClean="0"/>
              <a:t>22.06.2022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01460" y="22154534"/>
            <a:ext cx="6318468" cy="1272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5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221980" y="22154534"/>
            <a:ext cx="4212312" cy="1272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5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58188-CF91-4D27-B17C-8A6D84634BC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17008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1872143" rtl="0" eaLnBrk="1" latinLnBrk="0" hangingPunct="1">
        <a:lnSpc>
          <a:spcPct val="90000"/>
        </a:lnSpc>
        <a:spcBef>
          <a:spcPct val="0"/>
        </a:spcBef>
        <a:buNone/>
        <a:defRPr sz="900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8036" indent="-468036" algn="l" defTabSz="1872143" rtl="0" eaLnBrk="1" latinLnBrk="0" hangingPunct="1">
        <a:lnSpc>
          <a:spcPct val="90000"/>
        </a:lnSpc>
        <a:spcBef>
          <a:spcPts val="2047"/>
        </a:spcBef>
        <a:buFont typeface="Arial" panose="020B0604020202020204" pitchFamily="34" charset="0"/>
        <a:buChar char="•"/>
        <a:defRPr sz="5733" kern="1200">
          <a:solidFill>
            <a:schemeClr val="tx1"/>
          </a:solidFill>
          <a:latin typeface="+mn-lt"/>
          <a:ea typeface="+mn-ea"/>
          <a:cs typeface="+mn-cs"/>
        </a:defRPr>
      </a:lvl1pPr>
      <a:lvl2pPr marL="1404107" indent="-468036" algn="l" defTabSz="1872143" rtl="0" eaLnBrk="1" latinLnBrk="0" hangingPunct="1">
        <a:lnSpc>
          <a:spcPct val="90000"/>
        </a:lnSpc>
        <a:spcBef>
          <a:spcPts val="1024"/>
        </a:spcBef>
        <a:buFont typeface="Arial" panose="020B0604020202020204" pitchFamily="34" charset="0"/>
        <a:buChar char="•"/>
        <a:defRPr sz="4914" kern="1200">
          <a:solidFill>
            <a:schemeClr val="tx1"/>
          </a:solidFill>
          <a:latin typeface="+mn-lt"/>
          <a:ea typeface="+mn-ea"/>
          <a:cs typeface="+mn-cs"/>
        </a:defRPr>
      </a:lvl2pPr>
      <a:lvl3pPr marL="2340178" indent="-468036" algn="l" defTabSz="1872143" rtl="0" eaLnBrk="1" latinLnBrk="0" hangingPunct="1">
        <a:lnSpc>
          <a:spcPct val="90000"/>
        </a:lnSpc>
        <a:spcBef>
          <a:spcPts val="1024"/>
        </a:spcBef>
        <a:buFont typeface="Arial" panose="020B0604020202020204" pitchFamily="34" charset="0"/>
        <a:buChar char="•"/>
        <a:defRPr sz="4095" kern="1200">
          <a:solidFill>
            <a:schemeClr val="tx1"/>
          </a:solidFill>
          <a:latin typeface="+mn-lt"/>
          <a:ea typeface="+mn-ea"/>
          <a:cs typeface="+mn-cs"/>
        </a:defRPr>
      </a:lvl3pPr>
      <a:lvl4pPr marL="3276249" indent="-468036" algn="l" defTabSz="1872143" rtl="0" eaLnBrk="1" latinLnBrk="0" hangingPunct="1">
        <a:lnSpc>
          <a:spcPct val="90000"/>
        </a:lnSpc>
        <a:spcBef>
          <a:spcPts val="1024"/>
        </a:spcBef>
        <a:buFont typeface="Arial" panose="020B0604020202020204" pitchFamily="34" charset="0"/>
        <a:buChar char="•"/>
        <a:defRPr sz="3685" kern="1200">
          <a:solidFill>
            <a:schemeClr val="tx1"/>
          </a:solidFill>
          <a:latin typeface="+mn-lt"/>
          <a:ea typeface="+mn-ea"/>
          <a:cs typeface="+mn-cs"/>
        </a:defRPr>
      </a:lvl4pPr>
      <a:lvl5pPr marL="4212321" indent="-468036" algn="l" defTabSz="1872143" rtl="0" eaLnBrk="1" latinLnBrk="0" hangingPunct="1">
        <a:lnSpc>
          <a:spcPct val="90000"/>
        </a:lnSpc>
        <a:spcBef>
          <a:spcPts val="1024"/>
        </a:spcBef>
        <a:buFont typeface="Arial" panose="020B0604020202020204" pitchFamily="34" charset="0"/>
        <a:buChar char="•"/>
        <a:defRPr sz="3685" kern="1200">
          <a:solidFill>
            <a:schemeClr val="tx1"/>
          </a:solidFill>
          <a:latin typeface="+mn-lt"/>
          <a:ea typeface="+mn-ea"/>
          <a:cs typeface="+mn-cs"/>
        </a:defRPr>
      </a:lvl5pPr>
      <a:lvl6pPr marL="5148392" indent="-468036" algn="l" defTabSz="1872143" rtl="0" eaLnBrk="1" latinLnBrk="0" hangingPunct="1">
        <a:lnSpc>
          <a:spcPct val="90000"/>
        </a:lnSpc>
        <a:spcBef>
          <a:spcPts val="1024"/>
        </a:spcBef>
        <a:buFont typeface="Arial" panose="020B0604020202020204" pitchFamily="34" charset="0"/>
        <a:buChar char="•"/>
        <a:defRPr sz="3685" kern="1200">
          <a:solidFill>
            <a:schemeClr val="tx1"/>
          </a:solidFill>
          <a:latin typeface="+mn-lt"/>
          <a:ea typeface="+mn-ea"/>
          <a:cs typeface="+mn-cs"/>
        </a:defRPr>
      </a:lvl6pPr>
      <a:lvl7pPr marL="6084463" indent="-468036" algn="l" defTabSz="1872143" rtl="0" eaLnBrk="1" latinLnBrk="0" hangingPunct="1">
        <a:lnSpc>
          <a:spcPct val="90000"/>
        </a:lnSpc>
        <a:spcBef>
          <a:spcPts val="1024"/>
        </a:spcBef>
        <a:buFont typeface="Arial" panose="020B0604020202020204" pitchFamily="34" charset="0"/>
        <a:buChar char="•"/>
        <a:defRPr sz="3685" kern="1200">
          <a:solidFill>
            <a:schemeClr val="tx1"/>
          </a:solidFill>
          <a:latin typeface="+mn-lt"/>
          <a:ea typeface="+mn-ea"/>
          <a:cs typeface="+mn-cs"/>
        </a:defRPr>
      </a:lvl7pPr>
      <a:lvl8pPr marL="7020535" indent="-468036" algn="l" defTabSz="1872143" rtl="0" eaLnBrk="1" latinLnBrk="0" hangingPunct="1">
        <a:lnSpc>
          <a:spcPct val="90000"/>
        </a:lnSpc>
        <a:spcBef>
          <a:spcPts val="1024"/>
        </a:spcBef>
        <a:buFont typeface="Arial" panose="020B0604020202020204" pitchFamily="34" charset="0"/>
        <a:buChar char="•"/>
        <a:defRPr sz="3685" kern="1200">
          <a:solidFill>
            <a:schemeClr val="tx1"/>
          </a:solidFill>
          <a:latin typeface="+mn-lt"/>
          <a:ea typeface="+mn-ea"/>
          <a:cs typeface="+mn-cs"/>
        </a:defRPr>
      </a:lvl8pPr>
      <a:lvl9pPr marL="7956606" indent="-468036" algn="l" defTabSz="1872143" rtl="0" eaLnBrk="1" latinLnBrk="0" hangingPunct="1">
        <a:lnSpc>
          <a:spcPct val="90000"/>
        </a:lnSpc>
        <a:spcBef>
          <a:spcPts val="1024"/>
        </a:spcBef>
        <a:buFont typeface="Arial" panose="020B0604020202020204" pitchFamily="34" charset="0"/>
        <a:buChar char="•"/>
        <a:defRPr sz="36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72143" rtl="0" eaLnBrk="1" latinLnBrk="0" hangingPunct="1">
        <a:defRPr sz="3685" kern="1200">
          <a:solidFill>
            <a:schemeClr val="tx1"/>
          </a:solidFill>
          <a:latin typeface="+mn-lt"/>
          <a:ea typeface="+mn-ea"/>
          <a:cs typeface="+mn-cs"/>
        </a:defRPr>
      </a:lvl1pPr>
      <a:lvl2pPr marL="936071" algn="l" defTabSz="1872143" rtl="0" eaLnBrk="1" latinLnBrk="0" hangingPunct="1">
        <a:defRPr sz="3685" kern="1200">
          <a:solidFill>
            <a:schemeClr val="tx1"/>
          </a:solidFill>
          <a:latin typeface="+mn-lt"/>
          <a:ea typeface="+mn-ea"/>
          <a:cs typeface="+mn-cs"/>
        </a:defRPr>
      </a:lvl2pPr>
      <a:lvl3pPr marL="1872143" algn="l" defTabSz="1872143" rtl="0" eaLnBrk="1" latinLnBrk="0" hangingPunct="1">
        <a:defRPr sz="3685" kern="1200">
          <a:solidFill>
            <a:schemeClr val="tx1"/>
          </a:solidFill>
          <a:latin typeface="+mn-lt"/>
          <a:ea typeface="+mn-ea"/>
          <a:cs typeface="+mn-cs"/>
        </a:defRPr>
      </a:lvl3pPr>
      <a:lvl4pPr marL="2808214" algn="l" defTabSz="1872143" rtl="0" eaLnBrk="1" latinLnBrk="0" hangingPunct="1">
        <a:defRPr sz="3685" kern="1200">
          <a:solidFill>
            <a:schemeClr val="tx1"/>
          </a:solidFill>
          <a:latin typeface="+mn-lt"/>
          <a:ea typeface="+mn-ea"/>
          <a:cs typeface="+mn-cs"/>
        </a:defRPr>
      </a:lvl4pPr>
      <a:lvl5pPr marL="3744285" algn="l" defTabSz="1872143" rtl="0" eaLnBrk="1" latinLnBrk="0" hangingPunct="1">
        <a:defRPr sz="3685" kern="1200">
          <a:solidFill>
            <a:schemeClr val="tx1"/>
          </a:solidFill>
          <a:latin typeface="+mn-lt"/>
          <a:ea typeface="+mn-ea"/>
          <a:cs typeface="+mn-cs"/>
        </a:defRPr>
      </a:lvl5pPr>
      <a:lvl6pPr marL="4680356" algn="l" defTabSz="1872143" rtl="0" eaLnBrk="1" latinLnBrk="0" hangingPunct="1">
        <a:defRPr sz="3685" kern="1200">
          <a:solidFill>
            <a:schemeClr val="tx1"/>
          </a:solidFill>
          <a:latin typeface="+mn-lt"/>
          <a:ea typeface="+mn-ea"/>
          <a:cs typeface="+mn-cs"/>
        </a:defRPr>
      </a:lvl6pPr>
      <a:lvl7pPr marL="5616428" algn="l" defTabSz="1872143" rtl="0" eaLnBrk="1" latinLnBrk="0" hangingPunct="1">
        <a:defRPr sz="3685" kern="1200">
          <a:solidFill>
            <a:schemeClr val="tx1"/>
          </a:solidFill>
          <a:latin typeface="+mn-lt"/>
          <a:ea typeface="+mn-ea"/>
          <a:cs typeface="+mn-cs"/>
        </a:defRPr>
      </a:lvl7pPr>
      <a:lvl8pPr marL="6552499" algn="l" defTabSz="1872143" rtl="0" eaLnBrk="1" latinLnBrk="0" hangingPunct="1">
        <a:defRPr sz="3685" kern="1200">
          <a:solidFill>
            <a:schemeClr val="tx1"/>
          </a:solidFill>
          <a:latin typeface="+mn-lt"/>
          <a:ea typeface="+mn-ea"/>
          <a:cs typeface="+mn-cs"/>
        </a:defRPr>
      </a:lvl8pPr>
      <a:lvl9pPr marL="7488570" algn="l" defTabSz="1872143" rtl="0" eaLnBrk="1" latinLnBrk="0" hangingPunct="1">
        <a:defRPr sz="36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kreftregisteret.no/krav-hpv-tester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0" name="Straight Arrow Connector 18">
            <a:extLst>
              <a:ext uri="{FF2B5EF4-FFF2-40B4-BE49-F238E27FC236}">
                <a16:creationId xmlns:a16="http://schemas.microsoft.com/office/drawing/2014/main" id="{6FFB9AE7-29AA-4919-B76D-0C2591E713E5}"/>
              </a:ext>
            </a:extLst>
          </p:cNvPr>
          <p:cNvCxnSpPr/>
          <p:nvPr/>
        </p:nvCxnSpPr>
        <p:spPr>
          <a:xfrm>
            <a:off x="8146004" y="8255000"/>
            <a:ext cx="0" cy="405847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305" name="Straight Arrow Connector 24">
            <a:extLst>
              <a:ext uri="{FF2B5EF4-FFF2-40B4-BE49-F238E27FC236}">
                <a16:creationId xmlns:a16="http://schemas.microsoft.com/office/drawing/2014/main" id="{706B58AF-74A2-4074-89C2-B0B087022CED}"/>
              </a:ext>
            </a:extLst>
          </p:cNvPr>
          <p:cNvCxnSpPr>
            <a:cxnSpLocks/>
          </p:cNvCxnSpPr>
          <p:nvPr/>
        </p:nvCxnSpPr>
        <p:spPr>
          <a:xfrm>
            <a:off x="8132797" y="8791609"/>
            <a:ext cx="26414" cy="4787294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headEnd type="none"/>
            <a:tailEnd type="arrow"/>
          </a:ln>
          <a:effectLst/>
        </p:spPr>
      </p:cxnSp>
      <p:sp>
        <p:nvSpPr>
          <p:cNvPr id="273" name="Høyre hakeparentes 49">
            <a:extLst>
              <a:ext uri="{FF2B5EF4-FFF2-40B4-BE49-F238E27FC236}">
                <a16:creationId xmlns:a16="http://schemas.microsoft.com/office/drawing/2014/main" id="{589BD7FE-861F-4DAA-8056-B25ECDE19D28}"/>
              </a:ext>
            </a:extLst>
          </p:cNvPr>
          <p:cNvSpPr/>
          <p:nvPr/>
        </p:nvSpPr>
        <p:spPr>
          <a:xfrm rot="5400000" flipH="1">
            <a:off x="9201270" y="2452682"/>
            <a:ext cx="311353" cy="9613546"/>
          </a:xfrm>
          <a:prstGeom prst="rightBracket">
            <a:avLst/>
          </a:prstGeom>
          <a:solidFill>
            <a:schemeClr val="bg1">
              <a:lumMod val="50000"/>
              <a:alpha val="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headEnd type="arrow"/>
            <a:tailEnd type="arrow"/>
          </a:ln>
          <a:effectLst/>
        </p:spPr>
        <p:txBody>
          <a:bodyPr rtlCol="0" anchor="ctr"/>
          <a:lstStyle/>
          <a:p>
            <a:pPr algn="ctr" defTabSz="914707">
              <a:defRPr/>
            </a:pPr>
            <a:endParaRPr lang="nb-NO" sz="1801" kern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cxnSp>
        <p:nvCxnSpPr>
          <p:cNvPr id="190" name="Straight Arrow Connector 24">
            <a:extLst>
              <a:ext uri="{FF2B5EF4-FFF2-40B4-BE49-F238E27FC236}">
                <a16:creationId xmlns:a16="http://schemas.microsoft.com/office/drawing/2014/main" id="{3FFF7868-DE5D-4691-8A05-EFA858F8FF2C}"/>
              </a:ext>
            </a:extLst>
          </p:cNvPr>
          <p:cNvCxnSpPr>
            <a:cxnSpLocks/>
          </p:cNvCxnSpPr>
          <p:nvPr/>
        </p:nvCxnSpPr>
        <p:spPr>
          <a:xfrm flipV="1">
            <a:off x="12681223" y="4799151"/>
            <a:ext cx="1603930" cy="12800"/>
          </a:xfrm>
          <a:prstGeom prst="straightConnector1">
            <a:avLst/>
          </a:prstGeom>
          <a:noFill/>
          <a:ln w="19050" cap="flat" cmpd="sng" algn="ctr">
            <a:solidFill>
              <a:schemeClr val="bg2">
                <a:lumMod val="50000"/>
              </a:schemeClr>
            </a:solidFill>
            <a:prstDash val="solid"/>
            <a:miter lim="800000"/>
            <a:tailEnd type="none"/>
          </a:ln>
          <a:effectLst/>
        </p:spPr>
      </p:cxnSp>
      <p:sp>
        <p:nvSpPr>
          <p:cNvPr id="301" name="Rounded Rectangle 300"/>
          <p:cNvSpPr/>
          <p:nvPr/>
        </p:nvSpPr>
        <p:spPr>
          <a:xfrm>
            <a:off x="14021094" y="3835873"/>
            <a:ext cx="4314124" cy="1224165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707">
              <a:defRPr/>
            </a:pPr>
            <a:r>
              <a:rPr lang="nb-NO" sz="24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Further</a:t>
            </a:r>
            <a:r>
              <a:rPr lang="nb-NO" sz="24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b-NO" sz="24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details</a:t>
            </a:r>
            <a:r>
              <a:rPr lang="nb-NO" sz="24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endParaRPr lang="nb-NO" sz="24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 defTabSz="914707">
              <a:defRPr/>
            </a:pPr>
            <a:r>
              <a:rPr lang="nb-NO" sz="24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«Guidelines for </a:t>
            </a:r>
            <a:r>
              <a:rPr lang="nb-NO" sz="24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gynaecological</a:t>
            </a:r>
            <a:r>
              <a:rPr lang="nb-NO" sz="24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b-NO" sz="24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oncology</a:t>
            </a:r>
            <a:r>
              <a:rPr lang="nb-NO" sz="24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» </a:t>
            </a:r>
            <a:endParaRPr lang="nb-NO" sz="24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5" name="Snip Single Corner Rectangle 144"/>
          <p:cNvSpPr/>
          <p:nvPr/>
        </p:nvSpPr>
        <p:spPr>
          <a:xfrm flipH="1">
            <a:off x="327652" y="11062924"/>
            <a:ext cx="17547087" cy="2025914"/>
          </a:xfrm>
          <a:prstGeom prst="snip1Rect">
            <a:avLst/>
          </a:prstGeom>
          <a:solidFill>
            <a:schemeClr val="bg2">
              <a:lumMod val="90000"/>
              <a:alpha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591"/>
          </a:p>
        </p:txBody>
      </p:sp>
      <p:cxnSp>
        <p:nvCxnSpPr>
          <p:cNvPr id="248" name="Straight Arrow Connector 24">
            <a:extLst>
              <a:ext uri="{FF2B5EF4-FFF2-40B4-BE49-F238E27FC236}">
                <a16:creationId xmlns:a16="http://schemas.microsoft.com/office/drawing/2014/main" id="{185AC64E-71AF-4E3D-8CEE-E706A7345D46}"/>
              </a:ext>
            </a:extLst>
          </p:cNvPr>
          <p:cNvCxnSpPr/>
          <p:nvPr/>
        </p:nvCxnSpPr>
        <p:spPr>
          <a:xfrm>
            <a:off x="16548359" y="12781327"/>
            <a:ext cx="0" cy="797576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244" name="Straight Arrow Connector 24">
            <a:extLst>
              <a:ext uri="{FF2B5EF4-FFF2-40B4-BE49-F238E27FC236}">
                <a16:creationId xmlns:a16="http://schemas.microsoft.com/office/drawing/2014/main" id="{185AC64E-71AF-4E3D-8CEE-E706A7345D46}"/>
              </a:ext>
            </a:extLst>
          </p:cNvPr>
          <p:cNvCxnSpPr/>
          <p:nvPr/>
        </p:nvCxnSpPr>
        <p:spPr>
          <a:xfrm>
            <a:off x="14867834" y="12781327"/>
            <a:ext cx="0" cy="797576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142" name="Straight Arrow Connector 24">
            <a:extLst>
              <a:ext uri="{FF2B5EF4-FFF2-40B4-BE49-F238E27FC236}">
                <a16:creationId xmlns:a16="http://schemas.microsoft.com/office/drawing/2014/main" id="{66025BE5-FB38-4681-B395-7BAA259FF761}"/>
              </a:ext>
            </a:extLst>
          </p:cNvPr>
          <p:cNvCxnSpPr>
            <a:cxnSpLocks/>
          </p:cNvCxnSpPr>
          <p:nvPr/>
        </p:nvCxnSpPr>
        <p:spPr>
          <a:xfrm>
            <a:off x="3717335" y="12798816"/>
            <a:ext cx="0" cy="780091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headEnd type="none"/>
            <a:tailEnd type="arrow"/>
          </a:ln>
          <a:effectLst/>
        </p:spPr>
      </p:cxnSp>
      <p:cxnSp>
        <p:nvCxnSpPr>
          <p:cNvPr id="175" name="Straight Arrow Connector 24">
            <a:extLst>
              <a:ext uri="{FF2B5EF4-FFF2-40B4-BE49-F238E27FC236}">
                <a16:creationId xmlns:a16="http://schemas.microsoft.com/office/drawing/2014/main" id="{66025BE5-FB38-4681-B395-7BAA259FF761}"/>
              </a:ext>
            </a:extLst>
          </p:cNvPr>
          <p:cNvCxnSpPr>
            <a:cxnSpLocks/>
          </p:cNvCxnSpPr>
          <p:nvPr/>
        </p:nvCxnSpPr>
        <p:spPr>
          <a:xfrm>
            <a:off x="1157615" y="8761878"/>
            <a:ext cx="0" cy="4817029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headEnd type="none"/>
            <a:tailEnd type="arrow"/>
          </a:ln>
          <a:effectLst/>
        </p:spPr>
      </p:cxnSp>
      <p:cxnSp>
        <p:nvCxnSpPr>
          <p:cNvPr id="184" name="Straight Arrow Connector 24">
            <a:extLst>
              <a:ext uri="{FF2B5EF4-FFF2-40B4-BE49-F238E27FC236}">
                <a16:creationId xmlns:a16="http://schemas.microsoft.com/office/drawing/2014/main" id="{66025BE5-FB38-4681-B395-7BAA259FF761}"/>
              </a:ext>
            </a:extLst>
          </p:cNvPr>
          <p:cNvCxnSpPr>
            <a:cxnSpLocks/>
          </p:cNvCxnSpPr>
          <p:nvPr/>
        </p:nvCxnSpPr>
        <p:spPr>
          <a:xfrm>
            <a:off x="2110027" y="10454160"/>
            <a:ext cx="0" cy="3124747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headEnd type="none"/>
            <a:tailEnd type="arrow"/>
          </a:ln>
          <a:effectLst/>
        </p:spPr>
      </p:cxnSp>
      <p:cxnSp>
        <p:nvCxnSpPr>
          <p:cNvPr id="187" name="Straight Arrow Connector 24">
            <a:extLst>
              <a:ext uri="{FF2B5EF4-FFF2-40B4-BE49-F238E27FC236}">
                <a16:creationId xmlns:a16="http://schemas.microsoft.com/office/drawing/2014/main" id="{185AC64E-71AF-4E3D-8CEE-E706A7345D46}"/>
              </a:ext>
            </a:extLst>
          </p:cNvPr>
          <p:cNvCxnSpPr/>
          <p:nvPr/>
        </p:nvCxnSpPr>
        <p:spPr>
          <a:xfrm>
            <a:off x="5568755" y="12781327"/>
            <a:ext cx="0" cy="797576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195" name="Straight Arrow Connector 24">
            <a:extLst>
              <a:ext uri="{FF2B5EF4-FFF2-40B4-BE49-F238E27FC236}">
                <a16:creationId xmlns:a16="http://schemas.microsoft.com/office/drawing/2014/main" id="{185AC64E-71AF-4E3D-8CEE-E706A7345D46}"/>
              </a:ext>
            </a:extLst>
          </p:cNvPr>
          <p:cNvCxnSpPr/>
          <p:nvPr/>
        </p:nvCxnSpPr>
        <p:spPr>
          <a:xfrm>
            <a:off x="7095313" y="10501491"/>
            <a:ext cx="0" cy="3077412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261" name="Straight Arrow Connector 24">
            <a:extLst>
              <a:ext uri="{FF2B5EF4-FFF2-40B4-BE49-F238E27FC236}">
                <a16:creationId xmlns:a16="http://schemas.microsoft.com/office/drawing/2014/main" id="{706B58AF-74A2-4074-89C2-B0B087022CED}"/>
              </a:ext>
            </a:extLst>
          </p:cNvPr>
          <p:cNvCxnSpPr>
            <a:cxnSpLocks/>
          </p:cNvCxnSpPr>
          <p:nvPr/>
        </p:nvCxnSpPr>
        <p:spPr>
          <a:xfrm>
            <a:off x="17971135" y="8791609"/>
            <a:ext cx="26414" cy="4787294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headEnd type="none"/>
            <a:tailEnd type="arrow"/>
          </a:ln>
          <a:effectLst/>
        </p:spPr>
      </p:cxnSp>
      <p:cxnSp>
        <p:nvCxnSpPr>
          <p:cNvPr id="262" name="Straight Arrow Connector 24">
            <a:extLst>
              <a:ext uri="{FF2B5EF4-FFF2-40B4-BE49-F238E27FC236}">
                <a16:creationId xmlns:a16="http://schemas.microsoft.com/office/drawing/2014/main" id="{185AC64E-71AF-4E3D-8CEE-E706A7345D46}"/>
              </a:ext>
            </a:extLst>
          </p:cNvPr>
          <p:cNvCxnSpPr/>
          <p:nvPr/>
        </p:nvCxnSpPr>
        <p:spPr>
          <a:xfrm flipH="1">
            <a:off x="9196369" y="10400831"/>
            <a:ext cx="9300" cy="3178072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282" name="Straight Arrow Connector 24">
            <a:extLst>
              <a:ext uri="{FF2B5EF4-FFF2-40B4-BE49-F238E27FC236}">
                <a16:creationId xmlns:a16="http://schemas.microsoft.com/office/drawing/2014/main" id="{185AC64E-71AF-4E3D-8CEE-E706A7345D46}"/>
              </a:ext>
            </a:extLst>
          </p:cNvPr>
          <p:cNvCxnSpPr/>
          <p:nvPr/>
        </p:nvCxnSpPr>
        <p:spPr>
          <a:xfrm>
            <a:off x="10768353" y="12781327"/>
            <a:ext cx="0" cy="797576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tailEnd type="arrow"/>
          </a:ln>
          <a:effectLst/>
        </p:spPr>
      </p:cxnSp>
      <p:sp>
        <p:nvSpPr>
          <p:cNvPr id="242" name="Round Diagonal Corner Rectangle 83">
            <a:extLst>
              <a:ext uri="{FF2B5EF4-FFF2-40B4-BE49-F238E27FC236}">
                <a16:creationId xmlns:a16="http://schemas.microsoft.com/office/drawing/2014/main" id="{53FD4F8C-E96E-4447-BBC7-310D9A4BC9B8}"/>
              </a:ext>
            </a:extLst>
          </p:cNvPr>
          <p:cNvSpPr/>
          <p:nvPr/>
        </p:nvSpPr>
        <p:spPr>
          <a:xfrm>
            <a:off x="8305672" y="10003913"/>
            <a:ext cx="1800001" cy="720000"/>
          </a:xfrm>
          <a:prstGeom prst="round2DiagRect">
            <a:avLst/>
          </a:prstGeom>
          <a:solidFill>
            <a:srgbClr val="FFB3B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707">
              <a:defRPr/>
            </a:pPr>
            <a:endParaRPr lang="nb-NO" sz="2201" kern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cxnSp>
        <p:nvCxnSpPr>
          <p:cNvPr id="151" name="Straight Arrow Connector 24">
            <a:extLst>
              <a:ext uri="{FF2B5EF4-FFF2-40B4-BE49-F238E27FC236}">
                <a16:creationId xmlns:a16="http://schemas.microsoft.com/office/drawing/2014/main" id="{3FFF7868-DE5D-4691-8A05-EFA858F8FF2C}"/>
              </a:ext>
            </a:extLst>
          </p:cNvPr>
          <p:cNvCxnSpPr>
            <a:cxnSpLocks/>
          </p:cNvCxnSpPr>
          <p:nvPr/>
        </p:nvCxnSpPr>
        <p:spPr>
          <a:xfrm>
            <a:off x="12687857" y="3326796"/>
            <a:ext cx="1333241" cy="1437"/>
          </a:xfrm>
          <a:prstGeom prst="straightConnector1">
            <a:avLst/>
          </a:prstGeom>
          <a:noFill/>
          <a:ln w="19050" cap="flat" cmpd="sng" algn="ctr">
            <a:solidFill>
              <a:schemeClr val="bg2">
                <a:lumMod val="50000"/>
              </a:schemeClr>
            </a:solidFill>
            <a:prstDash val="solid"/>
            <a:miter lim="800000"/>
            <a:tailEnd type="none"/>
          </a:ln>
          <a:effectLst/>
        </p:spPr>
      </p:cxnSp>
      <p:cxnSp>
        <p:nvCxnSpPr>
          <p:cNvPr id="298" name="Straight Arrow Connector 24">
            <a:extLst>
              <a:ext uri="{FF2B5EF4-FFF2-40B4-BE49-F238E27FC236}">
                <a16:creationId xmlns:a16="http://schemas.microsoft.com/office/drawing/2014/main" id="{127CCB2F-C921-466B-A2EB-5A6A3B961B95}"/>
              </a:ext>
            </a:extLst>
          </p:cNvPr>
          <p:cNvCxnSpPr/>
          <p:nvPr/>
        </p:nvCxnSpPr>
        <p:spPr>
          <a:xfrm>
            <a:off x="16548359" y="11754663"/>
            <a:ext cx="0" cy="432001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297" name="Straight Arrow Connector 24">
            <a:extLst>
              <a:ext uri="{FF2B5EF4-FFF2-40B4-BE49-F238E27FC236}">
                <a16:creationId xmlns:a16="http://schemas.microsoft.com/office/drawing/2014/main" id="{127CCB2F-C921-466B-A2EB-5A6A3B961B95}"/>
              </a:ext>
            </a:extLst>
          </p:cNvPr>
          <p:cNvCxnSpPr/>
          <p:nvPr/>
        </p:nvCxnSpPr>
        <p:spPr>
          <a:xfrm flipH="1">
            <a:off x="14894526" y="11790886"/>
            <a:ext cx="0" cy="382821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283" name="Straight Arrow Connector 24">
            <a:extLst>
              <a:ext uri="{FF2B5EF4-FFF2-40B4-BE49-F238E27FC236}">
                <a16:creationId xmlns:a16="http://schemas.microsoft.com/office/drawing/2014/main" id="{127CCB2F-C921-466B-A2EB-5A6A3B961B95}"/>
              </a:ext>
            </a:extLst>
          </p:cNvPr>
          <p:cNvCxnSpPr/>
          <p:nvPr/>
        </p:nvCxnSpPr>
        <p:spPr>
          <a:xfrm flipH="1">
            <a:off x="10777118" y="11760235"/>
            <a:ext cx="0" cy="427068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284" name="Straight Arrow Connector 24">
            <a:extLst>
              <a:ext uri="{FF2B5EF4-FFF2-40B4-BE49-F238E27FC236}">
                <a16:creationId xmlns:a16="http://schemas.microsoft.com/office/drawing/2014/main" id="{127CCB2F-C921-466B-A2EB-5A6A3B961B95}"/>
              </a:ext>
            </a:extLst>
          </p:cNvPr>
          <p:cNvCxnSpPr/>
          <p:nvPr/>
        </p:nvCxnSpPr>
        <p:spPr>
          <a:xfrm>
            <a:off x="12330979" y="11738399"/>
            <a:ext cx="0" cy="448911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186" name="Straight Arrow Connector 24">
            <a:extLst>
              <a:ext uri="{FF2B5EF4-FFF2-40B4-BE49-F238E27FC236}">
                <a16:creationId xmlns:a16="http://schemas.microsoft.com/office/drawing/2014/main" id="{185AC64E-71AF-4E3D-8CEE-E706A7345D46}"/>
              </a:ext>
            </a:extLst>
          </p:cNvPr>
          <p:cNvCxnSpPr/>
          <p:nvPr/>
        </p:nvCxnSpPr>
        <p:spPr>
          <a:xfrm>
            <a:off x="5568755" y="11835357"/>
            <a:ext cx="0" cy="375661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tailEnd type="arrow"/>
          </a:ln>
          <a:effectLst/>
        </p:spPr>
      </p:cxnSp>
      <p:sp>
        <p:nvSpPr>
          <p:cNvPr id="209" name="Round Diagonal Corner Rectangle 91">
            <a:extLst>
              <a:ext uri="{FF2B5EF4-FFF2-40B4-BE49-F238E27FC236}">
                <a16:creationId xmlns:a16="http://schemas.microsoft.com/office/drawing/2014/main" id="{E972D206-92DC-4C24-97DE-C7D5BD2593E2}"/>
              </a:ext>
            </a:extLst>
          </p:cNvPr>
          <p:cNvSpPr/>
          <p:nvPr/>
        </p:nvSpPr>
        <p:spPr>
          <a:xfrm>
            <a:off x="9418894" y="12211011"/>
            <a:ext cx="1979999" cy="720000"/>
          </a:xfrm>
          <a:prstGeom prst="round2DiagRect">
            <a:avLst/>
          </a:prstGeom>
          <a:solidFill>
            <a:srgbClr val="FFB3B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707">
              <a:defRPr/>
            </a:pPr>
            <a:endParaRPr lang="nb-NO" sz="2201" kern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116" name="Round Diagonal Corner Rectangle 91">
            <a:extLst>
              <a:ext uri="{FF2B5EF4-FFF2-40B4-BE49-F238E27FC236}">
                <a16:creationId xmlns:a16="http://schemas.microsoft.com/office/drawing/2014/main" id="{E972D206-92DC-4C24-97DE-C7D5BD2593E2}"/>
              </a:ext>
            </a:extLst>
          </p:cNvPr>
          <p:cNvSpPr/>
          <p:nvPr/>
        </p:nvSpPr>
        <p:spPr>
          <a:xfrm>
            <a:off x="4553429" y="12216692"/>
            <a:ext cx="1979999" cy="720000"/>
          </a:xfrm>
          <a:prstGeom prst="round2DiagRect">
            <a:avLst/>
          </a:prstGeom>
          <a:solidFill>
            <a:srgbClr val="FFB3B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707">
              <a:defRPr/>
            </a:pPr>
            <a:endParaRPr lang="nb-NO" sz="2201" kern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cxnSp>
        <p:nvCxnSpPr>
          <p:cNvPr id="185" name="Straight Arrow Connector 24">
            <a:extLst>
              <a:ext uri="{FF2B5EF4-FFF2-40B4-BE49-F238E27FC236}">
                <a16:creationId xmlns:a16="http://schemas.microsoft.com/office/drawing/2014/main" id="{185AC64E-71AF-4E3D-8CEE-E706A7345D46}"/>
              </a:ext>
            </a:extLst>
          </p:cNvPr>
          <p:cNvCxnSpPr/>
          <p:nvPr/>
        </p:nvCxnSpPr>
        <p:spPr>
          <a:xfrm>
            <a:off x="4520583" y="10548351"/>
            <a:ext cx="0" cy="732059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tailEnd type="stealth"/>
          </a:ln>
          <a:effectLst/>
        </p:spPr>
      </p:cxnSp>
      <p:cxnSp>
        <p:nvCxnSpPr>
          <p:cNvPr id="173" name="Straight Arrow Connector 24">
            <a:extLst>
              <a:ext uri="{FF2B5EF4-FFF2-40B4-BE49-F238E27FC236}">
                <a16:creationId xmlns:a16="http://schemas.microsoft.com/office/drawing/2014/main" id="{185AC64E-71AF-4E3D-8CEE-E706A7345D46}"/>
              </a:ext>
            </a:extLst>
          </p:cNvPr>
          <p:cNvCxnSpPr/>
          <p:nvPr/>
        </p:nvCxnSpPr>
        <p:spPr>
          <a:xfrm flipH="1">
            <a:off x="4550506" y="9338287"/>
            <a:ext cx="4352" cy="629174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tailEnd type="arrow"/>
          </a:ln>
          <a:effectLst/>
        </p:spPr>
      </p:cxnSp>
      <p:sp>
        <p:nvSpPr>
          <p:cNvPr id="98" name="Round Diagonal Corner Rectangle 15">
            <a:extLst>
              <a:ext uri="{FF2B5EF4-FFF2-40B4-BE49-F238E27FC236}">
                <a16:creationId xmlns:a16="http://schemas.microsoft.com/office/drawing/2014/main" id="{5C933AAF-14EE-4B79-98CE-2A1744B1429D}"/>
              </a:ext>
            </a:extLst>
          </p:cNvPr>
          <p:cNvSpPr/>
          <p:nvPr/>
        </p:nvSpPr>
        <p:spPr>
          <a:xfrm>
            <a:off x="3708257" y="8669175"/>
            <a:ext cx="1693209" cy="720000"/>
          </a:xfrm>
          <a:prstGeom prst="round2DiagRect">
            <a:avLst/>
          </a:prstGeom>
          <a:gradFill>
            <a:gsLst>
              <a:gs pos="0">
                <a:srgbClr val="FFE699"/>
              </a:gs>
              <a:gs pos="100000">
                <a:srgbClr val="FFB3B3"/>
              </a:gs>
            </a:gsLst>
            <a:lin ang="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707">
              <a:defRPr/>
            </a:pPr>
            <a:endParaRPr lang="nb-NO" sz="2201" kern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103" name="Rectangle 20">
            <a:extLst>
              <a:ext uri="{FF2B5EF4-FFF2-40B4-BE49-F238E27FC236}">
                <a16:creationId xmlns:a16="http://schemas.microsoft.com/office/drawing/2014/main" id="{943C58FE-29CF-4D53-8552-87BF608DCB2B}"/>
              </a:ext>
            </a:extLst>
          </p:cNvPr>
          <p:cNvSpPr/>
          <p:nvPr/>
        </p:nvSpPr>
        <p:spPr>
          <a:xfrm>
            <a:off x="3882076" y="8643315"/>
            <a:ext cx="1396536" cy="7696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707">
              <a:defRPr/>
            </a:pPr>
            <a:r>
              <a:rPr lang="nb-NO" sz="2201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Low</a:t>
            </a:r>
            <a:r>
              <a:rPr lang="nb-NO" sz="2201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-grade</a:t>
            </a:r>
            <a:endParaRPr lang="nb-NO" sz="2201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 defTabSz="914707">
              <a:defRPr/>
            </a:pPr>
            <a:r>
              <a:rPr lang="nb-NO" sz="2201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cytology</a:t>
            </a:r>
            <a:endParaRPr lang="nb-NO" sz="2201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220" name="Straight Arrow Connector 24">
            <a:extLst>
              <a:ext uri="{FF2B5EF4-FFF2-40B4-BE49-F238E27FC236}">
                <a16:creationId xmlns:a16="http://schemas.microsoft.com/office/drawing/2014/main" id="{BD5A26B4-5055-4C9E-8CDF-4F0178195626}"/>
              </a:ext>
            </a:extLst>
          </p:cNvPr>
          <p:cNvCxnSpPr>
            <a:cxnSpLocks/>
          </p:cNvCxnSpPr>
          <p:nvPr/>
        </p:nvCxnSpPr>
        <p:spPr>
          <a:xfrm flipH="1">
            <a:off x="8583108" y="3367350"/>
            <a:ext cx="12213" cy="3719225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headEnd type="none"/>
            <a:tailEnd type="arrow"/>
          </a:ln>
          <a:effectLst/>
        </p:spPr>
      </p:cxnSp>
      <p:cxnSp>
        <p:nvCxnSpPr>
          <p:cNvPr id="14" name="Straight Arrow Connector 24">
            <a:extLst>
              <a:ext uri="{FF2B5EF4-FFF2-40B4-BE49-F238E27FC236}">
                <a16:creationId xmlns:a16="http://schemas.microsoft.com/office/drawing/2014/main" id="{448F0856-993E-4D76-8465-F8E67227D92B}"/>
              </a:ext>
            </a:extLst>
          </p:cNvPr>
          <p:cNvCxnSpPr/>
          <p:nvPr/>
        </p:nvCxnSpPr>
        <p:spPr>
          <a:xfrm>
            <a:off x="15772725" y="10548351"/>
            <a:ext cx="0" cy="732059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15" name="Straight Arrow Connector 24">
            <a:extLst>
              <a:ext uri="{FF2B5EF4-FFF2-40B4-BE49-F238E27FC236}">
                <a16:creationId xmlns:a16="http://schemas.microsoft.com/office/drawing/2014/main" id="{649AA18B-0066-4D9E-AF84-57B7E427CEFC}"/>
              </a:ext>
            </a:extLst>
          </p:cNvPr>
          <p:cNvCxnSpPr/>
          <p:nvPr/>
        </p:nvCxnSpPr>
        <p:spPr>
          <a:xfrm>
            <a:off x="12335611" y="10538647"/>
            <a:ext cx="0" cy="732059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16" name="Straight Arrow Connector 24">
            <a:extLst>
              <a:ext uri="{FF2B5EF4-FFF2-40B4-BE49-F238E27FC236}">
                <a16:creationId xmlns:a16="http://schemas.microsoft.com/office/drawing/2014/main" id="{4F66B563-A360-492B-B1AB-20DB6063B729}"/>
              </a:ext>
            </a:extLst>
          </p:cNvPr>
          <p:cNvCxnSpPr>
            <a:cxnSpLocks/>
          </p:cNvCxnSpPr>
          <p:nvPr/>
        </p:nvCxnSpPr>
        <p:spPr>
          <a:xfrm flipH="1">
            <a:off x="13804793" y="10455451"/>
            <a:ext cx="0" cy="3123452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tailEnd type="arrow"/>
          </a:ln>
          <a:effectLst/>
        </p:spPr>
      </p:cxnSp>
      <p:sp>
        <p:nvSpPr>
          <p:cNvPr id="17" name="Round Diagonal Corner Rectangle 100">
            <a:extLst>
              <a:ext uri="{FF2B5EF4-FFF2-40B4-BE49-F238E27FC236}">
                <a16:creationId xmlns:a16="http://schemas.microsoft.com/office/drawing/2014/main" id="{45EFF187-17BF-4EC4-B46D-5859197A7A62}"/>
              </a:ext>
            </a:extLst>
          </p:cNvPr>
          <p:cNvSpPr/>
          <p:nvPr/>
        </p:nvSpPr>
        <p:spPr>
          <a:xfrm>
            <a:off x="11802882" y="10003913"/>
            <a:ext cx="1434758" cy="720000"/>
          </a:xfrm>
          <a:prstGeom prst="round2DiagRect">
            <a:avLst/>
          </a:prstGeom>
          <a:gradFill>
            <a:gsLst>
              <a:gs pos="0">
                <a:srgbClr val="FFE699"/>
              </a:gs>
              <a:gs pos="100000">
                <a:srgbClr val="FFB3B3"/>
              </a:gs>
            </a:gsLst>
            <a:lin ang="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707">
              <a:defRPr/>
            </a:pPr>
            <a:endParaRPr lang="nb-NO" sz="2201" kern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22" name="Round Diagonal Corner Rectangle 112">
            <a:extLst>
              <a:ext uri="{FF2B5EF4-FFF2-40B4-BE49-F238E27FC236}">
                <a16:creationId xmlns:a16="http://schemas.microsoft.com/office/drawing/2014/main" id="{5B9EB87A-895C-4026-AD03-75DB8C1EA572}"/>
              </a:ext>
            </a:extLst>
          </p:cNvPr>
          <p:cNvSpPr/>
          <p:nvPr/>
        </p:nvSpPr>
        <p:spPr>
          <a:xfrm>
            <a:off x="15171427" y="10003913"/>
            <a:ext cx="1373742" cy="720000"/>
          </a:xfrm>
          <a:prstGeom prst="round2DiagRect">
            <a:avLst/>
          </a:prstGeom>
          <a:solidFill>
            <a:schemeClr val="accent4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707">
              <a:defRPr/>
            </a:pPr>
            <a:endParaRPr lang="nb-NO" sz="2201" kern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23" name="Rectangle 113">
            <a:extLst>
              <a:ext uri="{FF2B5EF4-FFF2-40B4-BE49-F238E27FC236}">
                <a16:creationId xmlns:a16="http://schemas.microsoft.com/office/drawing/2014/main" id="{7EBD7748-3F6E-4DAA-A578-E60E87AEB5B7}"/>
              </a:ext>
            </a:extLst>
          </p:cNvPr>
          <p:cNvSpPr/>
          <p:nvPr/>
        </p:nvSpPr>
        <p:spPr>
          <a:xfrm>
            <a:off x="11671618" y="9963836"/>
            <a:ext cx="1688494" cy="7696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707">
              <a:defRPr/>
            </a:pPr>
            <a:r>
              <a:rPr lang="nb-NO" sz="2201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Low</a:t>
            </a:r>
            <a:r>
              <a:rPr lang="nb-NO" sz="2201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-grade </a:t>
            </a:r>
            <a:r>
              <a:rPr lang="nb-NO" sz="2201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cytology</a:t>
            </a:r>
            <a:endParaRPr lang="nb-NO" sz="2201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43" name="Straight Arrow Connector 24">
            <a:extLst>
              <a:ext uri="{FF2B5EF4-FFF2-40B4-BE49-F238E27FC236}">
                <a16:creationId xmlns:a16="http://schemas.microsoft.com/office/drawing/2014/main" id="{D269E8D2-5280-412F-AE95-748C5EC348F7}"/>
              </a:ext>
            </a:extLst>
          </p:cNvPr>
          <p:cNvCxnSpPr/>
          <p:nvPr/>
        </p:nvCxnSpPr>
        <p:spPr>
          <a:xfrm>
            <a:off x="14205005" y="9242404"/>
            <a:ext cx="2812" cy="744584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tailEnd type="arrow"/>
          </a:ln>
          <a:effectLst/>
        </p:spPr>
      </p:cxnSp>
      <p:sp>
        <p:nvSpPr>
          <p:cNvPr id="56" name="Round Diagonal Corner Rectangle 184">
            <a:extLst>
              <a:ext uri="{FF2B5EF4-FFF2-40B4-BE49-F238E27FC236}">
                <a16:creationId xmlns:a16="http://schemas.microsoft.com/office/drawing/2014/main" id="{1FFD0E27-CFF8-4DCE-B649-6FC473D07E84}"/>
              </a:ext>
            </a:extLst>
          </p:cNvPr>
          <p:cNvSpPr/>
          <p:nvPr/>
        </p:nvSpPr>
        <p:spPr>
          <a:xfrm>
            <a:off x="16494039" y="8669175"/>
            <a:ext cx="1781959" cy="720000"/>
          </a:xfrm>
          <a:prstGeom prst="round2DiagRect">
            <a:avLst/>
          </a:prstGeom>
          <a:solidFill>
            <a:srgbClr val="A9D18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707">
              <a:defRPr/>
            </a:pPr>
            <a:endParaRPr lang="nb-NO" sz="1801" kern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58" name="Rectangle 187">
            <a:extLst>
              <a:ext uri="{FF2B5EF4-FFF2-40B4-BE49-F238E27FC236}">
                <a16:creationId xmlns:a16="http://schemas.microsoft.com/office/drawing/2014/main" id="{EF8D2D4B-D088-4831-B033-95F5CD92790C}"/>
              </a:ext>
            </a:extLst>
          </p:cNvPr>
          <p:cNvSpPr/>
          <p:nvPr/>
        </p:nvSpPr>
        <p:spPr>
          <a:xfrm>
            <a:off x="16532510" y="8812661"/>
            <a:ext cx="1781258" cy="4310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707">
              <a:defRPr/>
            </a:pPr>
            <a:r>
              <a:rPr lang="nb-NO" sz="220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HPV </a:t>
            </a:r>
            <a:r>
              <a:rPr lang="nb-NO" sz="2201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negative </a:t>
            </a:r>
            <a:endParaRPr lang="nb-NO" sz="2201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0" name="Rectangle 111">
            <a:extLst>
              <a:ext uri="{FF2B5EF4-FFF2-40B4-BE49-F238E27FC236}">
                <a16:creationId xmlns:a16="http://schemas.microsoft.com/office/drawing/2014/main" id="{96A69C85-933F-4FF1-A67B-2F402302199D}"/>
              </a:ext>
            </a:extLst>
          </p:cNvPr>
          <p:cNvSpPr/>
          <p:nvPr/>
        </p:nvSpPr>
        <p:spPr>
          <a:xfrm>
            <a:off x="15257965" y="9963836"/>
            <a:ext cx="1149675" cy="769698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 defTabSz="914707">
              <a:defRPr/>
            </a:pPr>
            <a:r>
              <a:rPr lang="nb-NO" sz="220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Normal</a:t>
            </a:r>
          </a:p>
          <a:p>
            <a:pPr algn="ctr" defTabSz="914707">
              <a:defRPr/>
            </a:pPr>
            <a:r>
              <a:rPr lang="nb-NO" sz="2201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cytology</a:t>
            </a:r>
            <a:endParaRPr lang="nb-NO" sz="2201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5" name="Rectangle 90">
            <a:extLst>
              <a:ext uri="{FF2B5EF4-FFF2-40B4-BE49-F238E27FC236}">
                <a16:creationId xmlns:a16="http://schemas.microsoft.com/office/drawing/2014/main" id="{556C548D-AEF6-453D-AF08-512DF902549B}"/>
              </a:ext>
            </a:extLst>
          </p:cNvPr>
          <p:cNvSpPr/>
          <p:nvPr/>
        </p:nvSpPr>
        <p:spPr>
          <a:xfrm>
            <a:off x="8337044" y="9979353"/>
            <a:ext cx="1762022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4707">
              <a:defRPr/>
            </a:pPr>
            <a:r>
              <a:rPr lang="nb-NO" sz="20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Abnormal</a:t>
            </a:r>
            <a:r>
              <a:rPr lang="nb-NO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/ </a:t>
            </a:r>
          </a:p>
          <a:p>
            <a:pPr algn="ctr" defTabSz="914707">
              <a:defRPr/>
            </a:pPr>
            <a:r>
              <a:rPr lang="nb-NO" sz="20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unsat</a:t>
            </a:r>
            <a:r>
              <a:rPr lang="nb-NO" sz="20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nb-NO" sz="20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cytology</a:t>
            </a:r>
            <a:endParaRPr lang="nb-NO" sz="20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67" name="Straight Arrow Connector 24">
            <a:extLst>
              <a:ext uri="{FF2B5EF4-FFF2-40B4-BE49-F238E27FC236}">
                <a16:creationId xmlns:a16="http://schemas.microsoft.com/office/drawing/2014/main" id="{8134596F-00C3-46E2-BE01-CDACC9E959B5}"/>
              </a:ext>
            </a:extLst>
          </p:cNvPr>
          <p:cNvCxnSpPr/>
          <p:nvPr/>
        </p:nvCxnSpPr>
        <p:spPr>
          <a:xfrm>
            <a:off x="11084424" y="10539632"/>
            <a:ext cx="0" cy="732059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tailEnd type="arrow"/>
          </a:ln>
          <a:effectLst/>
        </p:spPr>
      </p:cxnSp>
      <p:sp>
        <p:nvSpPr>
          <p:cNvPr id="78" name="Round Diagonal Corner Rectangle 86">
            <a:extLst>
              <a:ext uri="{FF2B5EF4-FFF2-40B4-BE49-F238E27FC236}">
                <a16:creationId xmlns:a16="http://schemas.microsoft.com/office/drawing/2014/main" id="{D8D1548B-A5EB-4CCD-8A25-F33FE6989030}"/>
              </a:ext>
            </a:extLst>
          </p:cNvPr>
          <p:cNvSpPr/>
          <p:nvPr/>
        </p:nvSpPr>
        <p:spPr>
          <a:xfrm>
            <a:off x="10213999" y="10003913"/>
            <a:ext cx="1392415" cy="720000"/>
          </a:xfrm>
          <a:prstGeom prst="round2DiagRect">
            <a:avLst/>
          </a:prstGeom>
          <a:solidFill>
            <a:schemeClr val="accent4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707">
              <a:defRPr/>
            </a:pPr>
            <a:endParaRPr lang="nb-NO" sz="2201" kern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79" name="Rectangle 81">
            <a:extLst>
              <a:ext uri="{FF2B5EF4-FFF2-40B4-BE49-F238E27FC236}">
                <a16:creationId xmlns:a16="http://schemas.microsoft.com/office/drawing/2014/main" id="{F693DC17-434A-4970-960C-53E3E4909B95}"/>
              </a:ext>
            </a:extLst>
          </p:cNvPr>
          <p:cNvSpPr/>
          <p:nvPr/>
        </p:nvSpPr>
        <p:spPr>
          <a:xfrm>
            <a:off x="10220494" y="9963836"/>
            <a:ext cx="1439524" cy="7696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707">
              <a:defRPr/>
            </a:pPr>
            <a:r>
              <a:rPr lang="nb-NO" sz="220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Normal</a:t>
            </a:r>
          </a:p>
          <a:p>
            <a:pPr algn="ctr" defTabSz="914707">
              <a:defRPr/>
            </a:pPr>
            <a:r>
              <a:rPr lang="nb-NO" sz="2201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cytology</a:t>
            </a:r>
            <a:endParaRPr lang="nb-NO" sz="2201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90" name="Straight Arrow Connector 24">
            <a:extLst>
              <a:ext uri="{FF2B5EF4-FFF2-40B4-BE49-F238E27FC236}">
                <a16:creationId xmlns:a16="http://schemas.microsoft.com/office/drawing/2014/main" id="{127CCB2F-C921-466B-A2EB-5A6A3B961B95}"/>
              </a:ext>
            </a:extLst>
          </p:cNvPr>
          <p:cNvCxnSpPr/>
          <p:nvPr/>
        </p:nvCxnSpPr>
        <p:spPr>
          <a:xfrm flipH="1">
            <a:off x="3698937" y="11828197"/>
            <a:ext cx="0" cy="382821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93" name="Straight Arrow Connector 24">
            <a:extLst>
              <a:ext uri="{FF2B5EF4-FFF2-40B4-BE49-F238E27FC236}">
                <a16:creationId xmlns:a16="http://schemas.microsoft.com/office/drawing/2014/main" id="{B5524218-85F0-4161-B85A-E3CE51B082C3}"/>
              </a:ext>
            </a:extLst>
          </p:cNvPr>
          <p:cNvCxnSpPr/>
          <p:nvPr/>
        </p:nvCxnSpPr>
        <p:spPr>
          <a:xfrm>
            <a:off x="4287513" y="10176602"/>
            <a:ext cx="0" cy="375661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99" name="Round Diagonal Corner Rectangle 16">
            <a:extLst>
              <a:ext uri="{FF2B5EF4-FFF2-40B4-BE49-F238E27FC236}">
                <a16:creationId xmlns:a16="http://schemas.microsoft.com/office/drawing/2014/main" id="{6142917A-D09F-45C9-B7B4-5AF404B913E6}"/>
              </a:ext>
            </a:extLst>
          </p:cNvPr>
          <p:cNvSpPr/>
          <p:nvPr/>
        </p:nvSpPr>
        <p:spPr>
          <a:xfrm>
            <a:off x="883530" y="8669175"/>
            <a:ext cx="1520654" cy="720000"/>
          </a:xfrm>
          <a:prstGeom prst="round2DiagRect">
            <a:avLst/>
          </a:prstGeom>
          <a:solidFill>
            <a:srgbClr val="A9D18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707">
              <a:defRPr/>
            </a:pPr>
            <a:endParaRPr lang="nb-NO" sz="2201" kern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104" name="Rectangle 21">
            <a:extLst>
              <a:ext uri="{FF2B5EF4-FFF2-40B4-BE49-F238E27FC236}">
                <a16:creationId xmlns:a16="http://schemas.microsoft.com/office/drawing/2014/main" id="{7394C111-CA40-4019-8E37-90E26898BEBF}"/>
              </a:ext>
            </a:extLst>
          </p:cNvPr>
          <p:cNvSpPr/>
          <p:nvPr/>
        </p:nvSpPr>
        <p:spPr>
          <a:xfrm>
            <a:off x="1086799" y="8812661"/>
            <a:ext cx="1103186" cy="43101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 defTabSz="914707">
              <a:defRPr/>
            </a:pPr>
            <a:r>
              <a:rPr lang="nb-NO" sz="220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Normal </a:t>
            </a:r>
          </a:p>
        </p:txBody>
      </p:sp>
      <p:sp>
        <p:nvSpPr>
          <p:cNvPr id="97" name="Round Diagonal Corner Rectangle 14">
            <a:extLst>
              <a:ext uri="{FF2B5EF4-FFF2-40B4-BE49-F238E27FC236}">
                <a16:creationId xmlns:a16="http://schemas.microsoft.com/office/drawing/2014/main" id="{980534ED-D947-4CD0-AF0D-9D5BD67AF212}"/>
              </a:ext>
            </a:extLst>
          </p:cNvPr>
          <p:cNvSpPr/>
          <p:nvPr/>
        </p:nvSpPr>
        <p:spPr>
          <a:xfrm>
            <a:off x="6782144" y="8669178"/>
            <a:ext cx="1800960" cy="720001"/>
          </a:xfrm>
          <a:prstGeom prst="round2DiagRect">
            <a:avLst/>
          </a:prstGeom>
          <a:solidFill>
            <a:srgbClr val="FFB3B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707">
              <a:defRPr/>
            </a:pPr>
            <a:endParaRPr lang="nb-NO" sz="2201" kern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105" name="Rectangle 22">
            <a:extLst>
              <a:ext uri="{FF2B5EF4-FFF2-40B4-BE49-F238E27FC236}">
                <a16:creationId xmlns:a16="http://schemas.microsoft.com/office/drawing/2014/main" id="{C61E96F1-C93B-4FA8-9F7F-BB45BC5C0066}"/>
              </a:ext>
            </a:extLst>
          </p:cNvPr>
          <p:cNvSpPr/>
          <p:nvPr/>
        </p:nvSpPr>
        <p:spPr>
          <a:xfrm>
            <a:off x="6879240" y="8643315"/>
            <a:ext cx="1608824" cy="76969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defTabSz="914707">
              <a:defRPr/>
            </a:pPr>
            <a:r>
              <a:rPr lang="nb-NO" sz="2201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High-grade </a:t>
            </a:r>
            <a:endParaRPr lang="nb-NO" sz="2201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 defTabSz="914707">
              <a:defRPr/>
            </a:pPr>
            <a:r>
              <a:rPr lang="nb-NO" sz="2201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cytology</a:t>
            </a:r>
            <a:endParaRPr lang="nb-NO" sz="2201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7" name="Rectangle 92">
            <a:extLst>
              <a:ext uri="{FF2B5EF4-FFF2-40B4-BE49-F238E27FC236}">
                <a16:creationId xmlns:a16="http://schemas.microsoft.com/office/drawing/2014/main" id="{D842D6F7-6C59-41EE-8EB8-9FAB1F27AFB9}"/>
              </a:ext>
            </a:extLst>
          </p:cNvPr>
          <p:cNvSpPr/>
          <p:nvPr/>
        </p:nvSpPr>
        <p:spPr>
          <a:xfrm>
            <a:off x="4446136" y="12201482"/>
            <a:ext cx="2169184" cy="6772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707">
              <a:defRPr/>
            </a:pPr>
            <a:r>
              <a:rPr lang="nb-NO" sz="220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HPV </a:t>
            </a:r>
            <a:r>
              <a:rPr lang="nb-NO" sz="2201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</a:t>
            </a:r>
            <a:r>
              <a:rPr lang="nb-NO" sz="2201" kern="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</a:t>
            </a:r>
            <a:endParaRPr lang="nb-NO" sz="2201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 defTabSz="914707">
              <a:defRPr/>
            </a:pPr>
            <a:r>
              <a:rPr lang="nb-NO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16/18 </a:t>
            </a:r>
            <a:r>
              <a:rPr lang="nb-NO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and </a:t>
            </a:r>
            <a:r>
              <a:rPr lang="nb-NO" sz="16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other</a:t>
            </a:r>
            <a:r>
              <a:rPr lang="nb-NO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b-NO" sz="16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hrHPV</a:t>
            </a:r>
            <a:endParaRPr lang="nb-NO" sz="16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8" name="Round Diagonal Corner Rectangle 38">
            <a:extLst>
              <a:ext uri="{FF2B5EF4-FFF2-40B4-BE49-F238E27FC236}">
                <a16:creationId xmlns:a16="http://schemas.microsoft.com/office/drawing/2014/main" id="{633F10CE-5416-4291-8ED4-76F599520D2E}"/>
              </a:ext>
            </a:extLst>
          </p:cNvPr>
          <p:cNvSpPr/>
          <p:nvPr/>
        </p:nvSpPr>
        <p:spPr>
          <a:xfrm>
            <a:off x="2729781" y="12201997"/>
            <a:ext cx="1709428" cy="720000"/>
          </a:xfrm>
          <a:prstGeom prst="round2DiagRect">
            <a:avLst/>
          </a:prstGeom>
          <a:solidFill>
            <a:srgbClr val="A9D18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707">
              <a:defRPr/>
            </a:pPr>
            <a:endParaRPr lang="nb-NO" sz="2201" kern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119" name="Rectangle 72">
            <a:extLst>
              <a:ext uri="{FF2B5EF4-FFF2-40B4-BE49-F238E27FC236}">
                <a16:creationId xmlns:a16="http://schemas.microsoft.com/office/drawing/2014/main" id="{D0607426-80EF-4C34-B53A-075D94BB975E}"/>
              </a:ext>
            </a:extLst>
          </p:cNvPr>
          <p:cNvSpPr/>
          <p:nvPr/>
        </p:nvSpPr>
        <p:spPr>
          <a:xfrm>
            <a:off x="2748743" y="12324593"/>
            <a:ext cx="16626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707">
              <a:defRPr/>
            </a:pPr>
            <a:r>
              <a:rPr lang="nb-NO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HPV </a:t>
            </a:r>
            <a:r>
              <a:rPr lang="nb-NO" sz="20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negative</a:t>
            </a:r>
            <a:endParaRPr lang="nb-NO" sz="20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0" name="Round Diagonal Corner Rectangle 83">
            <a:extLst>
              <a:ext uri="{FF2B5EF4-FFF2-40B4-BE49-F238E27FC236}">
                <a16:creationId xmlns:a16="http://schemas.microsoft.com/office/drawing/2014/main" id="{53FD4F8C-E96E-4447-BBC7-310D9A4BC9B8}"/>
              </a:ext>
            </a:extLst>
          </p:cNvPr>
          <p:cNvSpPr/>
          <p:nvPr/>
        </p:nvSpPr>
        <p:spPr>
          <a:xfrm>
            <a:off x="5702924" y="10003913"/>
            <a:ext cx="1800001" cy="720000"/>
          </a:xfrm>
          <a:prstGeom prst="round2DiagRect">
            <a:avLst/>
          </a:prstGeom>
          <a:solidFill>
            <a:srgbClr val="FFB3B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707">
              <a:defRPr/>
            </a:pPr>
            <a:endParaRPr lang="nb-NO" sz="2201" kern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131" name="Round Diagonal Corner Rectangle 82">
            <a:extLst>
              <a:ext uri="{FF2B5EF4-FFF2-40B4-BE49-F238E27FC236}">
                <a16:creationId xmlns:a16="http://schemas.microsoft.com/office/drawing/2014/main" id="{82079201-6F87-4AAF-A67E-59A1A0805FEF}"/>
              </a:ext>
            </a:extLst>
          </p:cNvPr>
          <p:cNvSpPr/>
          <p:nvPr/>
        </p:nvSpPr>
        <p:spPr>
          <a:xfrm>
            <a:off x="3661546" y="10003913"/>
            <a:ext cx="1800001" cy="720000"/>
          </a:xfrm>
          <a:prstGeom prst="round2DiagRect">
            <a:avLst/>
          </a:prstGeom>
          <a:gradFill>
            <a:gsLst>
              <a:gs pos="0">
                <a:srgbClr val="FFE699"/>
              </a:gs>
              <a:gs pos="100000">
                <a:srgbClr val="FFB3B3"/>
              </a:gs>
            </a:gsLst>
            <a:lin ang="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707">
              <a:defRPr/>
            </a:pPr>
            <a:endParaRPr lang="nb-NO" sz="2201" kern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132" name="Round Diagonal Corner Rectangle 38">
            <a:extLst>
              <a:ext uri="{FF2B5EF4-FFF2-40B4-BE49-F238E27FC236}">
                <a16:creationId xmlns:a16="http://schemas.microsoft.com/office/drawing/2014/main" id="{98A68744-C17F-4F98-97D5-1A3B56DF2F2C}"/>
              </a:ext>
            </a:extLst>
          </p:cNvPr>
          <p:cNvSpPr/>
          <p:nvPr/>
        </p:nvSpPr>
        <p:spPr>
          <a:xfrm>
            <a:off x="1714086" y="10003913"/>
            <a:ext cx="1692000" cy="720000"/>
          </a:xfrm>
          <a:prstGeom prst="round2DiagRect">
            <a:avLst/>
          </a:prstGeom>
          <a:solidFill>
            <a:srgbClr val="A9D18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707">
              <a:defRPr/>
            </a:pPr>
            <a:endParaRPr lang="nb-NO" sz="2201" kern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133" name="Rectangle 18">
            <a:extLst>
              <a:ext uri="{FF2B5EF4-FFF2-40B4-BE49-F238E27FC236}">
                <a16:creationId xmlns:a16="http://schemas.microsoft.com/office/drawing/2014/main" id="{334DCB9A-C468-45EE-B8EC-176C0041AA2C}"/>
              </a:ext>
            </a:extLst>
          </p:cNvPr>
          <p:cNvSpPr/>
          <p:nvPr/>
        </p:nvSpPr>
        <p:spPr>
          <a:xfrm>
            <a:off x="3540515" y="9994618"/>
            <a:ext cx="2019980" cy="708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707">
              <a:defRPr/>
            </a:pPr>
            <a:r>
              <a:rPr lang="nb-NO" sz="220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HPV </a:t>
            </a:r>
            <a:r>
              <a:rPr lang="nb-NO" sz="2201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</a:t>
            </a:r>
            <a:endParaRPr lang="nb-NO" sz="2201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 defTabSz="914707">
              <a:defRPr/>
            </a:pPr>
            <a:r>
              <a:rPr lang="nb-NO" sz="1801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nb-NO" sz="1801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excl</a:t>
            </a:r>
            <a:r>
              <a:rPr lang="nb-NO" sz="1801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nb-NO" sz="180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16/18)</a:t>
            </a:r>
          </a:p>
        </p:txBody>
      </p:sp>
      <p:sp>
        <p:nvSpPr>
          <p:cNvPr id="134" name="Rectangle 72">
            <a:extLst>
              <a:ext uri="{FF2B5EF4-FFF2-40B4-BE49-F238E27FC236}">
                <a16:creationId xmlns:a16="http://schemas.microsoft.com/office/drawing/2014/main" id="{15271F52-2DF3-4036-A210-80B60AC2E5B4}"/>
              </a:ext>
            </a:extLst>
          </p:cNvPr>
          <p:cNvSpPr/>
          <p:nvPr/>
        </p:nvSpPr>
        <p:spPr>
          <a:xfrm>
            <a:off x="1732665" y="10133182"/>
            <a:ext cx="16994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707">
              <a:defRPr/>
            </a:pPr>
            <a:r>
              <a:rPr lang="nb-NO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HPV </a:t>
            </a:r>
            <a:r>
              <a:rPr lang="nb-NO" sz="20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negative</a:t>
            </a:r>
            <a:endParaRPr lang="nb-NO" sz="20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5" name="Rectangle 74">
            <a:extLst>
              <a:ext uri="{FF2B5EF4-FFF2-40B4-BE49-F238E27FC236}">
                <a16:creationId xmlns:a16="http://schemas.microsoft.com/office/drawing/2014/main" id="{59CF0068-A6E9-4398-86F8-C95618594C4D}"/>
              </a:ext>
            </a:extLst>
          </p:cNvPr>
          <p:cNvSpPr/>
          <p:nvPr/>
        </p:nvSpPr>
        <p:spPr>
          <a:xfrm>
            <a:off x="5630631" y="9994618"/>
            <a:ext cx="1963866" cy="708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707">
              <a:defRPr/>
            </a:pPr>
            <a:r>
              <a:rPr lang="nb-NO" sz="220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HPV </a:t>
            </a:r>
            <a:r>
              <a:rPr lang="nb-NO" sz="2201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</a:t>
            </a:r>
            <a:endParaRPr lang="nb-NO" sz="2201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 defTabSz="914707">
              <a:defRPr/>
            </a:pPr>
            <a:r>
              <a:rPr lang="nb-NO" sz="180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(16/18)</a:t>
            </a:r>
          </a:p>
        </p:txBody>
      </p:sp>
      <p:sp>
        <p:nvSpPr>
          <p:cNvPr id="178" name="Round Diagonal Corner Rectangle 86">
            <a:extLst>
              <a:ext uri="{FF2B5EF4-FFF2-40B4-BE49-F238E27FC236}">
                <a16:creationId xmlns:a16="http://schemas.microsoft.com/office/drawing/2014/main" id="{FCFBB0DB-01D0-4E0B-9A06-B987BEC9707A}"/>
              </a:ext>
            </a:extLst>
          </p:cNvPr>
          <p:cNvSpPr/>
          <p:nvPr/>
        </p:nvSpPr>
        <p:spPr>
          <a:xfrm>
            <a:off x="851565" y="15876417"/>
            <a:ext cx="816691" cy="393600"/>
          </a:xfrm>
          <a:prstGeom prst="round2DiagRect">
            <a:avLst/>
          </a:prstGeom>
          <a:solidFill>
            <a:schemeClr val="bg1"/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707">
              <a:defRPr/>
            </a:pPr>
            <a:endParaRPr lang="nb-NO" sz="1801" kern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cxnSp>
        <p:nvCxnSpPr>
          <p:cNvPr id="188" name="Straight Arrow Connector 24">
            <a:extLst>
              <a:ext uri="{FF2B5EF4-FFF2-40B4-BE49-F238E27FC236}">
                <a16:creationId xmlns:a16="http://schemas.microsoft.com/office/drawing/2014/main" id="{8D1688F8-FB27-4E4D-A016-C1CFD817F46E}"/>
              </a:ext>
            </a:extLst>
          </p:cNvPr>
          <p:cNvCxnSpPr>
            <a:cxnSpLocks/>
          </p:cNvCxnSpPr>
          <p:nvPr/>
        </p:nvCxnSpPr>
        <p:spPr>
          <a:xfrm flipH="1" flipV="1">
            <a:off x="675939" y="14934799"/>
            <a:ext cx="17489532" cy="0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none"/>
          </a:ln>
          <a:effectLst/>
        </p:spPr>
      </p:cxnSp>
      <p:sp>
        <p:nvSpPr>
          <p:cNvPr id="201" name="TekstSylinder 200">
            <a:extLst>
              <a:ext uri="{FF2B5EF4-FFF2-40B4-BE49-F238E27FC236}">
                <a16:creationId xmlns:a16="http://schemas.microsoft.com/office/drawing/2014/main" id="{5444A624-AB5D-46DF-9351-2B06F8B2FA41}"/>
              </a:ext>
            </a:extLst>
          </p:cNvPr>
          <p:cNvSpPr txBox="1"/>
          <p:nvPr/>
        </p:nvSpPr>
        <p:spPr>
          <a:xfrm>
            <a:off x="4322443" y="14895739"/>
            <a:ext cx="2988156" cy="708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1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Risk </a:t>
            </a:r>
            <a:r>
              <a:rPr lang="nb-NO" sz="2001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of</a:t>
            </a:r>
            <a:r>
              <a:rPr lang="nb-NO" sz="2001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nb-NO" sz="2001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high</a:t>
            </a:r>
            <a:r>
              <a:rPr lang="nb-NO" sz="2001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-grade </a:t>
            </a:r>
            <a:r>
              <a:rPr lang="nb-NO" sz="2001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cell</a:t>
            </a:r>
            <a:r>
              <a:rPr lang="nb-NO" sz="2001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nb-NO" sz="2001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lesions</a:t>
            </a:r>
            <a:r>
              <a:rPr lang="nb-NO" sz="2001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(</a:t>
            </a:r>
            <a:r>
              <a:rPr lang="nb-NO" sz="2001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CIN2+)</a:t>
            </a:r>
          </a:p>
        </p:txBody>
      </p:sp>
      <p:sp>
        <p:nvSpPr>
          <p:cNvPr id="203" name="TekstSylinder 202">
            <a:extLst>
              <a:ext uri="{FF2B5EF4-FFF2-40B4-BE49-F238E27FC236}">
                <a16:creationId xmlns:a16="http://schemas.microsoft.com/office/drawing/2014/main" id="{603256B7-C4E0-4836-925D-A69EC2285123}"/>
              </a:ext>
            </a:extLst>
          </p:cNvPr>
          <p:cNvSpPr txBox="1"/>
          <p:nvPr/>
        </p:nvSpPr>
        <p:spPr>
          <a:xfrm>
            <a:off x="1765018" y="15873098"/>
            <a:ext cx="1606500" cy="4002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Test </a:t>
            </a:r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result</a:t>
            </a:r>
            <a:endParaRPr lang="nb-NO" sz="200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4" name="TekstSylinder 203">
            <a:extLst>
              <a:ext uri="{FF2B5EF4-FFF2-40B4-BE49-F238E27FC236}">
                <a16:creationId xmlns:a16="http://schemas.microsoft.com/office/drawing/2014/main" id="{CF0F00DF-AB47-4CA3-B28C-A4223DD2072C}"/>
              </a:ext>
            </a:extLst>
          </p:cNvPr>
          <p:cNvSpPr txBox="1"/>
          <p:nvPr/>
        </p:nvSpPr>
        <p:spPr>
          <a:xfrm>
            <a:off x="1765018" y="16432259"/>
            <a:ext cx="2132526" cy="4002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Recommendation</a:t>
            </a:r>
            <a:endParaRPr lang="nb-NO" sz="200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5" name="TekstSylinder 204">
            <a:extLst>
              <a:ext uri="{FF2B5EF4-FFF2-40B4-BE49-F238E27FC236}">
                <a16:creationId xmlns:a16="http://schemas.microsoft.com/office/drawing/2014/main" id="{09FE195F-98D3-4221-B9DB-2954C905083B}"/>
              </a:ext>
            </a:extLst>
          </p:cNvPr>
          <p:cNvSpPr txBox="1"/>
          <p:nvPr/>
        </p:nvSpPr>
        <p:spPr>
          <a:xfrm>
            <a:off x="5397280" y="15873098"/>
            <a:ext cx="607181" cy="4002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Low</a:t>
            </a:r>
            <a:endParaRPr lang="nb-NO" sz="200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6" name="TekstSylinder 205">
            <a:extLst>
              <a:ext uri="{FF2B5EF4-FFF2-40B4-BE49-F238E27FC236}">
                <a16:creationId xmlns:a16="http://schemas.microsoft.com/office/drawing/2014/main" id="{8489B3E9-AA1B-4A9A-A440-90041A674E04}"/>
              </a:ext>
            </a:extLst>
          </p:cNvPr>
          <p:cNvSpPr txBox="1"/>
          <p:nvPr/>
        </p:nvSpPr>
        <p:spPr>
          <a:xfrm>
            <a:off x="5394282" y="16432259"/>
            <a:ext cx="1688399" cy="4002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Intermediate</a:t>
            </a:r>
            <a:endParaRPr lang="nb-NO" sz="200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7" name="TekstSylinder 206">
            <a:extLst>
              <a:ext uri="{FF2B5EF4-FFF2-40B4-BE49-F238E27FC236}">
                <a16:creationId xmlns:a16="http://schemas.microsoft.com/office/drawing/2014/main" id="{D62B8DB4-95CA-4C91-9527-212A1B45EE21}"/>
              </a:ext>
            </a:extLst>
          </p:cNvPr>
          <p:cNvSpPr txBox="1"/>
          <p:nvPr/>
        </p:nvSpPr>
        <p:spPr>
          <a:xfrm>
            <a:off x="5394277" y="17027794"/>
            <a:ext cx="688992" cy="4002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High</a:t>
            </a:r>
            <a:endParaRPr lang="nb-NO" sz="200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3" name="TekstSylinder 212">
            <a:extLst>
              <a:ext uri="{FF2B5EF4-FFF2-40B4-BE49-F238E27FC236}">
                <a16:creationId xmlns:a16="http://schemas.microsoft.com/office/drawing/2014/main" id="{38D5B872-A4C4-450D-84D3-46968333457C}"/>
              </a:ext>
            </a:extLst>
          </p:cNvPr>
          <p:cNvSpPr txBox="1"/>
          <p:nvPr/>
        </p:nvSpPr>
        <p:spPr>
          <a:xfrm>
            <a:off x="1765021" y="17027794"/>
            <a:ext cx="2324155" cy="4002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Follow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-up test </a:t>
            </a:r>
            <a:endParaRPr lang="nb-NO" sz="200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6" name="TekstSylinder 245">
            <a:extLst>
              <a:ext uri="{FF2B5EF4-FFF2-40B4-BE49-F238E27FC236}">
                <a16:creationId xmlns:a16="http://schemas.microsoft.com/office/drawing/2014/main" id="{4E0FD298-1DBF-4A83-BAFC-DBD161A28EBB}"/>
              </a:ext>
            </a:extLst>
          </p:cNvPr>
          <p:cNvSpPr txBox="1"/>
          <p:nvPr/>
        </p:nvSpPr>
        <p:spPr>
          <a:xfrm>
            <a:off x="7494329" y="14895735"/>
            <a:ext cx="1214122" cy="3587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1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Footnotes</a:t>
            </a:r>
            <a:endParaRPr lang="nb-NO" sz="2001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endParaRPr lang="nb-NO" sz="7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algn="ctr"/>
            <a:r>
              <a:rPr lang="nb-NO" sz="200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</a:t>
            </a:r>
          </a:p>
          <a:p>
            <a:pPr algn="ctr"/>
            <a:r>
              <a:rPr lang="nb-NO" sz="200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  2	</a:t>
            </a:r>
          </a:p>
          <a:p>
            <a:pPr algn="ctr"/>
            <a:r>
              <a:rPr lang="nb-NO" sz="200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3 </a:t>
            </a:r>
          </a:p>
          <a:p>
            <a:pPr algn="ctr"/>
            <a:r>
              <a:rPr lang="nb-NO" sz="200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	</a:t>
            </a:r>
          </a:p>
          <a:p>
            <a:pPr algn="ctr"/>
            <a:r>
              <a:rPr lang="nb-NO" sz="200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4 </a:t>
            </a:r>
          </a:p>
          <a:p>
            <a:pPr algn="ctr"/>
            <a:endParaRPr lang="nb-NO" sz="200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algn="ctr"/>
            <a:r>
              <a:rPr lang="nb-NO" sz="200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	</a:t>
            </a:r>
          </a:p>
          <a:p>
            <a:pPr algn="ctr"/>
            <a:r>
              <a:rPr lang="nb-NO" sz="200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  5	</a:t>
            </a:r>
          </a:p>
          <a:p>
            <a:pPr algn="ctr"/>
            <a:endParaRPr lang="nb-NO" sz="200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algn="ctr"/>
            <a:r>
              <a:rPr lang="nb-NO" sz="200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6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13290911" y="3060203"/>
            <a:ext cx="433132" cy="43101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none" rtlCol="0">
            <a:spAutoFit/>
          </a:bodyPr>
          <a:lstStyle/>
          <a:p>
            <a:r>
              <a:rPr lang="nb-NO" sz="2201" dirty="0">
                <a:solidFill>
                  <a:schemeClr val="bg1"/>
                </a:solidFill>
              </a:rPr>
              <a:t>JA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431459" y="985709"/>
            <a:ext cx="412446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7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Flow</a:t>
            </a:r>
            <a:r>
              <a:rPr lang="nb-NO" sz="7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b-NO" sz="7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chart</a:t>
            </a:r>
            <a:endParaRPr lang="nb-NO" sz="7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Round Diagonal Corner Rectangle 114">
            <a:extLst>
              <a:ext uri="{FF2B5EF4-FFF2-40B4-BE49-F238E27FC236}">
                <a16:creationId xmlns:a16="http://schemas.microsoft.com/office/drawing/2014/main" id="{E40891CF-7209-4592-84FD-6DD5918C2A30}"/>
              </a:ext>
            </a:extLst>
          </p:cNvPr>
          <p:cNvSpPr/>
          <p:nvPr/>
        </p:nvSpPr>
        <p:spPr>
          <a:xfrm>
            <a:off x="13633632" y="10003913"/>
            <a:ext cx="1345872" cy="720000"/>
          </a:xfrm>
          <a:prstGeom prst="round2DiagRect">
            <a:avLst/>
          </a:prstGeom>
          <a:solidFill>
            <a:srgbClr val="FFB3B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707">
              <a:defRPr/>
            </a:pPr>
            <a:endParaRPr lang="nb-NO" sz="2201" kern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25" name="Rectangle 115">
            <a:extLst>
              <a:ext uri="{FF2B5EF4-FFF2-40B4-BE49-F238E27FC236}">
                <a16:creationId xmlns:a16="http://schemas.microsoft.com/office/drawing/2014/main" id="{4186E645-329A-47A6-9A46-73A65CCD7389}"/>
              </a:ext>
            </a:extLst>
          </p:cNvPr>
          <p:cNvSpPr/>
          <p:nvPr/>
        </p:nvSpPr>
        <p:spPr>
          <a:xfrm>
            <a:off x="13623419" y="9963836"/>
            <a:ext cx="1449436" cy="7696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4707">
              <a:defRPr/>
            </a:pPr>
            <a:r>
              <a:rPr lang="nb-NO" sz="2201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High-grade</a:t>
            </a:r>
            <a:endParaRPr lang="nb-NO" sz="2201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 defTabSz="914707">
              <a:defRPr/>
            </a:pPr>
            <a:r>
              <a:rPr lang="nb-NO" sz="2201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cytology</a:t>
            </a:r>
            <a:endParaRPr lang="nb-NO" sz="2201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7" name="Snip Single Corner Rectangle 226"/>
          <p:cNvSpPr/>
          <p:nvPr/>
        </p:nvSpPr>
        <p:spPr>
          <a:xfrm flipH="1">
            <a:off x="855835" y="17042058"/>
            <a:ext cx="808151" cy="371710"/>
          </a:xfrm>
          <a:prstGeom prst="snip1Rect">
            <a:avLst/>
          </a:prstGeom>
          <a:solidFill>
            <a:schemeClr val="bg2">
              <a:lumMod val="90000"/>
              <a:alpha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59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3" name="TekstSylinder 204">
            <a:extLst>
              <a:ext uri="{FF2B5EF4-FFF2-40B4-BE49-F238E27FC236}">
                <a16:creationId xmlns:a16="http://schemas.microsoft.com/office/drawing/2014/main" id="{09FE195F-98D3-4221-B9DB-2954C905083B}"/>
              </a:ext>
            </a:extLst>
          </p:cNvPr>
          <p:cNvSpPr txBox="1"/>
          <p:nvPr/>
        </p:nvSpPr>
        <p:spPr>
          <a:xfrm>
            <a:off x="678571" y="14939983"/>
            <a:ext cx="1744580" cy="46179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none" rtlCol="0">
            <a:spAutoFit/>
          </a:bodyPr>
          <a:lstStyle/>
          <a:p>
            <a:r>
              <a:rPr lang="nb-NO" sz="2401" dirty="0" err="1" smtClean="0">
                <a:solidFill>
                  <a:schemeClr val="bg1"/>
                </a:solidFill>
                <a:latin typeface="+mj-lt"/>
              </a:rPr>
              <a:t>Explanations</a:t>
            </a:r>
            <a:endParaRPr lang="nb-NO" sz="240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8" name="Rectangle 92">
            <a:extLst>
              <a:ext uri="{FF2B5EF4-FFF2-40B4-BE49-F238E27FC236}">
                <a16:creationId xmlns:a16="http://schemas.microsoft.com/office/drawing/2014/main" id="{D842D6F7-6C59-41EE-8EB8-9FAB1F27AFB9}"/>
              </a:ext>
            </a:extLst>
          </p:cNvPr>
          <p:cNvSpPr/>
          <p:nvPr/>
        </p:nvSpPr>
        <p:spPr>
          <a:xfrm>
            <a:off x="9324301" y="12201482"/>
            <a:ext cx="2169184" cy="6772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707">
              <a:defRPr/>
            </a:pPr>
            <a:r>
              <a:rPr lang="nb-NO" sz="220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HPV </a:t>
            </a:r>
            <a:r>
              <a:rPr lang="nb-NO" sz="2201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</a:t>
            </a:r>
            <a:r>
              <a:rPr lang="nb-NO" sz="2201" kern="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</a:t>
            </a:r>
            <a:endParaRPr lang="nb-NO" sz="2201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 defTabSz="914707">
              <a:defRPr/>
            </a:pPr>
            <a:r>
              <a:rPr lang="nb-NO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16/18 </a:t>
            </a:r>
            <a:r>
              <a:rPr lang="nb-NO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and </a:t>
            </a:r>
            <a:r>
              <a:rPr lang="nb-NO" sz="16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other</a:t>
            </a:r>
            <a:r>
              <a:rPr lang="nb-NO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b-NO" sz="16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hrHPV</a:t>
            </a:r>
            <a:endParaRPr lang="nb-NO" sz="16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267" name="Straight Arrow Connector 24">
            <a:extLst>
              <a:ext uri="{FF2B5EF4-FFF2-40B4-BE49-F238E27FC236}">
                <a16:creationId xmlns:a16="http://schemas.microsoft.com/office/drawing/2014/main" id="{649AA18B-0066-4D9E-AF84-57B7E427CEFC}"/>
              </a:ext>
            </a:extLst>
          </p:cNvPr>
          <p:cNvCxnSpPr/>
          <p:nvPr/>
        </p:nvCxnSpPr>
        <p:spPr>
          <a:xfrm>
            <a:off x="10175822" y="9219412"/>
            <a:ext cx="2468" cy="407676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tailEnd type="none"/>
          </a:ln>
          <a:effectLst/>
        </p:spPr>
      </p:cxnSp>
      <p:cxnSp>
        <p:nvCxnSpPr>
          <p:cNvPr id="285" name="Straight Arrow Connector 24">
            <a:extLst>
              <a:ext uri="{FF2B5EF4-FFF2-40B4-BE49-F238E27FC236}">
                <a16:creationId xmlns:a16="http://schemas.microsoft.com/office/drawing/2014/main" id="{3FFF7868-DE5D-4691-8A05-EFA858F8FF2C}"/>
              </a:ext>
            </a:extLst>
          </p:cNvPr>
          <p:cNvCxnSpPr>
            <a:cxnSpLocks/>
          </p:cNvCxnSpPr>
          <p:nvPr/>
        </p:nvCxnSpPr>
        <p:spPr>
          <a:xfrm flipH="1">
            <a:off x="12334257" y="12724426"/>
            <a:ext cx="10719" cy="543799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tailEnd type="none"/>
          </a:ln>
          <a:effectLst/>
        </p:spPr>
      </p:cxnSp>
      <p:cxnSp>
        <p:nvCxnSpPr>
          <p:cNvPr id="287" name="Straight Arrow Connector 24">
            <a:extLst>
              <a:ext uri="{FF2B5EF4-FFF2-40B4-BE49-F238E27FC236}">
                <a16:creationId xmlns:a16="http://schemas.microsoft.com/office/drawing/2014/main" id="{3FFF7868-DE5D-4691-8A05-EFA858F8FF2C}"/>
              </a:ext>
            </a:extLst>
          </p:cNvPr>
          <p:cNvCxnSpPr>
            <a:cxnSpLocks/>
          </p:cNvCxnSpPr>
          <p:nvPr/>
        </p:nvCxnSpPr>
        <p:spPr>
          <a:xfrm flipV="1">
            <a:off x="12326047" y="13266395"/>
            <a:ext cx="3446678" cy="67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tailEnd type="none"/>
          </a:ln>
          <a:effectLst/>
        </p:spPr>
      </p:cxnSp>
      <p:sp>
        <p:nvSpPr>
          <p:cNvPr id="288" name="Round Diagonal Corner Rectangle 91">
            <a:extLst>
              <a:ext uri="{FF2B5EF4-FFF2-40B4-BE49-F238E27FC236}">
                <a16:creationId xmlns:a16="http://schemas.microsoft.com/office/drawing/2014/main" id="{E972D206-92DC-4C24-97DE-C7D5BD2593E2}"/>
              </a:ext>
            </a:extLst>
          </p:cNvPr>
          <p:cNvSpPr/>
          <p:nvPr/>
        </p:nvSpPr>
        <p:spPr>
          <a:xfrm>
            <a:off x="13988252" y="12201997"/>
            <a:ext cx="1979999" cy="720000"/>
          </a:xfrm>
          <a:prstGeom prst="round2DiagRect">
            <a:avLst/>
          </a:prstGeom>
          <a:solidFill>
            <a:srgbClr val="FFB3B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707">
              <a:defRPr/>
            </a:pPr>
            <a:endParaRPr lang="nb-NO" sz="2201" kern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289" name="Rectangle 92">
            <a:extLst>
              <a:ext uri="{FF2B5EF4-FFF2-40B4-BE49-F238E27FC236}">
                <a16:creationId xmlns:a16="http://schemas.microsoft.com/office/drawing/2014/main" id="{D842D6F7-6C59-41EE-8EB8-9FAB1F27AFB9}"/>
              </a:ext>
            </a:extLst>
          </p:cNvPr>
          <p:cNvSpPr/>
          <p:nvPr/>
        </p:nvSpPr>
        <p:spPr>
          <a:xfrm>
            <a:off x="13893659" y="12201482"/>
            <a:ext cx="2169184" cy="6772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707">
              <a:defRPr/>
            </a:pPr>
            <a:r>
              <a:rPr lang="nb-NO" sz="220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HPV </a:t>
            </a:r>
            <a:r>
              <a:rPr lang="nb-NO" sz="2201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 </a:t>
            </a:r>
            <a:r>
              <a:rPr lang="nb-NO" sz="2201" kern="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</a:t>
            </a:r>
            <a:endParaRPr lang="nb-NO" sz="2201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 defTabSz="914707">
              <a:defRPr/>
            </a:pPr>
            <a:r>
              <a:rPr lang="nb-NO" sz="16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16/18 </a:t>
            </a:r>
            <a:r>
              <a:rPr lang="nb-NO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and </a:t>
            </a:r>
            <a:r>
              <a:rPr lang="nb-NO" sz="16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other</a:t>
            </a:r>
            <a:r>
              <a:rPr lang="nb-NO" sz="16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b-NO" sz="16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hrHPV</a:t>
            </a:r>
            <a:endParaRPr lang="nb-NO" sz="24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0" name="Round Diagonal Corner Rectangle 38">
            <a:extLst>
              <a:ext uri="{FF2B5EF4-FFF2-40B4-BE49-F238E27FC236}">
                <a16:creationId xmlns:a16="http://schemas.microsoft.com/office/drawing/2014/main" id="{633F10CE-5416-4291-8ED4-76F599520D2E}"/>
              </a:ext>
            </a:extLst>
          </p:cNvPr>
          <p:cNvSpPr/>
          <p:nvPr/>
        </p:nvSpPr>
        <p:spPr>
          <a:xfrm>
            <a:off x="16082457" y="12201997"/>
            <a:ext cx="1709428" cy="720000"/>
          </a:xfrm>
          <a:prstGeom prst="round2DiagRect">
            <a:avLst/>
          </a:prstGeom>
          <a:solidFill>
            <a:srgbClr val="A9D18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707">
              <a:defRPr/>
            </a:pPr>
            <a:endParaRPr lang="nb-NO" sz="2201" kern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291" name="Rectangle 72">
            <a:extLst>
              <a:ext uri="{FF2B5EF4-FFF2-40B4-BE49-F238E27FC236}">
                <a16:creationId xmlns:a16="http://schemas.microsoft.com/office/drawing/2014/main" id="{D0607426-80EF-4C34-B53A-075D94BB975E}"/>
              </a:ext>
            </a:extLst>
          </p:cNvPr>
          <p:cNvSpPr/>
          <p:nvPr/>
        </p:nvSpPr>
        <p:spPr>
          <a:xfrm>
            <a:off x="16082176" y="12324593"/>
            <a:ext cx="16626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707">
              <a:defRPr/>
            </a:pPr>
            <a:r>
              <a:rPr lang="nb-NO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HPV </a:t>
            </a:r>
            <a:r>
              <a:rPr lang="nb-NO" sz="20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negative</a:t>
            </a:r>
            <a:endParaRPr lang="nb-NO" sz="20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2" name="TekstSylinder 245">
            <a:extLst>
              <a:ext uri="{FF2B5EF4-FFF2-40B4-BE49-F238E27FC236}">
                <a16:creationId xmlns:a16="http://schemas.microsoft.com/office/drawing/2014/main" id="{4E0FD298-1DBF-4A83-BAFC-DBD161A28EBB}"/>
              </a:ext>
            </a:extLst>
          </p:cNvPr>
          <p:cNvSpPr txBox="1"/>
          <p:nvPr/>
        </p:nvSpPr>
        <p:spPr>
          <a:xfrm>
            <a:off x="8530030" y="15282118"/>
            <a:ext cx="9816118" cy="3478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If </a:t>
            </a:r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unsatisfactory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test </a:t>
            </a:r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result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(</a:t>
            </a:r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primary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or </a:t>
            </a:r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reflex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), </a:t>
            </a:r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new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test in 1-3 </a:t>
            </a:r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months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.</a:t>
            </a:r>
            <a:endParaRPr lang="nb-NO" sz="200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If </a:t>
            </a:r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two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unsatisfactory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cytology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result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, </a:t>
            </a:r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reflex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-HPV</a:t>
            </a:r>
            <a:r>
              <a:rPr lang="nb-NO" sz="200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. </a:t>
            </a:r>
          </a:p>
          <a:p>
            <a:r>
              <a:rPr lang="nb-NO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For </a:t>
            </a:r>
            <a:r>
              <a:rPr lang="nb-NO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women</a:t>
            </a:r>
            <a:r>
              <a:rPr lang="nb-NO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nb-NO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aged</a:t>
            </a:r>
            <a:r>
              <a:rPr lang="nb-NO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34 or more </a:t>
            </a:r>
            <a:r>
              <a:rPr lang="nb-NO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without</a:t>
            </a:r>
            <a:r>
              <a:rPr lang="nb-NO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nb-NO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previous</a:t>
            </a:r>
            <a:r>
              <a:rPr lang="nb-NO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nb-NO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cervical</a:t>
            </a:r>
            <a:r>
              <a:rPr lang="nb-NO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tests, or </a:t>
            </a:r>
            <a:r>
              <a:rPr lang="nb-NO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women</a:t>
            </a:r>
            <a:r>
              <a:rPr lang="nb-NO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nb-NO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without</a:t>
            </a:r>
            <a:r>
              <a:rPr lang="nb-NO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 </a:t>
            </a:r>
            <a:r>
              <a:rPr lang="nb-NO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cervical</a:t>
            </a:r>
            <a:r>
              <a:rPr lang="nb-NO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test last </a:t>
            </a:r>
            <a:r>
              <a:rPr lang="nb-NO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ten</a:t>
            </a:r>
            <a:r>
              <a:rPr lang="nb-NO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nb-NO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years</a:t>
            </a:r>
            <a:r>
              <a:rPr lang="nb-NO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, </a:t>
            </a:r>
            <a:r>
              <a:rPr lang="nb-NO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are</a:t>
            </a:r>
            <a:r>
              <a:rPr lang="nb-NO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nb-NO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recomended</a:t>
            </a:r>
            <a:r>
              <a:rPr lang="nb-NO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to have </a:t>
            </a:r>
            <a:r>
              <a:rPr lang="nb-NO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</a:t>
            </a:r>
            <a:r>
              <a:rPr lang="nb-NO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sample </a:t>
            </a:r>
            <a:r>
              <a:rPr lang="nb-NO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cytologcial</a:t>
            </a:r>
            <a:r>
              <a:rPr lang="nb-NO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and HPV </a:t>
            </a:r>
            <a:r>
              <a:rPr lang="nb-NO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tested</a:t>
            </a:r>
            <a:r>
              <a:rPr lang="nb-NO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.  </a:t>
            </a:r>
            <a:endParaRPr lang="nb-NO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r>
              <a:rPr lang="nb-NO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HPV-tests used in </a:t>
            </a:r>
            <a:r>
              <a:rPr lang="nb-NO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primary</a:t>
            </a:r>
            <a:r>
              <a:rPr lang="nb-NO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screening must be </a:t>
            </a:r>
            <a:r>
              <a:rPr lang="nb-NO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approved</a:t>
            </a:r>
            <a:r>
              <a:rPr lang="nb-NO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for </a:t>
            </a:r>
            <a:r>
              <a:rPr lang="nb-NO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use</a:t>
            </a:r>
            <a:r>
              <a:rPr lang="nb-NO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in </a:t>
            </a:r>
            <a:r>
              <a:rPr lang="nb-NO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</a:t>
            </a:r>
            <a:r>
              <a:rPr lang="nb-NO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nb-NO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cervical</a:t>
            </a:r>
            <a:r>
              <a:rPr lang="nb-NO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cancer screening </a:t>
            </a:r>
            <a:r>
              <a:rPr lang="nb-NO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programme</a:t>
            </a:r>
            <a:r>
              <a:rPr lang="nb-NO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(</a:t>
            </a:r>
            <a:r>
              <a:rPr lang="nb-NO" sz="20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hlinkClick r:id="rId2"/>
              </a:rPr>
              <a:t>https://www.kreftregisteret.no/krav-hpv-tester</a:t>
            </a:r>
            <a:r>
              <a:rPr lang="nb-NO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). </a:t>
            </a:r>
            <a:r>
              <a:rPr lang="nb-NO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Temporarily</a:t>
            </a:r>
            <a:r>
              <a:rPr lang="nb-NO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, </a:t>
            </a:r>
            <a:r>
              <a:rPr lang="nb-NO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cobas</a:t>
            </a:r>
            <a:r>
              <a:rPr lang="nb-NO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4800 (Roche) </a:t>
            </a:r>
            <a:r>
              <a:rPr lang="nb-NO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may</a:t>
            </a:r>
            <a:r>
              <a:rPr lang="nb-NO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be used for </a:t>
            </a:r>
            <a:r>
              <a:rPr lang="nb-NO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analysing</a:t>
            </a:r>
            <a:r>
              <a:rPr lang="nb-NO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nb-NO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cervical</a:t>
            </a:r>
            <a:r>
              <a:rPr lang="nb-NO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samples </a:t>
            </a:r>
            <a:r>
              <a:rPr lang="nb-NO" sz="20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on</a:t>
            </a:r>
            <a:r>
              <a:rPr lang="nb-NO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nb-NO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SurePath</a:t>
            </a:r>
            <a:r>
              <a:rPr lang="nb-NO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transport medium. </a:t>
            </a:r>
            <a:endParaRPr lang="nb-NO" sz="200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r>
              <a:rPr lang="nb-NO" sz="200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For HPV 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positive tests, </a:t>
            </a:r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cytology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are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to be </a:t>
            </a:r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carried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out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, </a:t>
            </a:r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but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test </a:t>
            </a:r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results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will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not </a:t>
            </a:r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affect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follow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up. The </a:t>
            </a:r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result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will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be used by </a:t>
            </a:r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gynaecologist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when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carrying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out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colposcopic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examination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. </a:t>
            </a:r>
            <a:endParaRPr lang="nb-NO" sz="200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If </a:t>
            </a:r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woman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has </a:t>
            </a:r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turned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34 </a:t>
            </a:r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years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and </a:t>
            </a:r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region has </a:t>
            </a:r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implemented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HPV </a:t>
            </a:r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primary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screening, </a:t>
            </a:r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she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should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have a </a:t>
            </a:r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new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HPV test in </a:t>
            </a:r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three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years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. </a:t>
            </a:r>
            <a:endParaRPr lang="nb-NO" sz="200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cxnSp>
        <p:nvCxnSpPr>
          <p:cNvPr id="163" name="Straight Arrow Connector 24">
            <a:extLst>
              <a:ext uri="{FF2B5EF4-FFF2-40B4-BE49-F238E27FC236}">
                <a16:creationId xmlns:a16="http://schemas.microsoft.com/office/drawing/2014/main" id="{8D1688F8-FB27-4E4D-A016-C1CFD817F46E}"/>
              </a:ext>
            </a:extLst>
          </p:cNvPr>
          <p:cNvCxnSpPr>
            <a:cxnSpLocks/>
          </p:cNvCxnSpPr>
          <p:nvPr/>
        </p:nvCxnSpPr>
        <p:spPr>
          <a:xfrm flipH="1">
            <a:off x="694550" y="14934799"/>
            <a:ext cx="17640671" cy="0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tailEnd type="none"/>
          </a:ln>
          <a:effectLst/>
        </p:spPr>
      </p:cxnSp>
      <p:sp>
        <p:nvSpPr>
          <p:cNvPr id="222" name="TekstSylinder 245">
            <a:extLst>
              <a:ext uri="{FF2B5EF4-FFF2-40B4-BE49-F238E27FC236}">
                <a16:creationId xmlns:a16="http://schemas.microsoft.com/office/drawing/2014/main" id="{4E0FD298-1DBF-4A83-BAFC-DBD161A28EBB}"/>
              </a:ext>
            </a:extLst>
          </p:cNvPr>
          <p:cNvSpPr txBox="1"/>
          <p:nvPr/>
        </p:nvSpPr>
        <p:spPr>
          <a:xfrm>
            <a:off x="2837136" y="18865460"/>
            <a:ext cx="15703762" cy="3171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ASCUS 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</a:t>
            </a:r>
            <a:r>
              <a:rPr lang="en-US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atypical </a:t>
            </a:r>
            <a:r>
              <a:rPr lang="en-US" sz="200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squamous cells of undetermined significance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)</a:t>
            </a:r>
            <a:endParaRPr lang="nb-NO" sz="200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r>
              <a:rPr lang="nb-NO" sz="200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LSIL 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</a:t>
            </a:r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low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-grade </a:t>
            </a:r>
            <a:r>
              <a:rPr lang="nb-NO" sz="200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squamous</a:t>
            </a:r>
            <a:r>
              <a:rPr lang="nb-NO" sz="200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nb-NO" sz="200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intraepithelial</a:t>
            </a:r>
            <a:r>
              <a:rPr lang="nb-NO" sz="200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nb-NO" sz="200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lesion</a:t>
            </a:r>
            <a:r>
              <a:rPr lang="nb-NO" sz="200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)</a:t>
            </a:r>
            <a:br>
              <a:rPr lang="nb-NO" sz="200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</a:br>
            <a:r>
              <a:rPr lang="nb-NO" sz="200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ASC-H 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</a:t>
            </a:r>
            <a:r>
              <a:rPr lang="en-US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atypical </a:t>
            </a:r>
            <a:r>
              <a:rPr lang="en-US" sz="200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squamous cells, cannot exclude a high-grade </a:t>
            </a:r>
            <a:r>
              <a:rPr lang="en-US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lesion)</a:t>
            </a:r>
            <a:endParaRPr lang="nb-NO" sz="2001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HSIL (</a:t>
            </a:r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high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-grade </a:t>
            </a:r>
            <a:r>
              <a:rPr lang="nb-NO" sz="200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squamous</a:t>
            </a:r>
            <a:r>
              <a:rPr lang="nb-NO" sz="200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nb-NO" sz="200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intraepithelial</a:t>
            </a:r>
            <a:r>
              <a:rPr lang="nb-NO" sz="200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lesion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)</a:t>
            </a:r>
          </a:p>
          <a:p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AGUS (</a:t>
            </a:r>
            <a:r>
              <a:rPr lang="en-US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atypical </a:t>
            </a:r>
            <a:r>
              <a:rPr lang="en-US" sz="200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glandular cells of uncertain significance and atypical glandular cells of undetermined </a:t>
            </a:r>
            <a:r>
              <a:rPr lang="en-US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significance)</a:t>
            </a:r>
            <a:endParaRPr lang="nb-NO" sz="200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r>
              <a:rPr lang="nb-NO" sz="200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ACIS (</a:t>
            </a:r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adenocarsinoma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nb-NO" sz="200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 </a:t>
            </a:r>
            <a:r>
              <a:rPr lang="nb-NO" sz="200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situ</a:t>
            </a:r>
            <a:r>
              <a:rPr lang="nb-NO" sz="200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)</a:t>
            </a:r>
          </a:p>
          <a:p>
            <a:r>
              <a:rPr lang="nb-NO" sz="200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Ca</a:t>
            </a:r>
            <a:r>
              <a:rPr lang="nb-NO" sz="200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(all types </a:t>
            </a:r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of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cancer</a:t>
            </a:r>
            <a:r>
              <a:rPr lang="nb-NO" sz="200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)</a:t>
            </a:r>
          </a:p>
          <a:p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Low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-grade or </a:t>
            </a:r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high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-grade </a:t>
            </a:r>
            <a:r>
              <a:rPr lang="nb-NO" sz="200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cytology</a:t>
            </a:r>
            <a:endParaRPr lang="nb-NO" sz="200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High-risk human </a:t>
            </a:r>
            <a:r>
              <a:rPr lang="nb-NO" sz="200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papillomavirus</a:t>
            </a:r>
          </a:p>
          <a:p>
            <a:r>
              <a:rPr lang="nb-NO" sz="200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Genotype HPV16 </a:t>
            </a:r>
            <a:r>
              <a:rPr lang="nb-NO" sz="200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and/or </a:t>
            </a:r>
            <a:r>
              <a:rPr lang="nb-NO" sz="200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HPV18</a:t>
            </a:r>
          </a:p>
        </p:txBody>
      </p:sp>
      <p:sp>
        <p:nvSpPr>
          <p:cNvPr id="293" name="TekstSylinder 245">
            <a:extLst>
              <a:ext uri="{FF2B5EF4-FFF2-40B4-BE49-F238E27FC236}">
                <a16:creationId xmlns:a16="http://schemas.microsoft.com/office/drawing/2014/main" id="{4E0FD298-1DBF-4A83-BAFC-DBD161A28EBB}"/>
              </a:ext>
            </a:extLst>
          </p:cNvPr>
          <p:cNvSpPr txBox="1"/>
          <p:nvPr/>
        </p:nvSpPr>
        <p:spPr>
          <a:xfrm>
            <a:off x="694544" y="18865460"/>
            <a:ext cx="3716832" cy="3171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1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Low-grade cytology</a:t>
            </a:r>
          </a:p>
          <a:p>
            <a:r>
              <a:rPr lang="nb-NO" sz="200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/>
            </a:r>
            <a:br>
              <a:rPr lang="nb-NO" sz="200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</a:br>
            <a:r>
              <a:rPr lang="nb-NO" sz="2001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High-grade cytology </a:t>
            </a:r>
          </a:p>
          <a:p>
            <a:endParaRPr lang="nb-NO" sz="2001" b="1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endParaRPr lang="nb-NO" sz="2001" b="1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endParaRPr lang="nb-NO" sz="2001" b="1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endParaRPr lang="nb-NO" sz="2001" b="1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r>
              <a:rPr lang="nb-NO" sz="2001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Abormal cytology</a:t>
            </a:r>
          </a:p>
          <a:p>
            <a:r>
              <a:rPr lang="nb-NO" sz="2001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hrHPV </a:t>
            </a:r>
          </a:p>
          <a:p>
            <a:r>
              <a:rPr lang="nb-NO" sz="2001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16/18</a:t>
            </a:r>
            <a:endParaRPr lang="nb-NO" sz="2001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cxnSp>
        <p:nvCxnSpPr>
          <p:cNvPr id="157" name="Straight Arrow Connector 24">
            <a:extLst>
              <a:ext uri="{FF2B5EF4-FFF2-40B4-BE49-F238E27FC236}">
                <a16:creationId xmlns:a16="http://schemas.microsoft.com/office/drawing/2014/main" id="{3FFF7868-DE5D-4691-8A05-EFA858F8FF2C}"/>
              </a:ext>
            </a:extLst>
          </p:cNvPr>
          <p:cNvCxnSpPr>
            <a:cxnSpLocks/>
          </p:cNvCxnSpPr>
          <p:nvPr/>
        </p:nvCxnSpPr>
        <p:spPr>
          <a:xfrm>
            <a:off x="343305" y="5548284"/>
            <a:ext cx="0" cy="5513025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tailEnd type="none"/>
          </a:ln>
          <a:effectLst/>
        </p:spPr>
      </p:cxnSp>
      <p:cxnSp>
        <p:nvCxnSpPr>
          <p:cNvPr id="159" name="Straight Arrow Connector 24">
            <a:extLst>
              <a:ext uri="{FF2B5EF4-FFF2-40B4-BE49-F238E27FC236}">
                <a16:creationId xmlns:a16="http://schemas.microsoft.com/office/drawing/2014/main" id="{94E5DDDA-6AF9-42A1-BA9B-3222651B6544}"/>
              </a:ext>
            </a:extLst>
          </p:cNvPr>
          <p:cNvCxnSpPr/>
          <p:nvPr/>
        </p:nvCxnSpPr>
        <p:spPr>
          <a:xfrm>
            <a:off x="343307" y="11061305"/>
            <a:ext cx="142115" cy="161230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tailEnd type="arrow"/>
          </a:ln>
          <a:effectLst/>
        </p:spPr>
      </p:cxnSp>
      <p:sp>
        <p:nvSpPr>
          <p:cNvPr id="2" name="Rectangle 1"/>
          <p:cNvSpPr/>
          <p:nvPr/>
        </p:nvSpPr>
        <p:spPr>
          <a:xfrm>
            <a:off x="4780515" y="3776606"/>
            <a:ext cx="7622367" cy="631858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Follow</a:t>
            </a:r>
            <a:r>
              <a:rPr lang="nb-NO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-up </a:t>
            </a:r>
            <a:r>
              <a:rPr lang="nb-NO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after</a:t>
            </a:r>
            <a:r>
              <a:rPr lang="nb-NO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b-NO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unclarified</a:t>
            </a:r>
            <a:r>
              <a:rPr lang="nb-NO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b-NO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high</a:t>
            </a:r>
            <a:r>
              <a:rPr lang="nb-NO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-grade </a:t>
            </a:r>
            <a:r>
              <a:rPr lang="nb-NO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cell</a:t>
            </a:r>
            <a:r>
              <a:rPr lang="nb-NO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b-NO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changes</a:t>
            </a:r>
            <a:r>
              <a:rPr lang="nb-NO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and/or persistent HPV positives</a:t>
            </a:r>
            <a:endParaRPr lang="nb-NO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3" name="Rectangle 152"/>
          <p:cNvSpPr/>
          <p:nvPr/>
        </p:nvSpPr>
        <p:spPr>
          <a:xfrm>
            <a:off x="4758433" y="1162559"/>
            <a:ext cx="7622367" cy="157554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000" b="1" dirty="0">
              <a:solidFill>
                <a:schemeClr val="bg1"/>
              </a:solidFill>
            </a:endParaRPr>
          </a:p>
          <a:p>
            <a:pPr algn="ctr"/>
            <a:r>
              <a:rPr lang="nb-NO" sz="3200" b="1" dirty="0" err="1" smtClean="0">
                <a:solidFill>
                  <a:schemeClr val="bg1"/>
                </a:solidFill>
              </a:rPr>
              <a:t>Reason</a:t>
            </a:r>
            <a:r>
              <a:rPr lang="nb-NO" sz="3200" b="1" dirty="0" smtClean="0">
                <a:solidFill>
                  <a:schemeClr val="bg1"/>
                </a:solidFill>
              </a:rPr>
              <a:t> for taking a </a:t>
            </a:r>
            <a:r>
              <a:rPr lang="nb-NO" sz="3200" b="1" dirty="0" err="1" smtClean="0">
                <a:solidFill>
                  <a:schemeClr val="bg1"/>
                </a:solidFill>
              </a:rPr>
              <a:t>cervical</a:t>
            </a:r>
            <a:r>
              <a:rPr lang="nb-NO" sz="3200" b="1" dirty="0" smtClean="0">
                <a:solidFill>
                  <a:schemeClr val="bg1"/>
                </a:solidFill>
              </a:rPr>
              <a:t> sample?</a:t>
            </a:r>
            <a:endParaRPr lang="nb-NO" sz="3200" b="1" dirty="0">
              <a:solidFill>
                <a:schemeClr val="bg1"/>
              </a:solidFill>
            </a:endParaRPr>
          </a:p>
          <a:p>
            <a:pPr algn="ctr"/>
            <a:endParaRPr lang="nb-NO" sz="1100" b="1" dirty="0">
              <a:solidFill>
                <a:schemeClr val="bg1"/>
              </a:solidFill>
            </a:endParaRPr>
          </a:p>
          <a:p>
            <a:pPr algn="ctr"/>
            <a:r>
              <a:rPr lang="nb-NO" sz="2200" dirty="0" smtClean="0">
                <a:solidFill>
                  <a:schemeClr val="bg1"/>
                </a:solidFill>
              </a:rPr>
              <a:t>The </a:t>
            </a:r>
            <a:r>
              <a:rPr lang="nb-NO" sz="2200" dirty="0" err="1" smtClean="0">
                <a:solidFill>
                  <a:schemeClr val="bg1"/>
                </a:solidFill>
              </a:rPr>
              <a:t>clinician</a:t>
            </a:r>
            <a:r>
              <a:rPr lang="nb-NO" sz="2200" dirty="0" smtClean="0">
                <a:solidFill>
                  <a:schemeClr val="bg1"/>
                </a:solidFill>
              </a:rPr>
              <a:t> must </a:t>
            </a:r>
            <a:r>
              <a:rPr lang="nb-NO" sz="2200" dirty="0" err="1" smtClean="0">
                <a:solidFill>
                  <a:schemeClr val="bg1"/>
                </a:solidFill>
              </a:rPr>
              <a:t>fill</a:t>
            </a:r>
            <a:r>
              <a:rPr lang="nb-NO" sz="2200" dirty="0" smtClean="0">
                <a:solidFill>
                  <a:schemeClr val="bg1"/>
                </a:solidFill>
              </a:rPr>
              <a:t> </a:t>
            </a:r>
            <a:r>
              <a:rPr lang="nb-NO" sz="2200" dirty="0" err="1" smtClean="0">
                <a:solidFill>
                  <a:schemeClr val="bg1"/>
                </a:solidFill>
              </a:rPr>
              <a:t>out</a:t>
            </a:r>
            <a:r>
              <a:rPr lang="nb-NO" sz="2200" dirty="0" smtClean="0">
                <a:solidFill>
                  <a:schemeClr val="bg1"/>
                </a:solidFill>
              </a:rPr>
              <a:t> </a:t>
            </a:r>
            <a:r>
              <a:rPr lang="nb-NO" sz="2200" dirty="0" err="1" smtClean="0">
                <a:solidFill>
                  <a:schemeClr val="bg1"/>
                </a:solidFill>
              </a:rPr>
              <a:t>reason</a:t>
            </a:r>
            <a:r>
              <a:rPr lang="nb-NO" sz="2200" dirty="0" smtClean="0">
                <a:solidFill>
                  <a:schemeClr val="bg1"/>
                </a:solidFill>
              </a:rPr>
              <a:t> for sampling and </a:t>
            </a:r>
            <a:r>
              <a:rPr lang="nb-NO" sz="2200" dirty="0" err="1" smtClean="0">
                <a:solidFill>
                  <a:schemeClr val="bg1"/>
                </a:solidFill>
              </a:rPr>
              <a:t>information</a:t>
            </a:r>
            <a:r>
              <a:rPr lang="nb-NO" sz="2200" dirty="0" smtClean="0">
                <a:solidFill>
                  <a:schemeClr val="bg1"/>
                </a:solidFill>
              </a:rPr>
              <a:t> relevant for </a:t>
            </a:r>
            <a:r>
              <a:rPr lang="nb-NO" sz="2200" dirty="0" err="1" smtClean="0">
                <a:solidFill>
                  <a:schemeClr val="bg1"/>
                </a:solidFill>
              </a:rPr>
              <a:t>evaluating</a:t>
            </a:r>
            <a:r>
              <a:rPr lang="nb-NO" sz="2200" dirty="0" smtClean="0">
                <a:solidFill>
                  <a:schemeClr val="bg1"/>
                </a:solidFill>
              </a:rPr>
              <a:t> </a:t>
            </a:r>
            <a:r>
              <a:rPr lang="nb-NO" sz="2200" dirty="0" err="1" smtClean="0">
                <a:solidFill>
                  <a:schemeClr val="bg1"/>
                </a:solidFill>
              </a:rPr>
              <a:t>the</a:t>
            </a:r>
            <a:r>
              <a:rPr lang="nb-NO" sz="2200" dirty="0" smtClean="0">
                <a:solidFill>
                  <a:schemeClr val="bg1"/>
                </a:solidFill>
              </a:rPr>
              <a:t> sample.</a:t>
            </a:r>
            <a:endParaRPr lang="nb-NO" sz="2200" dirty="0">
              <a:solidFill>
                <a:schemeClr val="bg1"/>
              </a:solidFill>
            </a:endParaRPr>
          </a:p>
          <a:p>
            <a:pPr algn="ctr"/>
            <a:endParaRPr lang="nb-NO" sz="1200" b="1" dirty="0">
              <a:solidFill>
                <a:schemeClr val="bg1"/>
              </a:solidFill>
            </a:endParaRPr>
          </a:p>
        </p:txBody>
      </p:sp>
      <p:sp>
        <p:nvSpPr>
          <p:cNvPr id="158" name="Rectangle 157"/>
          <p:cNvSpPr/>
          <p:nvPr/>
        </p:nvSpPr>
        <p:spPr>
          <a:xfrm>
            <a:off x="4771923" y="3013078"/>
            <a:ext cx="7622367" cy="631858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Relevant </a:t>
            </a:r>
            <a:r>
              <a:rPr lang="nb-NO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clinical</a:t>
            </a:r>
            <a:r>
              <a:rPr lang="nb-NO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symptoms or </a:t>
            </a:r>
            <a:r>
              <a:rPr lang="nb-NO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results</a:t>
            </a:r>
            <a:endParaRPr lang="nb-NO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4774745" y="4499209"/>
            <a:ext cx="7622367" cy="631858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Follow</a:t>
            </a:r>
            <a:r>
              <a:rPr lang="nb-NO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-up </a:t>
            </a:r>
            <a:r>
              <a:rPr lang="nb-NO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after</a:t>
            </a:r>
            <a:r>
              <a:rPr lang="nb-NO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b-NO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conisation</a:t>
            </a:r>
            <a:r>
              <a:rPr lang="nb-NO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last 10 </a:t>
            </a:r>
            <a:r>
              <a:rPr lang="nb-NO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years</a:t>
            </a:r>
            <a:endParaRPr lang="nb-NO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7" name="Rectangle 166"/>
          <p:cNvSpPr/>
          <p:nvPr/>
        </p:nvSpPr>
        <p:spPr>
          <a:xfrm>
            <a:off x="4781602" y="6010097"/>
            <a:ext cx="7622367" cy="63185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Screening test, </a:t>
            </a:r>
            <a:r>
              <a:rPr lang="nb-NO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</a:t>
            </a:r>
            <a:r>
              <a:rPr lang="nb-NO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b-NO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abnormal</a:t>
            </a:r>
            <a:r>
              <a:rPr lang="nb-NO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samples last </a:t>
            </a:r>
            <a:r>
              <a:rPr lang="nb-NO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three</a:t>
            </a:r>
            <a:r>
              <a:rPr lang="nb-NO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b-NO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years</a:t>
            </a:r>
            <a:endParaRPr lang="nb-NO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0" name="Isosceles Triangle 169"/>
          <p:cNvSpPr/>
          <p:nvPr/>
        </p:nvSpPr>
        <p:spPr>
          <a:xfrm rot="5400000">
            <a:off x="12408969" y="3101486"/>
            <a:ext cx="519318" cy="457931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cxnSp>
        <p:nvCxnSpPr>
          <p:cNvPr id="181" name="Straight Arrow Connector 24">
            <a:extLst>
              <a:ext uri="{FF2B5EF4-FFF2-40B4-BE49-F238E27FC236}">
                <a16:creationId xmlns:a16="http://schemas.microsoft.com/office/drawing/2014/main" id="{3FFF7868-DE5D-4691-8A05-EFA858F8FF2C}"/>
              </a:ext>
            </a:extLst>
          </p:cNvPr>
          <p:cNvCxnSpPr>
            <a:cxnSpLocks/>
          </p:cNvCxnSpPr>
          <p:nvPr/>
        </p:nvCxnSpPr>
        <p:spPr>
          <a:xfrm>
            <a:off x="12695404" y="4092764"/>
            <a:ext cx="1333241" cy="1437"/>
          </a:xfrm>
          <a:prstGeom prst="straightConnector1">
            <a:avLst/>
          </a:prstGeom>
          <a:noFill/>
          <a:ln w="19050" cap="flat" cmpd="sng" algn="ctr">
            <a:solidFill>
              <a:schemeClr val="bg2">
                <a:lumMod val="50000"/>
              </a:schemeClr>
            </a:solidFill>
            <a:prstDash val="solid"/>
            <a:miter lim="800000"/>
            <a:tailEnd type="none"/>
          </a:ln>
          <a:effectLst/>
        </p:spPr>
      </p:cxnSp>
      <p:sp>
        <p:nvSpPr>
          <p:cNvPr id="183" name="TextBox 182"/>
          <p:cNvSpPr txBox="1"/>
          <p:nvPr/>
        </p:nvSpPr>
        <p:spPr>
          <a:xfrm>
            <a:off x="13298458" y="3846957"/>
            <a:ext cx="433132" cy="43101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none" rtlCol="0">
            <a:spAutoFit/>
          </a:bodyPr>
          <a:lstStyle/>
          <a:p>
            <a:r>
              <a:rPr lang="nb-NO" sz="2201" dirty="0">
                <a:solidFill>
                  <a:schemeClr val="bg1"/>
                </a:solidFill>
              </a:rPr>
              <a:t>JA</a:t>
            </a:r>
          </a:p>
        </p:txBody>
      </p:sp>
      <p:sp>
        <p:nvSpPr>
          <p:cNvPr id="189" name="Isosceles Triangle 188"/>
          <p:cNvSpPr/>
          <p:nvPr/>
        </p:nvSpPr>
        <p:spPr>
          <a:xfrm rot="5400000">
            <a:off x="12433032" y="3867458"/>
            <a:ext cx="519318" cy="457931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91" name="TextBox 190"/>
          <p:cNvSpPr txBox="1"/>
          <p:nvPr/>
        </p:nvSpPr>
        <p:spPr>
          <a:xfrm>
            <a:off x="13284281" y="4545366"/>
            <a:ext cx="433132" cy="43101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none" rtlCol="0">
            <a:spAutoFit/>
          </a:bodyPr>
          <a:lstStyle/>
          <a:p>
            <a:r>
              <a:rPr lang="nb-NO" sz="2201" dirty="0">
                <a:solidFill>
                  <a:schemeClr val="bg1"/>
                </a:solidFill>
              </a:rPr>
              <a:t>JA</a:t>
            </a:r>
          </a:p>
        </p:txBody>
      </p:sp>
      <p:sp>
        <p:nvSpPr>
          <p:cNvPr id="196" name="Isosceles Triangle 195"/>
          <p:cNvSpPr/>
          <p:nvPr/>
        </p:nvSpPr>
        <p:spPr>
          <a:xfrm rot="5400000">
            <a:off x="12408969" y="4586649"/>
            <a:ext cx="519318" cy="457931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cxnSp>
        <p:nvCxnSpPr>
          <p:cNvPr id="224" name="Straight Arrow Connector 24">
            <a:extLst>
              <a:ext uri="{FF2B5EF4-FFF2-40B4-BE49-F238E27FC236}">
                <a16:creationId xmlns:a16="http://schemas.microsoft.com/office/drawing/2014/main" id="{3FFF7868-DE5D-4691-8A05-EFA858F8FF2C}"/>
              </a:ext>
            </a:extLst>
          </p:cNvPr>
          <p:cNvCxnSpPr>
            <a:cxnSpLocks/>
          </p:cNvCxnSpPr>
          <p:nvPr/>
        </p:nvCxnSpPr>
        <p:spPr>
          <a:xfrm>
            <a:off x="343305" y="5553976"/>
            <a:ext cx="4389340" cy="11654"/>
          </a:xfrm>
          <a:prstGeom prst="straightConnector1">
            <a:avLst/>
          </a:prstGeom>
          <a:noFill/>
          <a:ln w="19050" cap="flat" cmpd="sng" algn="ctr">
            <a:solidFill>
              <a:schemeClr val="bg2">
                <a:lumMod val="50000"/>
              </a:schemeClr>
            </a:solidFill>
            <a:prstDash val="solid"/>
            <a:miter lim="800000"/>
            <a:tailEnd type="none"/>
          </a:ln>
          <a:effectLst/>
        </p:spPr>
      </p:cxnSp>
      <p:sp>
        <p:nvSpPr>
          <p:cNvPr id="225" name="TextBox 224"/>
          <p:cNvSpPr txBox="1"/>
          <p:nvPr/>
        </p:nvSpPr>
        <p:spPr>
          <a:xfrm>
            <a:off x="3464412" y="5301525"/>
            <a:ext cx="433132" cy="43101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none" rtlCol="0">
            <a:spAutoFit/>
          </a:bodyPr>
          <a:lstStyle/>
          <a:p>
            <a:r>
              <a:rPr lang="nb-NO" sz="2201" dirty="0">
                <a:solidFill>
                  <a:schemeClr val="bg1"/>
                </a:solidFill>
              </a:rPr>
              <a:t>JA</a:t>
            </a:r>
          </a:p>
        </p:txBody>
      </p:sp>
      <p:sp>
        <p:nvSpPr>
          <p:cNvPr id="226" name="Isosceles Triangle 225"/>
          <p:cNvSpPr/>
          <p:nvPr/>
        </p:nvSpPr>
        <p:spPr>
          <a:xfrm rot="16200000">
            <a:off x="4243438" y="5339802"/>
            <a:ext cx="519318" cy="457931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37" name="Høyre hakeparentes 137">
            <a:extLst>
              <a:ext uri="{FF2B5EF4-FFF2-40B4-BE49-F238E27FC236}">
                <a16:creationId xmlns:a16="http://schemas.microsoft.com/office/drawing/2014/main" id="{BF795123-4BC7-49FA-B6D0-C7BF8058C37F}"/>
              </a:ext>
            </a:extLst>
          </p:cNvPr>
          <p:cNvSpPr/>
          <p:nvPr/>
        </p:nvSpPr>
        <p:spPr>
          <a:xfrm rot="5400000" flipH="1">
            <a:off x="4425807" y="7325551"/>
            <a:ext cx="319292" cy="4994456"/>
          </a:xfrm>
          <a:prstGeom prst="rightBracket">
            <a:avLst/>
          </a:prstGeom>
          <a:solidFill>
            <a:sysClr val="window" lastClr="FFFFFF">
              <a:alpha val="0"/>
            </a:sys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headEnd type="arrow"/>
            <a:tailEnd type="arrow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nb-NO" kern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239" name="Høyre hakeparentes 137">
            <a:extLst>
              <a:ext uri="{FF2B5EF4-FFF2-40B4-BE49-F238E27FC236}">
                <a16:creationId xmlns:a16="http://schemas.microsoft.com/office/drawing/2014/main" id="{BF795123-4BC7-49FA-B6D0-C7BF8058C37F}"/>
              </a:ext>
            </a:extLst>
          </p:cNvPr>
          <p:cNvSpPr/>
          <p:nvPr/>
        </p:nvSpPr>
        <p:spPr>
          <a:xfrm rot="5400000" flipH="1">
            <a:off x="9955137" y="8853141"/>
            <a:ext cx="339170" cy="1919405"/>
          </a:xfrm>
          <a:prstGeom prst="rightBracket">
            <a:avLst/>
          </a:prstGeom>
          <a:solidFill>
            <a:schemeClr val="tx1">
              <a:lumMod val="75000"/>
              <a:lumOff val="25000"/>
              <a:alpha val="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headEnd type="arrow"/>
            <a:tailEnd type="arrow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nb-NO" kern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62" name="Round Diagonal Corner Rectangle 198">
            <a:extLst>
              <a:ext uri="{FF2B5EF4-FFF2-40B4-BE49-F238E27FC236}">
                <a16:creationId xmlns:a16="http://schemas.microsoft.com/office/drawing/2014/main" id="{C5A36F31-0855-4429-9B29-74AE2DC662C4}"/>
              </a:ext>
            </a:extLst>
          </p:cNvPr>
          <p:cNvSpPr/>
          <p:nvPr/>
        </p:nvSpPr>
        <p:spPr>
          <a:xfrm>
            <a:off x="9228639" y="8669175"/>
            <a:ext cx="1800001" cy="720000"/>
          </a:xfrm>
          <a:prstGeom prst="round2DiagRect">
            <a:avLst/>
          </a:prstGeom>
          <a:solidFill>
            <a:srgbClr val="FFB3B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707">
              <a:defRPr/>
            </a:pPr>
            <a:endParaRPr lang="nb-NO" sz="1801" kern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63" name="Rectangle 199">
            <a:extLst>
              <a:ext uri="{FF2B5EF4-FFF2-40B4-BE49-F238E27FC236}">
                <a16:creationId xmlns:a16="http://schemas.microsoft.com/office/drawing/2014/main" id="{D6A3572C-1345-4438-B915-D8728CF11A08}"/>
              </a:ext>
            </a:extLst>
          </p:cNvPr>
          <p:cNvSpPr/>
          <p:nvPr/>
        </p:nvSpPr>
        <p:spPr>
          <a:xfrm>
            <a:off x="9376725" y="8674097"/>
            <a:ext cx="1487906" cy="6772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707">
              <a:defRPr/>
            </a:pPr>
            <a:r>
              <a:rPr lang="nb-NO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HPV </a:t>
            </a:r>
            <a:r>
              <a:rPr lang="nb-NO" sz="20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</a:t>
            </a:r>
            <a:endParaRPr lang="nb-NO" sz="20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 defTabSz="914707">
              <a:defRPr/>
            </a:pPr>
            <a:r>
              <a:rPr lang="nb-NO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(16/18)</a:t>
            </a:r>
          </a:p>
        </p:txBody>
      </p:sp>
      <p:sp>
        <p:nvSpPr>
          <p:cNvPr id="243" name="Høyre hakeparentes 137">
            <a:extLst>
              <a:ext uri="{FF2B5EF4-FFF2-40B4-BE49-F238E27FC236}">
                <a16:creationId xmlns:a16="http://schemas.microsoft.com/office/drawing/2014/main" id="{BF795123-4BC7-49FA-B6D0-C7BF8058C37F}"/>
              </a:ext>
            </a:extLst>
          </p:cNvPr>
          <p:cNvSpPr/>
          <p:nvPr/>
        </p:nvSpPr>
        <p:spPr>
          <a:xfrm rot="5400000" flipH="1">
            <a:off x="13887491" y="8097187"/>
            <a:ext cx="333361" cy="3437114"/>
          </a:xfrm>
          <a:prstGeom prst="rightBracket">
            <a:avLst/>
          </a:prstGeom>
          <a:solidFill>
            <a:schemeClr val="tx1">
              <a:lumMod val="75000"/>
              <a:lumOff val="25000"/>
              <a:alpha val="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headEnd type="arrow"/>
            <a:tailEnd type="arrow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nb-NO" kern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223" name="Round Diagonal Corner Rectangle 38">
            <a:extLst>
              <a:ext uri="{FF2B5EF4-FFF2-40B4-BE49-F238E27FC236}">
                <a16:creationId xmlns:a16="http://schemas.microsoft.com/office/drawing/2014/main" id="{633F10CE-5416-4291-8ED4-76F599520D2E}"/>
              </a:ext>
            </a:extLst>
          </p:cNvPr>
          <p:cNvSpPr/>
          <p:nvPr/>
        </p:nvSpPr>
        <p:spPr>
          <a:xfrm>
            <a:off x="11513099" y="12201997"/>
            <a:ext cx="1709428" cy="720000"/>
          </a:xfrm>
          <a:prstGeom prst="round2DiagRect">
            <a:avLst/>
          </a:prstGeom>
          <a:solidFill>
            <a:srgbClr val="A9D18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707">
              <a:defRPr/>
            </a:pPr>
            <a:endParaRPr lang="nb-NO" sz="2201" kern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257" name="Rectangle 72">
            <a:extLst>
              <a:ext uri="{FF2B5EF4-FFF2-40B4-BE49-F238E27FC236}">
                <a16:creationId xmlns:a16="http://schemas.microsoft.com/office/drawing/2014/main" id="{D0607426-80EF-4C34-B53A-075D94BB975E}"/>
              </a:ext>
            </a:extLst>
          </p:cNvPr>
          <p:cNvSpPr/>
          <p:nvPr/>
        </p:nvSpPr>
        <p:spPr>
          <a:xfrm>
            <a:off x="11512818" y="12324593"/>
            <a:ext cx="16626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707">
              <a:defRPr/>
            </a:pPr>
            <a:r>
              <a:rPr lang="nb-NO" sz="20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HPV </a:t>
            </a:r>
            <a:r>
              <a:rPr lang="nb-NO" sz="20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negative</a:t>
            </a:r>
            <a:endParaRPr lang="nb-NO" sz="20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485420" y="725663"/>
            <a:ext cx="25305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VALID FROM 1.JULY </a:t>
            </a:r>
            <a:r>
              <a:rPr lang="nb-NO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2018</a:t>
            </a:r>
          </a:p>
        </p:txBody>
      </p:sp>
      <p:sp>
        <p:nvSpPr>
          <p:cNvPr id="66" name="Rectangle 65"/>
          <p:cNvSpPr/>
          <p:nvPr/>
        </p:nvSpPr>
        <p:spPr>
          <a:xfrm>
            <a:off x="472782" y="2005941"/>
            <a:ext cx="443769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</a:t>
            </a:r>
            <a:r>
              <a:rPr lang="nb-NO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assessing</a:t>
            </a:r>
            <a:r>
              <a:rPr lang="nb-NO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b-NO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liquid</a:t>
            </a:r>
            <a:r>
              <a:rPr lang="nb-NO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b-NO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based</a:t>
            </a:r>
            <a:r>
              <a:rPr lang="nb-NO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b-NO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cervical</a:t>
            </a:r>
            <a:r>
              <a:rPr lang="nb-NO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r>
              <a:rPr lang="nb-NO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samples</a:t>
            </a:r>
            <a:endParaRPr lang="nb-NO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249" name="Straight Connector 248"/>
          <p:cNvCxnSpPr/>
          <p:nvPr/>
        </p:nvCxnSpPr>
        <p:spPr>
          <a:xfrm>
            <a:off x="7373401" y="14935923"/>
            <a:ext cx="0" cy="3821104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91"/>
          <p:cNvSpPr/>
          <p:nvPr/>
        </p:nvSpPr>
        <p:spPr>
          <a:xfrm>
            <a:off x="7807916" y="5262491"/>
            <a:ext cx="1729409" cy="6230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65" name="Rectangle 164"/>
          <p:cNvSpPr/>
          <p:nvPr/>
        </p:nvSpPr>
        <p:spPr>
          <a:xfrm>
            <a:off x="4771923" y="5253651"/>
            <a:ext cx="7622367" cy="631858"/>
          </a:xfrm>
          <a:prstGeom prst="rect">
            <a:avLst/>
          </a:prstGeom>
          <a:solidFill>
            <a:schemeClr val="bg2">
              <a:lumMod val="90000"/>
              <a:alpha val="25000"/>
            </a:schemeClr>
          </a:solidFill>
          <a:ln>
            <a:solidFill>
              <a:schemeClr val="bg2">
                <a:lumMod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Follow</a:t>
            </a:r>
            <a:r>
              <a:rPr lang="nb-NO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-up </a:t>
            </a:r>
            <a:r>
              <a:rPr lang="nb-NO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after</a:t>
            </a:r>
            <a:r>
              <a:rPr lang="nb-NO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normal/</a:t>
            </a:r>
            <a:r>
              <a:rPr lang="nb-NO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low</a:t>
            </a:r>
            <a:r>
              <a:rPr lang="nb-NO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-grade </a:t>
            </a:r>
            <a:r>
              <a:rPr lang="nb-NO" sz="2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cytology</a:t>
            </a:r>
            <a:r>
              <a:rPr lang="nb-NO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and positive HPV</a:t>
            </a:r>
            <a:endParaRPr lang="nb-NO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Round Diagonal Corner Rectangle 103">
            <a:extLst>
              <a:ext uri="{FF2B5EF4-FFF2-40B4-BE49-F238E27FC236}">
                <a16:creationId xmlns:a16="http://schemas.microsoft.com/office/drawing/2014/main" id="{92778622-DAA3-461A-ACC1-843F5AA2B380}"/>
              </a:ext>
            </a:extLst>
          </p:cNvPr>
          <p:cNvSpPr/>
          <p:nvPr/>
        </p:nvSpPr>
        <p:spPr>
          <a:xfrm>
            <a:off x="13193446" y="8669175"/>
            <a:ext cx="1979999" cy="720000"/>
          </a:xfrm>
          <a:prstGeom prst="round2DiagRect">
            <a:avLst/>
          </a:prstGeom>
          <a:gradFill>
            <a:gsLst>
              <a:gs pos="0">
                <a:srgbClr val="FFE699"/>
              </a:gs>
              <a:gs pos="100000">
                <a:srgbClr val="FFB3B3"/>
              </a:gs>
            </a:gsLst>
            <a:lin ang="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707">
              <a:defRPr/>
            </a:pPr>
            <a:endParaRPr lang="nb-NO" sz="2201" kern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20" name="Rectangle 107">
            <a:extLst>
              <a:ext uri="{FF2B5EF4-FFF2-40B4-BE49-F238E27FC236}">
                <a16:creationId xmlns:a16="http://schemas.microsoft.com/office/drawing/2014/main" id="{67DB4B4C-EA89-4E52-A3A7-2C613A783B15}"/>
              </a:ext>
            </a:extLst>
          </p:cNvPr>
          <p:cNvSpPr/>
          <p:nvPr/>
        </p:nvSpPr>
        <p:spPr>
          <a:xfrm>
            <a:off x="13379514" y="8674097"/>
            <a:ext cx="1632178" cy="7081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707">
              <a:defRPr/>
            </a:pPr>
            <a:r>
              <a:rPr lang="nb-NO" sz="220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HPV </a:t>
            </a:r>
            <a:r>
              <a:rPr lang="nb-NO" sz="2201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positive</a:t>
            </a:r>
            <a:endParaRPr lang="nb-NO" sz="2201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 defTabSz="914707">
              <a:defRPr/>
            </a:pPr>
            <a:r>
              <a:rPr lang="nb-NO" sz="1801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nb-NO" sz="1801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excl</a:t>
            </a:r>
            <a:r>
              <a:rPr lang="nb-NO" sz="1801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b-NO" sz="180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16/18)</a:t>
            </a:r>
          </a:p>
        </p:txBody>
      </p:sp>
      <p:cxnSp>
        <p:nvCxnSpPr>
          <p:cNvPr id="254" name="Straight Arrow Connector 24">
            <a:extLst>
              <a:ext uri="{FF2B5EF4-FFF2-40B4-BE49-F238E27FC236}">
                <a16:creationId xmlns:a16="http://schemas.microsoft.com/office/drawing/2014/main" id="{185AC64E-71AF-4E3D-8CEE-E706A7345D46}"/>
              </a:ext>
            </a:extLst>
          </p:cNvPr>
          <p:cNvCxnSpPr/>
          <p:nvPr/>
        </p:nvCxnSpPr>
        <p:spPr>
          <a:xfrm>
            <a:off x="15772725" y="13272444"/>
            <a:ext cx="0" cy="298607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194" name="Straight Connector 193"/>
          <p:cNvCxnSpPr/>
          <p:nvPr/>
        </p:nvCxnSpPr>
        <p:spPr>
          <a:xfrm>
            <a:off x="13079771" y="5647346"/>
            <a:ext cx="0" cy="1160753"/>
          </a:xfrm>
          <a:prstGeom prst="line">
            <a:avLst/>
          </a:prstGeom>
          <a:ln w="104775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Connector 196"/>
          <p:cNvCxnSpPr/>
          <p:nvPr/>
        </p:nvCxnSpPr>
        <p:spPr>
          <a:xfrm>
            <a:off x="13555948" y="5668312"/>
            <a:ext cx="0" cy="1160753"/>
          </a:xfrm>
          <a:prstGeom prst="line">
            <a:avLst/>
          </a:prstGeom>
          <a:ln w="104775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ounded Rectangle 5"/>
          <p:cNvSpPr/>
          <p:nvPr/>
        </p:nvSpPr>
        <p:spPr>
          <a:xfrm>
            <a:off x="2945118" y="11311725"/>
            <a:ext cx="3363883" cy="676740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15" name="Rectangle 214"/>
          <p:cNvSpPr/>
          <p:nvPr/>
        </p:nvSpPr>
        <p:spPr>
          <a:xfrm>
            <a:off x="2960139" y="11436246"/>
            <a:ext cx="363830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707">
              <a:defRPr/>
            </a:pPr>
            <a:r>
              <a:rPr lang="nb-NO" sz="2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HPV-test </a:t>
            </a:r>
            <a:r>
              <a:rPr lang="nb-NO" sz="2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bri Light" panose="020F0302020204030204" pitchFamily="34" charset="0"/>
              </a:rPr>
              <a:t>in </a:t>
            </a:r>
            <a:r>
              <a:rPr lang="nb-NO" sz="22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Calibri Light" panose="020F0302020204030204" pitchFamily="34" charset="0"/>
              </a:rPr>
              <a:t>12 </a:t>
            </a:r>
            <a:r>
              <a:rPr lang="nb-NO" sz="22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Calibri Light" panose="020F0302020204030204" pitchFamily="34" charset="0"/>
              </a:rPr>
              <a:t>months</a:t>
            </a:r>
            <a:r>
              <a:rPr lang="nb-NO" sz="2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bri Light" panose="020F0302020204030204" pitchFamily="34" charset="0"/>
              </a:rPr>
              <a:t> </a:t>
            </a:r>
            <a:r>
              <a:rPr lang="nb-NO" sz="2200" kern="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1,4</a:t>
            </a:r>
            <a:endParaRPr lang="nb-NO" sz="2200" kern="0" dirty="0">
              <a:solidFill>
                <a:schemeClr val="tx1">
                  <a:lumMod val="75000"/>
                  <a:lumOff val="2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92" name="Rounded Rectangle 191"/>
          <p:cNvSpPr/>
          <p:nvPr/>
        </p:nvSpPr>
        <p:spPr>
          <a:xfrm>
            <a:off x="838823" y="13591344"/>
            <a:ext cx="3363883" cy="80608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13" name="Rectangle 37">
            <a:extLst>
              <a:ext uri="{FF2B5EF4-FFF2-40B4-BE49-F238E27FC236}">
                <a16:creationId xmlns:a16="http://schemas.microsoft.com/office/drawing/2014/main" id="{0EA37B27-9EAE-4EC3-884E-09CDAE19AA29}"/>
              </a:ext>
            </a:extLst>
          </p:cNvPr>
          <p:cNvSpPr/>
          <p:nvPr/>
        </p:nvSpPr>
        <p:spPr>
          <a:xfrm>
            <a:off x="956990" y="13805648"/>
            <a:ext cx="3233000" cy="431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707">
              <a:defRPr/>
            </a:pPr>
            <a:r>
              <a:rPr lang="nb-NO" sz="2201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Cytology</a:t>
            </a:r>
            <a:r>
              <a:rPr lang="nb-NO" sz="2201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in 3 </a:t>
            </a:r>
            <a:r>
              <a:rPr lang="nb-NO" sz="2201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years</a:t>
            </a:r>
            <a:r>
              <a:rPr lang="nb-NO" sz="2201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b-NO" sz="2201" kern="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</a:t>
            </a:r>
            <a:endParaRPr lang="nb-NO" sz="2201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3" name="Rounded Rectangle 192"/>
          <p:cNvSpPr/>
          <p:nvPr/>
        </p:nvSpPr>
        <p:spPr>
          <a:xfrm>
            <a:off x="5313414" y="13591344"/>
            <a:ext cx="9825006" cy="80608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02" name="Rounded Rectangle 201"/>
          <p:cNvSpPr/>
          <p:nvPr/>
        </p:nvSpPr>
        <p:spPr>
          <a:xfrm>
            <a:off x="15364371" y="13591344"/>
            <a:ext cx="2970851" cy="80608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41" name="Rectangle 37">
            <a:extLst>
              <a:ext uri="{FF2B5EF4-FFF2-40B4-BE49-F238E27FC236}">
                <a16:creationId xmlns:a16="http://schemas.microsoft.com/office/drawing/2014/main" id="{AD8721FA-1562-4105-8914-7AA9EB5B1D02}"/>
              </a:ext>
            </a:extLst>
          </p:cNvPr>
          <p:cNvSpPr/>
          <p:nvPr/>
        </p:nvSpPr>
        <p:spPr>
          <a:xfrm>
            <a:off x="7762192" y="13805648"/>
            <a:ext cx="4334104" cy="43101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defTabSz="914707">
              <a:defRPr/>
            </a:pPr>
            <a:r>
              <a:rPr lang="nb-NO" sz="2201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Referal</a:t>
            </a:r>
            <a:r>
              <a:rPr lang="nb-NO" sz="2201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to </a:t>
            </a:r>
            <a:r>
              <a:rPr lang="nb-NO" sz="2201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colposcopy</a:t>
            </a:r>
            <a:r>
              <a:rPr lang="nb-NO" sz="2201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and </a:t>
            </a:r>
            <a:r>
              <a:rPr lang="nb-NO" sz="2201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biopsy</a:t>
            </a:r>
            <a:endParaRPr lang="nb-NO" sz="2201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9" name="Rectangle 37">
            <a:extLst>
              <a:ext uri="{FF2B5EF4-FFF2-40B4-BE49-F238E27FC236}">
                <a16:creationId xmlns:a16="http://schemas.microsoft.com/office/drawing/2014/main" id="{0EA37B27-9EAE-4EC3-884E-09CDAE19AA29}"/>
              </a:ext>
            </a:extLst>
          </p:cNvPr>
          <p:cNvSpPr/>
          <p:nvPr/>
        </p:nvSpPr>
        <p:spPr>
          <a:xfrm>
            <a:off x="15198646" y="13805648"/>
            <a:ext cx="3233000" cy="431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707">
              <a:defRPr/>
            </a:pPr>
            <a:r>
              <a:rPr lang="nb-NO" sz="220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HPV-test </a:t>
            </a:r>
            <a:r>
              <a:rPr lang="nb-NO" sz="2201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 </a:t>
            </a:r>
            <a:r>
              <a:rPr lang="nb-NO" sz="2201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 </a:t>
            </a:r>
            <a:r>
              <a:rPr lang="nb-NO" sz="2201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years</a:t>
            </a:r>
            <a:endParaRPr lang="nb-NO" sz="2201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0" name="Rounded Rectangle 209"/>
          <p:cNvSpPr/>
          <p:nvPr/>
        </p:nvSpPr>
        <p:spPr>
          <a:xfrm>
            <a:off x="9663061" y="11303455"/>
            <a:ext cx="3363883" cy="676740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18" name="Rounded Rectangle 217"/>
          <p:cNvSpPr/>
          <p:nvPr/>
        </p:nvSpPr>
        <p:spPr>
          <a:xfrm>
            <a:off x="14299147" y="11303455"/>
            <a:ext cx="3363883" cy="676740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cxnSp>
        <p:nvCxnSpPr>
          <p:cNvPr id="230" name="Straight Arrow Connector 24">
            <a:extLst>
              <a:ext uri="{FF2B5EF4-FFF2-40B4-BE49-F238E27FC236}">
                <a16:creationId xmlns:a16="http://schemas.microsoft.com/office/drawing/2014/main" id="{5E1F1597-5775-4452-8635-CF48DB7BD33E}"/>
              </a:ext>
            </a:extLst>
          </p:cNvPr>
          <p:cNvCxnSpPr/>
          <p:nvPr/>
        </p:nvCxnSpPr>
        <p:spPr>
          <a:xfrm>
            <a:off x="10185383" y="8135669"/>
            <a:ext cx="0" cy="540183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231" name="Straight Arrow Connector 24">
            <a:extLst>
              <a:ext uri="{FF2B5EF4-FFF2-40B4-BE49-F238E27FC236}">
                <a16:creationId xmlns:a16="http://schemas.microsoft.com/office/drawing/2014/main" id="{3AF2E933-46B4-44F2-893B-323C8FF0EBFA}"/>
              </a:ext>
            </a:extLst>
          </p:cNvPr>
          <p:cNvCxnSpPr/>
          <p:nvPr/>
        </p:nvCxnSpPr>
        <p:spPr>
          <a:xfrm>
            <a:off x="14207817" y="8168735"/>
            <a:ext cx="0" cy="491075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232" name="Straight Arrow Connector 186">
            <a:extLst>
              <a:ext uri="{FF2B5EF4-FFF2-40B4-BE49-F238E27FC236}">
                <a16:creationId xmlns:a16="http://schemas.microsoft.com/office/drawing/2014/main" id="{61E1DDA1-3849-43E5-9C12-8E5EFA1BBD28}"/>
              </a:ext>
            </a:extLst>
          </p:cNvPr>
          <p:cNvCxnSpPr/>
          <p:nvPr/>
        </p:nvCxnSpPr>
        <p:spPr>
          <a:xfrm>
            <a:off x="17947625" y="8184777"/>
            <a:ext cx="0" cy="491075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235" name="Straight Arrow Connector 17">
            <a:extLst>
              <a:ext uri="{FF2B5EF4-FFF2-40B4-BE49-F238E27FC236}">
                <a16:creationId xmlns:a16="http://schemas.microsoft.com/office/drawing/2014/main" id="{9F2DDDF3-D4CA-4A4C-90A2-1681B5E84588}"/>
              </a:ext>
            </a:extLst>
          </p:cNvPr>
          <p:cNvCxnSpPr/>
          <p:nvPr/>
        </p:nvCxnSpPr>
        <p:spPr>
          <a:xfrm>
            <a:off x="1139327" y="8135669"/>
            <a:ext cx="0" cy="540183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238" name="Straight Arrow Connector 24">
            <a:extLst>
              <a:ext uri="{FF2B5EF4-FFF2-40B4-BE49-F238E27FC236}">
                <a16:creationId xmlns:a16="http://schemas.microsoft.com/office/drawing/2014/main" id="{C7361B62-8BCE-4F79-BF00-71694C0212D0}"/>
              </a:ext>
            </a:extLst>
          </p:cNvPr>
          <p:cNvCxnSpPr/>
          <p:nvPr/>
        </p:nvCxnSpPr>
        <p:spPr>
          <a:xfrm>
            <a:off x="4576239" y="8135669"/>
            <a:ext cx="0" cy="540183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260" name="Straight Connector 259"/>
          <p:cNvCxnSpPr/>
          <p:nvPr/>
        </p:nvCxnSpPr>
        <p:spPr>
          <a:xfrm>
            <a:off x="2479140" y="6208409"/>
            <a:ext cx="0" cy="1160753"/>
          </a:xfrm>
          <a:prstGeom prst="line">
            <a:avLst/>
          </a:prstGeom>
          <a:ln w="104775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Straight Arrow Connector 24">
            <a:extLst>
              <a:ext uri="{FF2B5EF4-FFF2-40B4-BE49-F238E27FC236}">
                <a16:creationId xmlns:a16="http://schemas.microsoft.com/office/drawing/2014/main" id="{5E1F1597-5775-4452-8635-CF48DB7BD33E}"/>
              </a:ext>
            </a:extLst>
          </p:cNvPr>
          <p:cNvCxnSpPr/>
          <p:nvPr/>
        </p:nvCxnSpPr>
        <p:spPr>
          <a:xfrm>
            <a:off x="10185383" y="8135669"/>
            <a:ext cx="0" cy="540183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266" name="Straight Arrow Connector 24">
            <a:extLst>
              <a:ext uri="{FF2B5EF4-FFF2-40B4-BE49-F238E27FC236}">
                <a16:creationId xmlns:a16="http://schemas.microsoft.com/office/drawing/2014/main" id="{3AF2E933-46B4-44F2-893B-323C8FF0EBFA}"/>
              </a:ext>
            </a:extLst>
          </p:cNvPr>
          <p:cNvCxnSpPr/>
          <p:nvPr/>
        </p:nvCxnSpPr>
        <p:spPr>
          <a:xfrm>
            <a:off x="14207817" y="8168735"/>
            <a:ext cx="0" cy="491075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268" name="Straight Arrow Connector 186">
            <a:extLst>
              <a:ext uri="{FF2B5EF4-FFF2-40B4-BE49-F238E27FC236}">
                <a16:creationId xmlns:a16="http://schemas.microsoft.com/office/drawing/2014/main" id="{61E1DDA1-3849-43E5-9C12-8E5EFA1BBD28}"/>
              </a:ext>
            </a:extLst>
          </p:cNvPr>
          <p:cNvCxnSpPr/>
          <p:nvPr/>
        </p:nvCxnSpPr>
        <p:spPr>
          <a:xfrm>
            <a:off x="17947625" y="8184777"/>
            <a:ext cx="0" cy="491075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269" name="Straight Arrow Connector 17">
            <a:extLst>
              <a:ext uri="{FF2B5EF4-FFF2-40B4-BE49-F238E27FC236}">
                <a16:creationId xmlns:a16="http://schemas.microsoft.com/office/drawing/2014/main" id="{9F2DDDF3-D4CA-4A4C-90A2-1681B5E84588}"/>
              </a:ext>
            </a:extLst>
          </p:cNvPr>
          <p:cNvCxnSpPr/>
          <p:nvPr/>
        </p:nvCxnSpPr>
        <p:spPr>
          <a:xfrm>
            <a:off x="1139327" y="8135669"/>
            <a:ext cx="0" cy="540183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271" name="Straight Arrow Connector 24">
            <a:extLst>
              <a:ext uri="{FF2B5EF4-FFF2-40B4-BE49-F238E27FC236}">
                <a16:creationId xmlns:a16="http://schemas.microsoft.com/office/drawing/2014/main" id="{C7361B62-8BCE-4F79-BF00-71694C0212D0}"/>
              </a:ext>
            </a:extLst>
          </p:cNvPr>
          <p:cNvCxnSpPr/>
          <p:nvPr/>
        </p:nvCxnSpPr>
        <p:spPr>
          <a:xfrm>
            <a:off x="4576239" y="8135669"/>
            <a:ext cx="0" cy="540183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tailEnd type="arrow"/>
          </a:ln>
          <a:effectLst/>
        </p:spPr>
      </p:cxnSp>
      <p:sp>
        <p:nvSpPr>
          <p:cNvPr id="276" name="Rounded Rectangle 166">
            <a:extLst>
              <a:ext uri="{FF2B5EF4-FFF2-40B4-BE49-F238E27FC236}">
                <a16:creationId xmlns:a16="http://schemas.microsoft.com/office/drawing/2014/main" id="{02648724-34EC-4F62-AD5E-FA49D38068E0}"/>
              </a:ext>
            </a:extLst>
          </p:cNvPr>
          <p:cNvSpPr/>
          <p:nvPr/>
        </p:nvSpPr>
        <p:spPr>
          <a:xfrm>
            <a:off x="8785961" y="7404095"/>
            <a:ext cx="2154567" cy="922402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defTabSz="914707">
              <a:defRPr/>
            </a:pPr>
            <a:r>
              <a:rPr lang="nb-NO" sz="2400" b="1" kern="0" dirty="0">
                <a:solidFill>
                  <a:schemeClr val="bg1"/>
                </a:solidFill>
                <a:latin typeface="Calibri"/>
              </a:rPr>
              <a:t>  </a:t>
            </a:r>
            <a:r>
              <a:rPr lang="nb-NO" sz="2600" b="1" kern="0" dirty="0">
                <a:solidFill>
                  <a:schemeClr val="bg1"/>
                </a:solidFill>
                <a:latin typeface="Calibri"/>
              </a:rPr>
              <a:t>HPV-test </a:t>
            </a:r>
            <a:r>
              <a:rPr lang="nb-NO" sz="2600" b="1" kern="0" baseline="30000" dirty="0">
                <a:solidFill>
                  <a:schemeClr val="bg1"/>
                </a:solidFill>
                <a:latin typeface="Calibri"/>
              </a:rPr>
              <a:t>1,3</a:t>
            </a:r>
            <a:endParaRPr lang="nb-NO" sz="2600" kern="0" dirty="0">
              <a:solidFill>
                <a:schemeClr val="bg1"/>
              </a:solidFill>
              <a:latin typeface="Calibri"/>
            </a:endParaRPr>
          </a:p>
        </p:txBody>
      </p:sp>
      <p:sp>
        <p:nvSpPr>
          <p:cNvPr id="277" name="Rounded Rectangle 45">
            <a:extLst>
              <a:ext uri="{FF2B5EF4-FFF2-40B4-BE49-F238E27FC236}">
                <a16:creationId xmlns:a16="http://schemas.microsoft.com/office/drawing/2014/main" id="{8D50571F-F7ED-44C7-817E-8FBD4F2EB895}"/>
              </a:ext>
            </a:extLst>
          </p:cNvPr>
          <p:cNvSpPr/>
          <p:nvPr/>
        </p:nvSpPr>
        <p:spPr>
          <a:xfrm>
            <a:off x="640789" y="7404095"/>
            <a:ext cx="2043948" cy="870278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defTabSz="914707">
              <a:defRPr/>
            </a:pPr>
            <a:r>
              <a:rPr lang="nb-NO" sz="2600" b="1" kern="0" dirty="0" err="1" smtClean="0">
                <a:solidFill>
                  <a:schemeClr val="bg1"/>
                </a:solidFill>
                <a:latin typeface="Calibri"/>
              </a:rPr>
              <a:t>Cytology</a:t>
            </a:r>
            <a:r>
              <a:rPr lang="nb-NO" sz="2600" b="1" kern="0" dirty="0" smtClean="0">
                <a:solidFill>
                  <a:schemeClr val="bg1"/>
                </a:solidFill>
                <a:latin typeface="Calibri"/>
              </a:rPr>
              <a:t> </a:t>
            </a:r>
            <a:r>
              <a:rPr lang="nb-NO" sz="2600" b="1" kern="0" baseline="30000" dirty="0" smtClean="0">
                <a:solidFill>
                  <a:schemeClr val="bg1"/>
                </a:solidFill>
                <a:latin typeface="Calibri"/>
              </a:rPr>
              <a:t>1,2,3</a:t>
            </a:r>
            <a:endParaRPr lang="nb-NO" sz="2600" kern="0" dirty="0">
              <a:solidFill>
                <a:schemeClr val="bg1"/>
              </a:solidFill>
              <a:latin typeface="Calibri"/>
            </a:endParaRPr>
          </a:p>
        </p:txBody>
      </p:sp>
      <p:grpSp>
        <p:nvGrpSpPr>
          <p:cNvPr id="278" name="Group 277"/>
          <p:cNvGrpSpPr/>
          <p:nvPr/>
        </p:nvGrpSpPr>
        <p:grpSpPr>
          <a:xfrm>
            <a:off x="10886299" y="7404095"/>
            <a:ext cx="7448923" cy="922784"/>
            <a:chOff x="11683265" y="6478355"/>
            <a:chExt cx="7448923" cy="922784"/>
          </a:xfrm>
        </p:grpSpPr>
        <p:sp>
          <p:nvSpPr>
            <p:cNvPr id="279" name="Rounded Rectangle 166">
              <a:extLst>
                <a:ext uri="{FF2B5EF4-FFF2-40B4-BE49-F238E27FC236}">
                  <a16:creationId xmlns:a16="http://schemas.microsoft.com/office/drawing/2014/main" id="{02648724-34EC-4F62-AD5E-FA49D38068E0}"/>
                </a:ext>
              </a:extLst>
            </p:cNvPr>
            <p:cNvSpPr/>
            <p:nvPr/>
          </p:nvSpPr>
          <p:spPr>
            <a:xfrm>
              <a:off x="11683265" y="6478737"/>
              <a:ext cx="7448923" cy="92240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914707">
                <a:defRPr/>
              </a:pPr>
              <a:r>
                <a:rPr lang="nb-NO" sz="22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 Light" panose="020F0302020204030204" pitchFamily="34" charset="0"/>
                </a:rPr>
                <a:t>    -    34 - 69 </a:t>
              </a:r>
              <a:r>
                <a:rPr lang="nb-NO" sz="2200" kern="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 Light" panose="020F0302020204030204" pitchFamily="34" charset="0"/>
                </a:rPr>
                <a:t>years</a:t>
              </a:r>
              <a:endParaRPr lang="nb-NO" sz="22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Calibri Light" panose="020F0302020204030204" pitchFamily="34" charset="0"/>
              </a:endParaRPr>
            </a:p>
          </p:txBody>
        </p:sp>
        <p:sp>
          <p:nvSpPr>
            <p:cNvPr id="280" name="Rectangle 279"/>
            <p:cNvSpPr/>
            <p:nvPr/>
          </p:nvSpPr>
          <p:spPr>
            <a:xfrm>
              <a:off x="11730787" y="6478355"/>
              <a:ext cx="316263" cy="26349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281" name="Rectangle 280"/>
            <p:cNvSpPr/>
            <p:nvPr/>
          </p:nvSpPr>
          <p:spPr>
            <a:xfrm>
              <a:off x="11737494" y="7136185"/>
              <a:ext cx="316263" cy="26349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</p:grpSp>
      <p:sp>
        <p:nvSpPr>
          <p:cNvPr id="295" name="Rectangle 294"/>
          <p:cNvSpPr/>
          <p:nvPr/>
        </p:nvSpPr>
        <p:spPr>
          <a:xfrm>
            <a:off x="2645062" y="7404095"/>
            <a:ext cx="316263" cy="26349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96" name="Rectangle 295"/>
          <p:cNvSpPr/>
          <p:nvPr/>
        </p:nvSpPr>
        <p:spPr>
          <a:xfrm>
            <a:off x="2645330" y="8010881"/>
            <a:ext cx="316263" cy="26349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94" name="Rounded Rectangle 45">
            <a:extLst>
              <a:ext uri="{FF2B5EF4-FFF2-40B4-BE49-F238E27FC236}">
                <a16:creationId xmlns:a16="http://schemas.microsoft.com/office/drawing/2014/main" id="{8D50571F-F7ED-44C7-817E-8FBD4F2EB895}"/>
              </a:ext>
            </a:extLst>
          </p:cNvPr>
          <p:cNvSpPr/>
          <p:nvPr/>
        </p:nvSpPr>
        <p:spPr>
          <a:xfrm>
            <a:off x="2696872" y="7406628"/>
            <a:ext cx="6011579" cy="870278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defTabSz="914707">
              <a:defRPr/>
            </a:pPr>
            <a:r>
              <a:rPr lang="nb-NO" sz="2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-    25 - 33 </a:t>
            </a:r>
            <a:r>
              <a:rPr lang="nb-NO" sz="22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years</a:t>
            </a:r>
            <a:r>
              <a:rPr lang="nb-NO" sz="22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nb-NO" sz="22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defTabSz="914707">
              <a:defRPr/>
            </a:pPr>
            <a:r>
              <a:rPr lang="nb-NO" sz="2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-    34 - 69 </a:t>
            </a:r>
            <a:r>
              <a:rPr lang="nb-NO" sz="22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years</a:t>
            </a:r>
            <a:r>
              <a:rPr lang="nb-NO" sz="22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still </a:t>
            </a:r>
            <a:r>
              <a:rPr lang="nb-NO" sz="22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screened</a:t>
            </a:r>
            <a:r>
              <a:rPr lang="nb-NO" sz="22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by </a:t>
            </a:r>
            <a:r>
              <a:rPr lang="nb-NO" sz="22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cytology</a:t>
            </a:r>
            <a:endParaRPr lang="nb-NO" sz="22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299" name="Straight Connector 298"/>
          <p:cNvCxnSpPr/>
          <p:nvPr/>
        </p:nvCxnSpPr>
        <p:spPr>
          <a:xfrm>
            <a:off x="2648869" y="7289233"/>
            <a:ext cx="0" cy="1160753"/>
          </a:xfrm>
          <a:prstGeom prst="line">
            <a:avLst/>
          </a:prstGeom>
          <a:ln w="104775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0" name="Straight Connector 299"/>
          <p:cNvCxnSpPr/>
          <p:nvPr/>
        </p:nvCxnSpPr>
        <p:spPr>
          <a:xfrm>
            <a:off x="10892734" y="7355973"/>
            <a:ext cx="0" cy="1160753"/>
          </a:xfrm>
          <a:prstGeom prst="line">
            <a:avLst/>
          </a:prstGeom>
          <a:ln w="104775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3" name="Rectangle 302"/>
          <p:cNvSpPr/>
          <p:nvPr/>
        </p:nvSpPr>
        <p:spPr>
          <a:xfrm>
            <a:off x="9743325" y="11430130"/>
            <a:ext cx="363830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707">
              <a:defRPr/>
            </a:pPr>
            <a:r>
              <a:rPr lang="nb-NO" sz="2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HPV-test </a:t>
            </a:r>
            <a:r>
              <a:rPr lang="nb-NO" sz="22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 </a:t>
            </a:r>
            <a:r>
              <a:rPr lang="nb-NO" sz="2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bri Light" panose="020F0302020204030204" pitchFamily="34" charset="0"/>
              </a:rPr>
              <a:t>12 </a:t>
            </a:r>
            <a:r>
              <a:rPr lang="nb-NO" sz="22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Calibri Light" panose="020F0302020204030204" pitchFamily="34" charset="0"/>
              </a:rPr>
              <a:t>months</a:t>
            </a:r>
            <a:r>
              <a:rPr lang="nb-NO" sz="2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bri Light" panose="020F0302020204030204" pitchFamily="34" charset="0"/>
              </a:rPr>
              <a:t> </a:t>
            </a:r>
            <a:r>
              <a:rPr lang="nb-NO" sz="2200" kern="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</a:t>
            </a:r>
            <a:endParaRPr lang="nb-NO" sz="2200" kern="0" dirty="0">
              <a:solidFill>
                <a:schemeClr val="tx1">
                  <a:lumMod val="75000"/>
                  <a:lumOff val="2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04" name="Rectangle 303"/>
          <p:cNvSpPr/>
          <p:nvPr/>
        </p:nvSpPr>
        <p:spPr>
          <a:xfrm>
            <a:off x="14387060" y="11428652"/>
            <a:ext cx="363830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707">
              <a:defRPr/>
            </a:pPr>
            <a:r>
              <a:rPr lang="nb-NO" sz="2200" kern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HPV-test </a:t>
            </a:r>
            <a:r>
              <a:rPr lang="nb-NO" sz="22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</a:t>
            </a:r>
            <a:r>
              <a:rPr lang="nb-NO" sz="2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bri Light" panose="020F0302020204030204" pitchFamily="34" charset="0"/>
              </a:rPr>
              <a:t> </a:t>
            </a:r>
            <a:r>
              <a:rPr lang="nb-NO" sz="22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Calibri Light" panose="020F0302020204030204" pitchFamily="34" charset="0"/>
              </a:rPr>
              <a:t>24 </a:t>
            </a:r>
            <a:r>
              <a:rPr lang="nb-NO" sz="22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Calibri Light" panose="020F0302020204030204" pitchFamily="34" charset="0"/>
              </a:rPr>
              <a:t>months</a:t>
            </a:r>
            <a:r>
              <a:rPr lang="nb-NO" sz="2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bri Light" panose="020F0302020204030204" pitchFamily="34" charset="0"/>
              </a:rPr>
              <a:t> </a:t>
            </a:r>
            <a:r>
              <a:rPr lang="nb-NO" sz="2200" kern="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</a:t>
            </a:r>
            <a:endParaRPr lang="nb-NO" sz="2200" kern="0" dirty="0">
              <a:solidFill>
                <a:schemeClr val="tx1">
                  <a:lumMod val="75000"/>
                  <a:lumOff val="2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841509" y="16423011"/>
            <a:ext cx="836803" cy="41873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337935" y="1181998"/>
            <a:ext cx="16198" cy="1570584"/>
          </a:xfrm>
          <a:prstGeom prst="line">
            <a:avLst/>
          </a:prstGeom>
          <a:ln w="793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2" name="Rounded Rectangle 301"/>
          <p:cNvSpPr/>
          <p:nvPr/>
        </p:nvSpPr>
        <p:spPr>
          <a:xfrm>
            <a:off x="13984260" y="2968196"/>
            <a:ext cx="4361891" cy="676740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707">
              <a:defRPr/>
            </a:pPr>
            <a:r>
              <a:rPr lang="nb-NO" sz="24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Personal </a:t>
            </a:r>
            <a:r>
              <a:rPr lang="nb-NO" sz="24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medical</a:t>
            </a:r>
            <a:r>
              <a:rPr lang="nb-NO" sz="24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b-NO" sz="24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assesment</a:t>
            </a:r>
            <a:r>
              <a:rPr lang="nb-NO" sz="2400" kern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nb-NO" sz="2400" kern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7" name="Round Diagonal Corner Rectangle 86">
            <a:extLst>
              <a:ext uri="{FF2B5EF4-FFF2-40B4-BE49-F238E27FC236}">
                <a16:creationId xmlns:a16="http://schemas.microsoft.com/office/drawing/2014/main" id="{FCFBB0DB-01D0-4E0B-9A06-B987BEC9707A}"/>
              </a:ext>
            </a:extLst>
          </p:cNvPr>
          <p:cNvSpPr/>
          <p:nvPr/>
        </p:nvSpPr>
        <p:spPr>
          <a:xfrm>
            <a:off x="4499388" y="15876417"/>
            <a:ext cx="816691" cy="393600"/>
          </a:xfrm>
          <a:prstGeom prst="round2DiagRect">
            <a:avLst/>
          </a:prstGeom>
          <a:solidFill>
            <a:srgbClr val="A9D18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707">
              <a:defRPr/>
            </a:pPr>
            <a:endParaRPr lang="nb-NO" sz="1801" kern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308" name="Round Diagonal Corner Rectangle 86">
            <a:extLst>
              <a:ext uri="{FF2B5EF4-FFF2-40B4-BE49-F238E27FC236}">
                <a16:creationId xmlns:a16="http://schemas.microsoft.com/office/drawing/2014/main" id="{FCFBB0DB-01D0-4E0B-9A06-B987BEC9707A}"/>
              </a:ext>
            </a:extLst>
          </p:cNvPr>
          <p:cNvSpPr/>
          <p:nvPr/>
        </p:nvSpPr>
        <p:spPr>
          <a:xfrm>
            <a:off x="4499389" y="16435578"/>
            <a:ext cx="816691" cy="393600"/>
          </a:xfrm>
          <a:prstGeom prst="round2DiagRect">
            <a:avLst/>
          </a:prstGeom>
          <a:solidFill>
            <a:srgbClr val="FFE69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707">
              <a:defRPr/>
            </a:pPr>
            <a:endParaRPr lang="nb-NO" sz="1801" kern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309" name="Round Diagonal Corner Rectangle 86">
            <a:extLst>
              <a:ext uri="{FF2B5EF4-FFF2-40B4-BE49-F238E27FC236}">
                <a16:creationId xmlns:a16="http://schemas.microsoft.com/office/drawing/2014/main" id="{FCFBB0DB-01D0-4E0B-9A06-B987BEC9707A}"/>
              </a:ext>
            </a:extLst>
          </p:cNvPr>
          <p:cNvSpPr/>
          <p:nvPr/>
        </p:nvSpPr>
        <p:spPr>
          <a:xfrm>
            <a:off x="4500838" y="17031113"/>
            <a:ext cx="816691" cy="393600"/>
          </a:xfrm>
          <a:prstGeom prst="round2DiagRect">
            <a:avLst/>
          </a:prstGeom>
          <a:solidFill>
            <a:srgbClr val="FFB3B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707">
              <a:defRPr/>
            </a:pPr>
            <a:endParaRPr lang="nb-NO" sz="1801" kern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sp>
        <p:nvSpPr>
          <p:cNvPr id="245" name="Rectangle 244"/>
          <p:cNvSpPr/>
          <p:nvPr/>
        </p:nvSpPr>
        <p:spPr>
          <a:xfrm>
            <a:off x="793189" y="17732525"/>
            <a:ext cx="65802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HPV-test: </a:t>
            </a:r>
            <a:r>
              <a:rPr lang="nb-NO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Information </a:t>
            </a:r>
            <a:r>
              <a:rPr lang="nb-NO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about</a:t>
            </a:r>
            <a:r>
              <a:rPr lang="nb-NO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tests </a:t>
            </a:r>
            <a:r>
              <a:rPr lang="nb-NO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approved</a:t>
            </a:r>
            <a:r>
              <a:rPr lang="nb-NO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for </a:t>
            </a:r>
            <a:r>
              <a:rPr lang="nb-NO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use</a:t>
            </a:r>
            <a:r>
              <a:rPr lang="nb-NO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in </a:t>
            </a:r>
            <a:r>
              <a:rPr lang="nb-NO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</a:t>
            </a:r>
            <a:r>
              <a:rPr lang="nb-NO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b-NO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cervical</a:t>
            </a:r>
            <a:r>
              <a:rPr lang="nb-NO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cancer screening </a:t>
            </a:r>
            <a:r>
              <a:rPr lang="nb-NO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programme</a:t>
            </a:r>
            <a:r>
              <a:rPr lang="nb-NO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nb-NO" sz="2000" u="sng" dirty="0" smtClean="0">
                <a:hlinkClick r:id="rId2"/>
              </a:rPr>
              <a:t>https</a:t>
            </a:r>
            <a:r>
              <a:rPr lang="nb-NO" sz="2000" u="sng" dirty="0">
                <a:hlinkClick r:id="rId2"/>
              </a:rPr>
              <a:t>://www.kreftregisteret.no/krav-hpv-tester</a:t>
            </a:r>
            <a:endParaRPr lang="nb-NO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250" name="Straight Arrow Connector 24">
            <a:extLst>
              <a:ext uri="{FF2B5EF4-FFF2-40B4-BE49-F238E27FC236}">
                <a16:creationId xmlns:a16="http://schemas.microsoft.com/office/drawing/2014/main" id="{8D1688F8-FB27-4E4D-A016-C1CFD817F46E}"/>
              </a:ext>
            </a:extLst>
          </p:cNvPr>
          <p:cNvCxnSpPr>
            <a:cxnSpLocks/>
          </p:cNvCxnSpPr>
          <p:nvPr/>
        </p:nvCxnSpPr>
        <p:spPr>
          <a:xfrm flipH="1">
            <a:off x="675500" y="18763849"/>
            <a:ext cx="17640671" cy="0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tailEnd type="none"/>
          </a:ln>
          <a:effectLst/>
        </p:spPr>
      </p:cxnSp>
      <p:cxnSp>
        <p:nvCxnSpPr>
          <p:cNvPr id="251" name="Straight Arrow Connector 24">
            <a:extLst>
              <a:ext uri="{FF2B5EF4-FFF2-40B4-BE49-F238E27FC236}">
                <a16:creationId xmlns:a16="http://schemas.microsoft.com/office/drawing/2014/main" id="{8D1688F8-FB27-4E4D-A016-C1CFD817F46E}"/>
              </a:ext>
            </a:extLst>
          </p:cNvPr>
          <p:cNvCxnSpPr>
            <a:cxnSpLocks/>
          </p:cNvCxnSpPr>
          <p:nvPr/>
        </p:nvCxnSpPr>
        <p:spPr>
          <a:xfrm flipH="1">
            <a:off x="640792" y="22078549"/>
            <a:ext cx="17640671" cy="0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  <a:tailEnd type="none"/>
          </a:ln>
          <a:effectLst/>
        </p:spPr>
      </p:cxnSp>
      <p:sp>
        <p:nvSpPr>
          <p:cNvPr id="253" name="Rectangle 252"/>
          <p:cNvSpPr/>
          <p:nvPr/>
        </p:nvSpPr>
        <p:spPr>
          <a:xfrm>
            <a:off x="640789" y="22171664"/>
            <a:ext cx="29994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Version 3, </a:t>
            </a:r>
            <a:r>
              <a:rPr lang="nb-NO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revised</a:t>
            </a:r>
            <a:r>
              <a:rPr lang="nb-NO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b-NO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March</a:t>
            </a:r>
            <a:r>
              <a:rPr lang="nb-NO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nb-NO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2020</a:t>
            </a:r>
          </a:p>
        </p:txBody>
      </p:sp>
      <p:pic>
        <p:nvPicPr>
          <p:cNvPr id="255" name="Picture 25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79226" y="22171668"/>
            <a:ext cx="2236942" cy="65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4792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15292</TotalTime>
  <Words>511</Words>
  <Application>Microsoft Office PowerPoint</Application>
  <PresentationFormat>Custom</PresentationFormat>
  <Paragraphs>110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birgiten@gmail.com</dc:creator>
  <cp:lastModifiedBy>Gunvor Aasbø</cp:lastModifiedBy>
  <cp:revision>153</cp:revision>
  <cp:lastPrinted>2022-05-13T13:29:08Z</cp:lastPrinted>
  <dcterms:created xsi:type="dcterms:W3CDTF">2018-04-22T17:59:01Z</dcterms:created>
  <dcterms:modified xsi:type="dcterms:W3CDTF">2022-06-22T08:36:53Z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971fdeea-9437-4de2-969c-d0eba5dec47e_Enabled">
    <vt:lpwstr>true</vt:lpwstr>
  </property>
  <property fmtid="{D5CDD505-2E9C-101B-9397-08002B2CF9AE}" pid="3" name="MSIP_Label_971fdeea-9437-4de2-969c-d0eba5dec47e_SetDate">
    <vt:lpwstr>2022-05-02T08:46:46Z</vt:lpwstr>
  </property>
  <property fmtid="{D5CDD505-2E9C-101B-9397-08002B2CF9AE}" pid="4" name="MSIP_Label_971fdeea-9437-4de2-969c-d0eba5dec47e_Method">
    <vt:lpwstr>Privileged</vt:lpwstr>
  </property>
  <property fmtid="{D5CDD505-2E9C-101B-9397-08002B2CF9AE}" pid="5" name="MSIP_Label_971fdeea-9437-4de2-969c-d0eba5dec47e_Name">
    <vt:lpwstr>Offentlig</vt:lpwstr>
  </property>
  <property fmtid="{D5CDD505-2E9C-101B-9397-08002B2CF9AE}" pid="6" name="MSIP_Label_971fdeea-9437-4de2-969c-d0eba5dec47e_SiteId">
    <vt:lpwstr>974bec44-9bad-4fdb-8e88-d3a1452197c8</vt:lpwstr>
  </property>
  <property fmtid="{D5CDD505-2E9C-101B-9397-08002B2CF9AE}" pid="7" name="MSIP_Label_971fdeea-9437-4de2-969c-d0eba5dec47e_ActionId">
    <vt:lpwstr>2be86e9e-4b96-45da-9b2a-2f1ca4076219</vt:lpwstr>
  </property>
  <property fmtid="{D5CDD505-2E9C-101B-9397-08002B2CF9AE}" pid="8" name="MSIP_Label_971fdeea-9437-4de2-969c-d0eba5dec47e_ContentBits">
    <vt:lpwstr>0</vt:lpwstr>
  </property>
</Properties>
</file>