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85" r:id="rId3"/>
    <p:sldId id="28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28" autoAdjust="0"/>
    <p:restoredTop sz="94660"/>
  </p:normalViewPr>
  <p:slideViewPr>
    <p:cSldViewPr snapToGrid="0">
      <p:cViewPr varScale="1">
        <p:scale>
          <a:sx n="93" d="100"/>
          <a:sy n="93" d="100"/>
        </p:scale>
        <p:origin x="83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CA894-319F-4043-9521-37F69D9E63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7E26875-3902-464E-8CC7-061E0677DD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14B9AA-9FC4-450C-935A-7A9F369F1D08}"/>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5632A63E-4D4B-4012-94A5-FED1951F29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31CDAB-9846-432D-BE70-0858959444A7}"/>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518149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033A4-6033-4050-A560-777C3653CC0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AD08D5-4E75-4331-84C7-C09044C31B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1593DB-F182-4B6A-9A8A-48E04D9AD82B}"/>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10446A63-B7EE-4AD3-8231-47B4DABABB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69F4D0-1F77-4BCD-8AEA-DDC0105B6BFE}"/>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134283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C16DD6-F651-41A6-B012-965CB000A3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86326D-20D9-4074-8730-EBA88F1F06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68D8A6-AD1D-4D48-99B1-D30F40F5D173}"/>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1D8583F9-291F-4775-894D-84E19AE3B7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FB49D3-1BB8-49F2-8FFD-55599C4E0E83}"/>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3692518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52AB9-7532-4464-B1B4-424B171DF8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81725E-796E-4167-8314-20FCC1F53E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A2B1B4-DB9D-41A3-994F-26F3D8E2C118}"/>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2BE29301-2A39-4D29-A48B-BDBF81454C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B9BC91-7E75-4719-8916-BBC1AE91338B}"/>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17493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DCC62-8EDA-4C23-93DE-0DA388F7E7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47130C-1FA2-4AD6-AD45-0D1CE9DE78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D58AAF-7EA3-413D-A16A-734BB6373707}"/>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0A829B43-CDD7-4C04-BF2D-73CDF3D1F2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4CA0C8-024B-4BEB-9F62-6A1A0DB6A76C}"/>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211845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E1119-A979-4F7B-BDAC-2F2BD179C2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F939CD-155A-45E4-BDBE-535EB37115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9DDA13D-D7C8-45EF-82C2-932D2EE616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520A9CB-BC73-4C5E-A88D-23680CC6E7B7}"/>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6" name="Footer Placeholder 5">
            <a:extLst>
              <a:ext uri="{FF2B5EF4-FFF2-40B4-BE49-F238E27FC236}">
                <a16:creationId xmlns:a16="http://schemas.microsoft.com/office/drawing/2014/main" id="{4BEC7DBF-92E2-49BF-9B54-5A7597B31D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50CD53-3B44-4DF5-9804-72CB43E2B698}"/>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2238140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A28A6-A9F5-48EF-A542-2D76E7B289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3E7BF3F-A726-4BCC-A0A7-66BCBEBA23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843187-9B6A-4470-8500-C3E79329A6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3BE743-BF22-4700-BD17-59C8FECC4E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652DAA-BAEF-43AD-96F5-58F43A7A6F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1E1F70-0892-4597-977D-EE3217F0A686}"/>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8" name="Footer Placeholder 7">
            <a:extLst>
              <a:ext uri="{FF2B5EF4-FFF2-40B4-BE49-F238E27FC236}">
                <a16:creationId xmlns:a16="http://schemas.microsoft.com/office/drawing/2014/main" id="{C62FAFE6-41AE-4AEA-AD5C-F94CEC71B6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161C6B-E823-484B-BBA4-6613B925DF49}"/>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2479526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54D5C-2CAA-4A62-B6A4-8C1BA7EDC1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C06C8CA-F710-4EBF-A7EF-82FD96C59C82}"/>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4" name="Footer Placeholder 3">
            <a:extLst>
              <a:ext uri="{FF2B5EF4-FFF2-40B4-BE49-F238E27FC236}">
                <a16:creationId xmlns:a16="http://schemas.microsoft.com/office/drawing/2014/main" id="{1EF52A38-4944-4E76-AE1C-65C62897D4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B54F16-2C8F-4C60-AA02-E18B9ACAA4C3}"/>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665703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2A91EA-C697-4675-8C0B-A984FDEC2121}"/>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3" name="Footer Placeholder 2">
            <a:extLst>
              <a:ext uri="{FF2B5EF4-FFF2-40B4-BE49-F238E27FC236}">
                <a16:creationId xmlns:a16="http://schemas.microsoft.com/office/drawing/2014/main" id="{B2E0DC5B-AE3B-48B3-BF1B-16B0CA8DD9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4FD6F68-8438-45D2-A9A2-362126643A5F}"/>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1722317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3FECE-29AD-4010-ADFB-E601858D55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8B65C9-3A78-4090-9AF3-EE417039E1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A21116-FFA5-447C-B19B-F02649F691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C650B2-309C-41B1-90D2-D0B12F72A72D}"/>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6" name="Footer Placeholder 5">
            <a:extLst>
              <a:ext uri="{FF2B5EF4-FFF2-40B4-BE49-F238E27FC236}">
                <a16:creationId xmlns:a16="http://schemas.microsoft.com/office/drawing/2014/main" id="{CA1A5DB8-F98A-4F3E-BFBC-A8E94F9229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1C95D1-98F5-4283-92E6-310FD3901E84}"/>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1025330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E61C4-2464-47AB-A9B4-F2D724A163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CF39B9-9696-4A98-88DE-CE15749895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90AB729-AD4D-41DF-BB66-99E03D593E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CBEBDA-CA81-41F3-BA4D-9B42E1BB9074}"/>
              </a:ext>
            </a:extLst>
          </p:cNvPr>
          <p:cNvSpPr>
            <a:spLocks noGrp="1"/>
          </p:cNvSpPr>
          <p:nvPr>
            <p:ph type="dt" sz="half" idx="10"/>
          </p:nvPr>
        </p:nvSpPr>
        <p:spPr/>
        <p:txBody>
          <a:bodyPr/>
          <a:lstStyle/>
          <a:p>
            <a:fld id="{5339CC9B-D361-4136-B8A5-B532FF752C5A}" type="datetimeFigureOut">
              <a:rPr lang="en-US" smtClean="0"/>
              <a:t>12/21/2021</a:t>
            </a:fld>
            <a:endParaRPr lang="en-US"/>
          </a:p>
        </p:txBody>
      </p:sp>
      <p:sp>
        <p:nvSpPr>
          <p:cNvPr id="6" name="Footer Placeholder 5">
            <a:extLst>
              <a:ext uri="{FF2B5EF4-FFF2-40B4-BE49-F238E27FC236}">
                <a16:creationId xmlns:a16="http://schemas.microsoft.com/office/drawing/2014/main" id="{C9E896F4-683C-442D-B377-8986D7FEEA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B1F7-95A3-4473-9828-F7D99AA4A7D7}"/>
              </a:ext>
            </a:extLst>
          </p:cNvPr>
          <p:cNvSpPr>
            <a:spLocks noGrp="1"/>
          </p:cNvSpPr>
          <p:nvPr>
            <p:ph type="sldNum" sz="quarter" idx="12"/>
          </p:nvPr>
        </p:nvSpPr>
        <p:spPr/>
        <p:txBody>
          <a:bodyPr/>
          <a:lstStyle/>
          <a:p>
            <a:fld id="{7ED1E69E-E5E6-4C3B-BB22-9DA351F070F3}" type="slidenum">
              <a:rPr lang="en-US" smtClean="0"/>
              <a:t>‹#›</a:t>
            </a:fld>
            <a:endParaRPr lang="en-US"/>
          </a:p>
        </p:txBody>
      </p:sp>
    </p:spTree>
    <p:extLst>
      <p:ext uri="{BB962C8B-B14F-4D97-AF65-F5344CB8AC3E}">
        <p14:creationId xmlns:p14="http://schemas.microsoft.com/office/powerpoint/2010/main" val="2148448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F37F51-3750-4761-A26B-69D9BB52EC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6F6AE79-C101-466A-8D4E-FAF408FAB7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9A6497-28FC-428A-9020-A95532323E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9CC9B-D361-4136-B8A5-B532FF752C5A}" type="datetimeFigureOut">
              <a:rPr lang="en-US" smtClean="0"/>
              <a:t>12/21/2021</a:t>
            </a:fld>
            <a:endParaRPr lang="en-US"/>
          </a:p>
        </p:txBody>
      </p:sp>
      <p:sp>
        <p:nvSpPr>
          <p:cNvPr id="5" name="Footer Placeholder 4">
            <a:extLst>
              <a:ext uri="{FF2B5EF4-FFF2-40B4-BE49-F238E27FC236}">
                <a16:creationId xmlns:a16="http://schemas.microsoft.com/office/drawing/2014/main" id="{57C5003F-A341-4740-B4A2-C6BDBB2D1A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837B209-56D8-4330-91B1-80F47C79C5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1E69E-E5E6-4C3B-BB22-9DA351F070F3}" type="slidenum">
              <a:rPr lang="en-US" smtClean="0"/>
              <a:t>‹#›</a:t>
            </a:fld>
            <a:endParaRPr lang="en-US"/>
          </a:p>
        </p:txBody>
      </p:sp>
    </p:spTree>
    <p:extLst>
      <p:ext uri="{BB962C8B-B14F-4D97-AF65-F5344CB8AC3E}">
        <p14:creationId xmlns:p14="http://schemas.microsoft.com/office/powerpoint/2010/main" val="222453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3.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5371F5CD-7285-4E63-9E72-076A40AD726C}"/>
              </a:ext>
            </a:extLst>
          </p:cNvPr>
          <p:cNvSpPr txBox="1"/>
          <p:nvPr/>
        </p:nvSpPr>
        <p:spPr>
          <a:xfrm>
            <a:off x="316664" y="783192"/>
            <a:ext cx="3515597" cy="1815882"/>
          </a:xfrm>
          <a:prstGeom prst="rect">
            <a:avLst/>
          </a:prstGeom>
          <a:noFill/>
        </p:spPr>
        <p:txBody>
          <a:bodyPr wrap="square" rtlCol="0">
            <a:spAutoFit/>
          </a:bodyPr>
          <a:lstStyle/>
          <a:p>
            <a:r>
              <a:rPr lang="en-US" sz="1400" dirty="0"/>
              <a:t>Figure S1.  Profiles of single nucleotide variants (SNVs) from analyzing 75 nucleotides from combining spike SNVs in A) Omicron, B) Delta and C) Alpha, with at least 0.5% mutation percentages.  Note that blocks of white spaces in the Omicron heatmap, indicating missing nucleotides</a:t>
            </a:r>
          </a:p>
          <a:p>
            <a:r>
              <a:rPr lang="en-US" sz="1400" dirty="0"/>
              <a:t> </a:t>
            </a:r>
          </a:p>
        </p:txBody>
      </p:sp>
      <p:sp>
        <p:nvSpPr>
          <p:cNvPr id="16" name="TextBox 15">
            <a:extLst>
              <a:ext uri="{FF2B5EF4-FFF2-40B4-BE49-F238E27FC236}">
                <a16:creationId xmlns:a16="http://schemas.microsoft.com/office/drawing/2014/main" id="{2B16DF96-7C0C-4873-BD01-FCBFB6C1FD3B}"/>
              </a:ext>
            </a:extLst>
          </p:cNvPr>
          <p:cNvSpPr txBox="1"/>
          <p:nvPr/>
        </p:nvSpPr>
        <p:spPr>
          <a:xfrm rot="16200000">
            <a:off x="3820580" y="1287246"/>
            <a:ext cx="1327882" cy="338554"/>
          </a:xfrm>
          <a:prstGeom prst="rect">
            <a:avLst/>
          </a:prstGeom>
          <a:noFill/>
        </p:spPr>
        <p:txBody>
          <a:bodyPr wrap="square" rtlCol="0">
            <a:spAutoFit/>
          </a:bodyPr>
          <a:lstStyle/>
          <a:p>
            <a:pPr algn="ctr"/>
            <a:r>
              <a:rPr lang="en-US" sz="1600" b="1" dirty="0"/>
              <a:t>A) Omicron</a:t>
            </a:r>
          </a:p>
        </p:txBody>
      </p:sp>
      <p:sp>
        <p:nvSpPr>
          <p:cNvPr id="25" name="TextBox 24">
            <a:extLst>
              <a:ext uri="{FF2B5EF4-FFF2-40B4-BE49-F238E27FC236}">
                <a16:creationId xmlns:a16="http://schemas.microsoft.com/office/drawing/2014/main" id="{CD972565-9DD4-480B-AFE2-C204AEDDAC48}"/>
              </a:ext>
            </a:extLst>
          </p:cNvPr>
          <p:cNvSpPr txBox="1"/>
          <p:nvPr/>
        </p:nvSpPr>
        <p:spPr>
          <a:xfrm rot="16200000">
            <a:off x="9968960" y="1217977"/>
            <a:ext cx="1137684" cy="276999"/>
          </a:xfrm>
          <a:prstGeom prst="rect">
            <a:avLst/>
          </a:prstGeom>
          <a:solidFill>
            <a:schemeClr val="bg1"/>
          </a:solidFill>
        </p:spPr>
        <p:txBody>
          <a:bodyPr wrap="square" rtlCol="0">
            <a:spAutoFit/>
          </a:bodyPr>
          <a:lstStyle/>
          <a:p>
            <a:r>
              <a:rPr lang="en-US" sz="1200" b="1" dirty="0"/>
              <a:t>4296 Viruses</a:t>
            </a:r>
          </a:p>
        </p:txBody>
      </p:sp>
      <p:sp>
        <p:nvSpPr>
          <p:cNvPr id="27" name="TextBox 26">
            <a:extLst>
              <a:ext uri="{FF2B5EF4-FFF2-40B4-BE49-F238E27FC236}">
                <a16:creationId xmlns:a16="http://schemas.microsoft.com/office/drawing/2014/main" id="{52721E19-43C9-4107-AA55-6BCF45EA9198}"/>
              </a:ext>
            </a:extLst>
          </p:cNvPr>
          <p:cNvSpPr txBox="1"/>
          <p:nvPr/>
        </p:nvSpPr>
        <p:spPr>
          <a:xfrm rot="16200000">
            <a:off x="3838350" y="2832233"/>
            <a:ext cx="1327882" cy="338554"/>
          </a:xfrm>
          <a:prstGeom prst="rect">
            <a:avLst/>
          </a:prstGeom>
          <a:noFill/>
        </p:spPr>
        <p:txBody>
          <a:bodyPr wrap="square" rtlCol="0">
            <a:spAutoFit/>
          </a:bodyPr>
          <a:lstStyle/>
          <a:p>
            <a:pPr algn="ctr"/>
            <a:r>
              <a:rPr lang="en-US" sz="1600" b="1" dirty="0"/>
              <a:t>B) Delta</a:t>
            </a:r>
          </a:p>
        </p:txBody>
      </p:sp>
      <p:sp>
        <p:nvSpPr>
          <p:cNvPr id="29" name="TextBox 28">
            <a:extLst>
              <a:ext uri="{FF2B5EF4-FFF2-40B4-BE49-F238E27FC236}">
                <a16:creationId xmlns:a16="http://schemas.microsoft.com/office/drawing/2014/main" id="{D00ADB0A-2013-484D-9A86-A5D6788394A9}"/>
              </a:ext>
            </a:extLst>
          </p:cNvPr>
          <p:cNvSpPr txBox="1"/>
          <p:nvPr/>
        </p:nvSpPr>
        <p:spPr>
          <a:xfrm rot="16200000">
            <a:off x="3854928" y="4568259"/>
            <a:ext cx="1327882" cy="338554"/>
          </a:xfrm>
          <a:prstGeom prst="rect">
            <a:avLst/>
          </a:prstGeom>
          <a:noFill/>
        </p:spPr>
        <p:txBody>
          <a:bodyPr wrap="square" rtlCol="0">
            <a:spAutoFit/>
          </a:bodyPr>
          <a:lstStyle/>
          <a:p>
            <a:pPr algn="ctr"/>
            <a:r>
              <a:rPr lang="en-US" sz="1600" b="1" dirty="0"/>
              <a:t>C) Alpha</a:t>
            </a:r>
          </a:p>
        </p:txBody>
      </p:sp>
      <p:sp>
        <p:nvSpPr>
          <p:cNvPr id="30" name="TextBox 29">
            <a:extLst>
              <a:ext uri="{FF2B5EF4-FFF2-40B4-BE49-F238E27FC236}">
                <a16:creationId xmlns:a16="http://schemas.microsoft.com/office/drawing/2014/main" id="{B4C9231D-6FBC-467E-B486-F909CB304AE9}"/>
              </a:ext>
            </a:extLst>
          </p:cNvPr>
          <p:cNvSpPr txBox="1"/>
          <p:nvPr/>
        </p:nvSpPr>
        <p:spPr>
          <a:xfrm>
            <a:off x="6747143" y="5606258"/>
            <a:ext cx="1457004" cy="276999"/>
          </a:xfrm>
          <a:prstGeom prst="rect">
            <a:avLst/>
          </a:prstGeom>
          <a:solidFill>
            <a:schemeClr val="bg1"/>
          </a:solidFill>
        </p:spPr>
        <p:txBody>
          <a:bodyPr wrap="square" rtlCol="0">
            <a:spAutoFit/>
          </a:bodyPr>
          <a:lstStyle/>
          <a:p>
            <a:r>
              <a:rPr lang="en-US" sz="1200" b="1" dirty="0"/>
              <a:t>75 common SNVs</a:t>
            </a:r>
          </a:p>
        </p:txBody>
      </p:sp>
      <p:sp>
        <p:nvSpPr>
          <p:cNvPr id="31" name="TextBox 30">
            <a:extLst>
              <a:ext uri="{FF2B5EF4-FFF2-40B4-BE49-F238E27FC236}">
                <a16:creationId xmlns:a16="http://schemas.microsoft.com/office/drawing/2014/main" id="{C08D54F8-8EE2-4EF4-AC56-611E90CC633E}"/>
              </a:ext>
            </a:extLst>
          </p:cNvPr>
          <p:cNvSpPr txBox="1"/>
          <p:nvPr/>
        </p:nvSpPr>
        <p:spPr>
          <a:xfrm rot="16200000">
            <a:off x="9968959" y="3125144"/>
            <a:ext cx="1137684" cy="276999"/>
          </a:xfrm>
          <a:prstGeom prst="rect">
            <a:avLst/>
          </a:prstGeom>
          <a:solidFill>
            <a:schemeClr val="bg1"/>
          </a:solidFill>
        </p:spPr>
        <p:txBody>
          <a:bodyPr wrap="square" rtlCol="0">
            <a:spAutoFit/>
          </a:bodyPr>
          <a:lstStyle/>
          <a:p>
            <a:r>
              <a:rPr lang="en-US" sz="1200" b="1" dirty="0"/>
              <a:t>945 Viruses</a:t>
            </a:r>
          </a:p>
        </p:txBody>
      </p:sp>
      <p:sp>
        <p:nvSpPr>
          <p:cNvPr id="32" name="TextBox 31">
            <a:extLst>
              <a:ext uri="{FF2B5EF4-FFF2-40B4-BE49-F238E27FC236}">
                <a16:creationId xmlns:a16="http://schemas.microsoft.com/office/drawing/2014/main" id="{2684575A-A3B1-4588-9CC4-87DEF738A4E4}"/>
              </a:ext>
            </a:extLst>
          </p:cNvPr>
          <p:cNvSpPr txBox="1"/>
          <p:nvPr/>
        </p:nvSpPr>
        <p:spPr>
          <a:xfrm rot="16200000">
            <a:off x="9970307" y="4968391"/>
            <a:ext cx="1137684" cy="276999"/>
          </a:xfrm>
          <a:prstGeom prst="rect">
            <a:avLst/>
          </a:prstGeom>
          <a:solidFill>
            <a:schemeClr val="bg1"/>
          </a:solidFill>
        </p:spPr>
        <p:txBody>
          <a:bodyPr wrap="square" rtlCol="0">
            <a:spAutoFit/>
          </a:bodyPr>
          <a:lstStyle/>
          <a:p>
            <a:r>
              <a:rPr lang="en-US" sz="1200" b="1" dirty="0"/>
              <a:t>4674 Viruses</a:t>
            </a:r>
          </a:p>
        </p:txBody>
      </p:sp>
      <p:sp>
        <p:nvSpPr>
          <p:cNvPr id="33" name="TextBox 32">
            <a:extLst>
              <a:ext uri="{FF2B5EF4-FFF2-40B4-BE49-F238E27FC236}">
                <a16:creationId xmlns:a16="http://schemas.microsoft.com/office/drawing/2014/main" id="{451EA41F-56DE-404B-B3DC-EBF65D8E04A2}"/>
              </a:ext>
            </a:extLst>
          </p:cNvPr>
          <p:cNvSpPr txBox="1"/>
          <p:nvPr/>
        </p:nvSpPr>
        <p:spPr>
          <a:xfrm>
            <a:off x="4951857" y="288311"/>
            <a:ext cx="4625456" cy="400110"/>
          </a:xfrm>
          <a:prstGeom prst="rect">
            <a:avLst/>
          </a:prstGeom>
          <a:noFill/>
        </p:spPr>
        <p:txBody>
          <a:bodyPr wrap="square" rtlCol="0">
            <a:spAutoFit/>
          </a:bodyPr>
          <a:lstStyle/>
          <a:p>
            <a:pPr algn="ctr"/>
            <a:r>
              <a:rPr lang="en-US" sz="2000" b="1" dirty="0"/>
              <a:t>Common Spike SNVs</a:t>
            </a:r>
          </a:p>
        </p:txBody>
      </p:sp>
      <p:pic>
        <p:nvPicPr>
          <p:cNvPr id="24" name="Picture 23" descr="Graphical user interface&#10;&#10;Description automatically generated">
            <a:extLst>
              <a:ext uri="{FF2B5EF4-FFF2-40B4-BE49-F238E27FC236}">
                <a16:creationId xmlns:a16="http://schemas.microsoft.com/office/drawing/2014/main" id="{C75879E1-51EE-42D3-87BC-CBFC7B5FF4B3}"/>
              </a:ext>
            </a:extLst>
          </p:cNvPr>
          <p:cNvPicPr>
            <a:picLocks noChangeAspect="1"/>
          </p:cNvPicPr>
          <p:nvPr/>
        </p:nvPicPr>
        <p:blipFill rotWithShape="1">
          <a:blip r:embed="rId2">
            <a:extLst>
              <a:ext uri="{28A0092B-C50C-407E-A947-70E740481C1C}">
                <a14:useLocalDpi xmlns:a14="http://schemas.microsoft.com/office/drawing/2010/main" val="0"/>
              </a:ext>
            </a:extLst>
          </a:blip>
          <a:srcRect l="26797" t="26814" r="937" b="4166"/>
          <a:stretch/>
        </p:blipFill>
        <p:spPr>
          <a:xfrm>
            <a:off x="4810126" y="783192"/>
            <a:ext cx="5106193" cy="1463040"/>
          </a:xfrm>
          <a:prstGeom prst="rect">
            <a:avLst/>
          </a:prstGeom>
        </p:spPr>
      </p:pic>
      <p:pic>
        <p:nvPicPr>
          <p:cNvPr id="40" name="Picture 39" descr="A picture containing application&#10;&#10;Description automatically generated">
            <a:extLst>
              <a:ext uri="{FF2B5EF4-FFF2-40B4-BE49-F238E27FC236}">
                <a16:creationId xmlns:a16="http://schemas.microsoft.com/office/drawing/2014/main" id="{20153B01-254C-423D-B871-1A0F4F6CFA24}"/>
              </a:ext>
            </a:extLst>
          </p:cNvPr>
          <p:cNvPicPr>
            <a:picLocks noChangeAspect="1"/>
          </p:cNvPicPr>
          <p:nvPr/>
        </p:nvPicPr>
        <p:blipFill rotWithShape="1">
          <a:blip r:embed="rId3">
            <a:extLst>
              <a:ext uri="{28A0092B-C50C-407E-A947-70E740481C1C}">
                <a14:useLocalDpi xmlns:a14="http://schemas.microsoft.com/office/drawing/2010/main" val="0"/>
              </a:ext>
            </a:extLst>
          </a:blip>
          <a:srcRect l="26953" t="28179" r="5000"/>
          <a:stretch/>
        </p:blipFill>
        <p:spPr>
          <a:xfrm>
            <a:off x="4836778" y="3933348"/>
            <a:ext cx="5079541" cy="1608377"/>
          </a:xfrm>
          <a:prstGeom prst="rect">
            <a:avLst/>
          </a:prstGeom>
        </p:spPr>
      </p:pic>
      <p:pic>
        <p:nvPicPr>
          <p:cNvPr id="42" name="Picture 41" descr="Diagram&#10;&#10;Description automatically generated">
            <a:extLst>
              <a:ext uri="{FF2B5EF4-FFF2-40B4-BE49-F238E27FC236}">
                <a16:creationId xmlns:a16="http://schemas.microsoft.com/office/drawing/2014/main" id="{F7B5CED7-EEC8-4330-B30F-DF5B8A1F7247}"/>
              </a:ext>
            </a:extLst>
          </p:cNvPr>
          <p:cNvPicPr>
            <a:picLocks noChangeAspect="1"/>
          </p:cNvPicPr>
          <p:nvPr/>
        </p:nvPicPr>
        <p:blipFill rotWithShape="1">
          <a:blip r:embed="rId4">
            <a:extLst>
              <a:ext uri="{28A0092B-C50C-407E-A947-70E740481C1C}">
                <a14:useLocalDpi xmlns:a14="http://schemas.microsoft.com/office/drawing/2010/main" val="0"/>
              </a:ext>
            </a:extLst>
          </a:blip>
          <a:srcRect l="26797" t="28179" r="1484" b="5983"/>
          <a:stretch/>
        </p:blipFill>
        <p:spPr>
          <a:xfrm>
            <a:off x="4798857" y="2337569"/>
            <a:ext cx="5106193" cy="1406236"/>
          </a:xfrm>
          <a:prstGeom prst="rect">
            <a:avLst/>
          </a:prstGeom>
        </p:spPr>
      </p:pic>
    </p:spTree>
    <p:extLst>
      <p:ext uri="{BB962C8B-B14F-4D97-AF65-F5344CB8AC3E}">
        <p14:creationId xmlns:p14="http://schemas.microsoft.com/office/powerpoint/2010/main" val="3227146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5371F5CD-7285-4E63-9E72-076A40AD726C}"/>
              </a:ext>
            </a:extLst>
          </p:cNvPr>
          <p:cNvSpPr txBox="1"/>
          <p:nvPr/>
        </p:nvSpPr>
        <p:spPr>
          <a:xfrm>
            <a:off x="316664" y="783192"/>
            <a:ext cx="3515597" cy="1600438"/>
          </a:xfrm>
          <a:prstGeom prst="rect">
            <a:avLst/>
          </a:prstGeom>
          <a:noFill/>
        </p:spPr>
        <p:txBody>
          <a:bodyPr wrap="square" rtlCol="0">
            <a:spAutoFit/>
          </a:bodyPr>
          <a:lstStyle/>
          <a:p>
            <a:r>
              <a:rPr lang="en-US" sz="1400" dirty="0"/>
              <a:t>Figure S2.  Profiles of single nucleotide variants (SNVs) from analyzing 371 polymutants from combining spike SNVs in A) Omicron (at least one observed mutation), B) Delta (at least 0.5% mutation rate) and C) Alpha (at least 0.5% mutation rate)</a:t>
            </a:r>
          </a:p>
          <a:p>
            <a:r>
              <a:rPr lang="en-US" sz="1400" dirty="0"/>
              <a:t> </a:t>
            </a:r>
          </a:p>
        </p:txBody>
      </p:sp>
      <p:sp>
        <p:nvSpPr>
          <p:cNvPr id="16" name="TextBox 15">
            <a:extLst>
              <a:ext uri="{FF2B5EF4-FFF2-40B4-BE49-F238E27FC236}">
                <a16:creationId xmlns:a16="http://schemas.microsoft.com/office/drawing/2014/main" id="{2B16DF96-7C0C-4873-BD01-FCBFB6C1FD3B}"/>
              </a:ext>
            </a:extLst>
          </p:cNvPr>
          <p:cNvSpPr txBox="1"/>
          <p:nvPr/>
        </p:nvSpPr>
        <p:spPr>
          <a:xfrm rot="16200000">
            <a:off x="3717858" y="1199424"/>
            <a:ext cx="1327882" cy="338554"/>
          </a:xfrm>
          <a:prstGeom prst="rect">
            <a:avLst/>
          </a:prstGeom>
          <a:noFill/>
        </p:spPr>
        <p:txBody>
          <a:bodyPr wrap="square" rtlCol="0">
            <a:spAutoFit/>
          </a:bodyPr>
          <a:lstStyle/>
          <a:p>
            <a:pPr algn="ctr"/>
            <a:r>
              <a:rPr lang="en-US" sz="1600" b="1" dirty="0"/>
              <a:t>A) Omicron</a:t>
            </a:r>
          </a:p>
        </p:txBody>
      </p:sp>
      <p:sp>
        <p:nvSpPr>
          <p:cNvPr id="25" name="TextBox 24">
            <a:extLst>
              <a:ext uri="{FF2B5EF4-FFF2-40B4-BE49-F238E27FC236}">
                <a16:creationId xmlns:a16="http://schemas.microsoft.com/office/drawing/2014/main" id="{CD972565-9DD4-480B-AFE2-C204AEDDAC48}"/>
              </a:ext>
            </a:extLst>
          </p:cNvPr>
          <p:cNvSpPr txBox="1"/>
          <p:nvPr/>
        </p:nvSpPr>
        <p:spPr>
          <a:xfrm rot="16200000">
            <a:off x="9968960" y="1217977"/>
            <a:ext cx="1137684" cy="276999"/>
          </a:xfrm>
          <a:prstGeom prst="rect">
            <a:avLst/>
          </a:prstGeom>
          <a:solidFill>
            <a:schemeClr val="bg1"/>
          </a:solidFill>
        </p:spPr>
        <p:txBody>
          <a:bodyPr wrap="square" rtlCol="0">
            <a:spAutoFit/>
          </a:bodyPr>
          <a:lstStyle/>
          <a:p>
            <a:r>
              <a:rPr lang="en-US" sz="1200" b="1" dirty="0"/>
              <a:t>4296 Viruses</a:t>
            </a:r>
          </a:p>
        </p:txBody>
      </p:sp>
      <p:sp>
        <p:nvSpPr>
          <p:cNvPr id="27" name="TextBox 26">
            <a:extLst>
              <a:ext uri="{FF2B5EF4-FFF2-40B4-BE49-F238E27FC236}">
                <a16:creationId xmlns:a16="http://schemas.microsoft.com/office/drawing/2014/main" id="{52721E19-43C9-4107-AA55-6BCF45EA9198}"/>
              </a:ext>
            </a:extLst>
          </p:cNvPr>
          <p:cNvSpPr txBox="1"/>
          <p:nvPr/>
        </p:nvSpPr>
        <p:spPr>
          <a:xfrm rot="16200000">
            <a:off x="3706295" y="3259484"/>
            <a:ext cx="1327882" cy="338554"/>
          </a:xfrm>
          <a:prstGeom prst="rect">
            <a:avLst/>
          </a:prstGeom>
          <a:noFill/>
        </p:spPr>
        <p:txBody>
          <a:bodyPr wrap="square" rtlCol="0">
            <a:spAutoFit/>
          </a:bodyPr>
          <a:lstStyle/>
          <a:p>
            <a:pPr algn="ctr"/>
            <a:r>
              <a:rPr lang="en-US" sz="1600" b="1" dirty="0"/>
              <a:t>B) Delta</a:t>
            </a:r>
          </a:p>
        </p:txBody>
      </p:sp>
      <p:sp>
        <p:nvSpPr>
          <p:cNvPr id="29" name="TextBox 28">
            <a:extLst>
              <a:ext uri="{FF2B5EF4-FFF2-40B4-BE49-F238E27FC236}">
                <a16:creationId xmlns:a16="http://schemas.microsoft.com/office/drawing/2014/main" id="{D00ADB0A-2013-484D-9A86-A5D6788394A9}"/>
              </a:ext>
            </a:extLst>
          </p:cNvPr>
          <p:cNvSpPr txBox="1"/>
          <p:nvPr/>
        </p:nvSpPr>
        <p:spPr>
          <a:xfrm rot="16200000">
            <a:off x="3717424" y="5320022"/>
            <a:ext cx="1327882" cy="338554"/>
          </a:xfrm>
          <a:prstGeom prst="rect">
            <a:avLst/>
          </a:prstGeom>
          <a:noFill/>
        </p:spPr>
        <p:txBody>
          <a:bodyPr wrap="square" rtlCol="0">
            <a:spAutoFit/>
          </a:bodyPr>
          <a:lstStyle/>
          <a:p>
            <a:pPr algn="ctr"/>
            <a:r>
              <a:rPr lang="en-US" sz="1600" b="1" dirty="0"/>
              <a:t>C) Alpha</a:t>
            </a:r>
          </a:p>
        </p:txBody>
      </p:sp>
      <p:sp>
        <p:nvSpPr>
          <p:cNvPr id="30" name="TextBox 29">
            <a:extLst>
              <a:ext uri="{FF2B5EF4-FFF2-40B4-BE49-F238E27FC236}">
                <a16:creationId xmlns:a16="http://schemas.microsoft.com/office/drawing/2014/main" id="{B4C9231D-6FBC-467E-B486-F909CB304AE9}"/>
              </a:ext>
            </a:extLst>
          </p:cNvPr>
          <p:cNvSpPr txBox="1"/>
          <p:nvPr/>
        </p:nvSpPr>
        <p:spPr>
          <a:xfrm>
            <a:off x="7229796" y="6014740"/>
            <a:ext cx="1137684" cy="276999"/>
          </a:xfrm>
          <a:prstGeom prst="rect">
            <a:avLst/>
          </a:prstGeom>
          <a:solidFill>
            <a:schemeClr val="bg1"/>
          </a:solidFill>
        </p:spPr>
        <p:txBody>
          <a:bodyPr wrap="square" rtlCol="0">
            <a:spAutoFit/>
          </a:bodyPr>
          <a:lstStyle/>
          <a:p>
            <a:r>
              <a:rPr lang="en-US" sz="1200" b="1" dirty="0"/>
              <a:t>371 SNVs</a:t>
            </a:r>
          </a:p>
        </p:txBody>
      </p:sp>
      <p:sp>
        <p:nvSpPr>
          <p:cNvPr id="31" name="TextBox 30">
            <a:extLst>
              <a:ext uri="{FF2B5EF4-FFF2-40B4-BE49-F238E27FC236}">
                <a16:creationId xmlns:a16="http://schemas.microsoft.com/office/drawing/2014/main" id="{C08D54F8-8EE2-4EF4-AC56-611E90CC633E}"/>
              </a:ext>
            </a:extLst>
          </p:cNvPr>
          <p:cNvSpPr txBox="1"/>
          <p:nvPr/>
        </p:nvSpPr>
        <p:spPr>
          <a:xfrm rot="16200000">
            <a:off x="9968959" y="3125144"/>
            <a:ext cx="1137684" cy="276999"/>
          </a:xfrm>
          <a:prstGeom prst="rect">
            <a:avLst/>
          </a:prstGeom>
          <a:solidFill>
            <a:schemeClr val="bg1"/>
          </a:solidFill>
        </p:spPr>
        <p:txBody>
          <a:bodyPr wrap="square" rtlCol="0">
            <a:spAutoFit/>
          </a:bodyPr>
          <a:lstStyle/>
          <a:p>
            <a:r>
              <a:rPr lang="en-US" sz="1200" b="1" dirty="0"/>
              <a:t>945 Viruses</a:t>
            </a:r>
          </a:p>
        </p:txBody>
      </p:sp>
      <p:sp>
        <p:nvSpPr>
          <p:cNvPr id="32" name="TextBox 31">
            <a:extLst>
              <a:ext uri="{FF2B5EF4-FFF2-40B4-BE49-F238E27FC236}">
                <a16:creationId xmlns:a16="http://schemas.microsoft.com/office/drawing/2014/main" id="{2684575A-A3B1-4588-9CC4-87DEF738A4E4}"/>
              </a:ext>
            </a:extLst>
          </p:cNvPr>
          <p:cNvSpPr txBox="1"/>
          <p:nvPr/>
        </p:nvSpPr>
        <p:spPr>
          <a:xfrm rot="16200000">
            <a:off x="9970307" y="4968391"/>
            <a:ext cx="1137684" cy="276999"/>
          </a:xfrm>
          <a:prstGeom prst="rect">
            <a:avLst/>
          </a:prstGeom>
          <a:solidFill>
            <a:schemeClr val="bg1"/>
          </a:solidFill>
        </p:spPr>
        <p:txBody>
          <a:bodyPr wrap="square" rtlCol="0">
            <a:spAutoFit/>
          </a:bodyPr>
          <a:lstStyle/>
          <a:p>
            <a:r>
              <a:rPr lang="en-US" sz="1200" b="1" dirty="0"/>
              <a:t>4674 Viruses</a:t>
            </a:r>
          </a:p>
        </p:txBody>
      </p:sp>
      <p:sp>
        <p:nvSpPr>
          <p:cNvPr id="33" name="TextBox 32">
            <a:extLst>
              <a:ext uri="{FF2B5EF4-FFF2-40B4-BE49-F238E27FC236}">
                <a16:creationId xmlns:a16="http://schemas.microsoft.com/office/drawing/2014/main" id="{451EA41F-56DE-404B-B3DC-EBF65D8E04A2}"/>
              </a:ext>
            </a:extLst>
          </p:cNvPr>
          <p:cNvSpPr txBox="1"/>
          <p:nvPr/>
        </p:nvSpPr>
        <p:spPr>
          <a:xfrm>
            <a:off x="5142357" y="130894"/>
            <a:ext cx="4625456" cy="400110"/>
          </a:xfrm>
          <a:prstGeom prst="rect">
            <a:avLst/>
          </a:prstGeom>
          <a:noFill/>
        </p:spPr>
        <p:txBody>
          <a:bodyPr wrap="square" rtlCol="0">
            <a:spAutoFit/>
          </a:bodyPr>
          <a:lstStyle/>
          <a:p>
            <a:pPr algn="ctr"/>
            <a:r>
              <a:rPr lang="en-US" sz="2000" b="1" dirty="0"/>
              <a:t>Common Spike Polymutants</a:t>
            </a:r>
          </a:p>
        </p:txBody>
      </p:sp>
      <p:pic>
        <p:nvPicPr>
          <p:cNvPr id="13" name="Picture 12" descr="Diagram&#10;&#10;Description automatically generated">
            <a:extLst>
              <a:ext uri="{FF2B5EF4-FFF2-40B4-BE49-F238E27FC236}">
                <a16:creationId xmlns:a16="http://schemas.microsoft.com/office/drawing/2014/main" id="{081DAE43-BF6B-46C2-B944-7E70F9B436C1}"/>
              </a:ext>
            </a:extLst>
          </p:cNvPr>
          <p:cNvPicPr>
            <a:picLocks noChangeAspect="1"/>
          </p:cNvPicPr>
          <p:nvPr/>
        </p:nvPicPr>
        <p:blipFill rotWithShape="1">
          <a:blip r:embed="rId2">
            <a:extLst>
              <a:ext uri="{28A0092B-C50C-407E-A947-70E740481C1C}">
                <a14:useLocalDpi xmlns:a14="http://schemas.microsoft.com/office/drawing/2010/main" val="0"/>
              </a:ext>
            </a:extLst>
          </a:blip>
          <a:srcRect l="27343" t="27083" r="1173" b="4167"/>
          <a:stretch/>
        </p:blipFill>
        <p:spPr>
          <a:xfrm>
            <a:off x="4571776" y="573448"/>
            <a:ext cx="5787753" cy="1669909"/>
          </a:xfrm>
          <a:prstGeom prst="rect">
            <a:avLst/>
          </a:prstGeom>
        </p:spPr>
      </p:pic>
      <p:pic>
        <p:nvPicPr>
          <p:cNvPr id="15" name="Picture 14" descr="Diagram&#10;&#10;Description automatically generated">
            <a:extLst>
              <a:ext uri="{FF2B5EF4-FFF2-40B4-BE49-F238E27FC236}">
                <a16:creationId xmlns:a16="http://schemas.microsoft.com/office/drawing/2014/main" id="{9CCC7F41-90F0-48E4-8C7F-6AE6106010AD}"/>
              </a:ext>
            </a:extLst>
          </p:cNvPr>
          <p:cNvPicPr>
            <a:picLocks noChangeAspect="1"/>
          </p:cNvPicPr>
          <p:nvPr/>
        </p:nvPicPr>
        <p:blipFill rotWithShape="1">
          <a:blip r:embed="rId3">
            <a:extLst>
              <a:ext uri="{28A0092B-C50C-407E-A947-70E740481C1C}">
                <a14:useLocalDpi xmlns:a14="http://schemas.microsoft.com/office/drawing/2010/main" val="0"/>
              </a:ext>
            </a:extLst>
          </a:blip>
          <a:srcRect l="27109" t="27940" r="2109" b="5208"/>
          <a:stretch/>
        </p:blipFill>
        <p:spPr>
          <a:xfrm>
            <a:off x="4550642" y="2440684"/>
            <a:ext cx="5808887" cy="1645920"/>
          </a:xfrm>
          <a:prstGeom prst="rect">
            <a:avLst/>
          </a:prstGeom>
        </p:spPr>
      </p:pic>
      <p:pic>
        <p:nvPicPr>
          <p:cNvPr id="20" name="Picture 19" descr="Chart&#10;&#10;Description automatically generated">
            <a:extLst>
              <a:ext uri="{FF2B5EF4-FFF2-40B4-BE49-F238E27FC236}">
                <a16:creationId xmlns:a16="http://schemas.microsoft.com/office/drawing/2014/main" id="{34EA4FD3-6F31-4C04-B5BA-92AB93D52AA1}"/>
              </a:ext>
            </a:extLst>
          </p:cNvPr>
          <p:cNvPicPr>
            <a:picLocks noChangeAspect="1"/>
          </p:cNvPicPr>
          <p:nvPr/>
        </p:nvPicPr>
        <p:blipFill rotWithShape="1">
          <a:blip r:embed="rId4">
            <a:extLst>
              <a:ext uri="{28A0092B-C50C-407E-A947-70E740481C1C}">
                <a14:useLocalDpi xmlns:a14="http://schemas.microsoft.com/office/drawing/2010/main" val="0"/>
              </a:ext>
            </a:extLst>
          </a:blip>
          <a:srcRect l="27343" t="26814" r="1173" b="5208"/>
          <a:stretch/>
        </p:blipFill>
        <p:spPr>
          <a:xfrm>
            <a:off x="4590090" y="4283931"/>
            <a:ext cx="5769439" cy="1645920"/>
          </a:xfrm>
          <a:prstGeom prst="rect">
            <a:avLst/>
          </a:prstGeom>
        </p:spPr>
      </p:pic>
    </p:spTree>
    <p:extLst>
      <p:ext uri="{BB962C8B-B14F-4D97-AF65-F5344CB8AC3E}">
        <p14:creationId xmlns:p14="http://schemas.microsoft.com/office/powerpoint/2010/main" val="646225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4AF72ECE-0475-4D47-84B4-B8C297F55B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6" name="TextBox 5">
            <a:extLst>
              <a:ext uri="{FF2B5EF4-FFF2-40B4-BE49-F238E27FC236}">
                <a16:creationId xmlns:a16="http://schemas.microsoft.com/office/drawing/2014/main" id="{79D1E2D2-FA17-468C-BB9E-E75B0DB4B7D3}"/>
              </a:ext>
            </a:extLst>
          </p:cNvPr>
          <p:cNvSpPr txBox="1"/>
          <p:nvPr/>
        </p:nvSpPr>
        <p:spPr>
          <a:xfrm>
            <a:off x="201888" y="252040"/>
            <a:ext cx="4622360" cy="2462213"/>
          </a:xfrm>
          <a:prstGeom prst="rect">
            <a:avLst/>
          </a:prstGeom>
          <a:noFill/>
        </p:spPr>
        <p:txBody>
          <a:bodyPr wrap="square" rtlCol="0">
            <a:spAutoFit/>
          </a:bodyPr>
          <a:lstStyle/>
          <a:p>
            <a:r>
              <a:rPr lang="en-US" sz="1400" dirty="0"/>
              <a:t>Figure S3. A cladistic representation of polymutant haplotypes with nine emerging mutations: (</a:t>
            </a:r>
            <a:r>
              <a:rPr lang="pt-BR" sz="1400" dirty="0"/>
              <a:t>R346, A701, I1081, N1192) in the spike protein, V1069 of nsp3, V94 of nsp4, F694 of RNA polymerase, L106 of ORF3a protein, and D343 of nucleocapsid phosphoprotein</a:t>
            </a:r>
            <a:r>
              <a:rPr lang="en-US" sz="1400" dirty="0"/>
              <a:t>, in which the frequencies are noted after every haplotypes.  The reference haplotype is coded in red font.  Other haplotypes are coded blue, green and gray, if corresponding frequencies are greater than 100, between 10 to 99, and below 10, respectively.  The red bars on the right side indicate four possible clades</a:t>
            </a:r>
          </a:p>
        </p:txBody>
      </p:sp>
      <p:cxnSp>
        <p:nvCxnSpPr>
          <p:cNvPr id="8" name="Straight Connector 7">
            <a:extLst>
              <a:ext uri="{FF2B5EF4-FFF2-40B4-BE49-F238E27FC236}">
                <a16:creationId xmlns:a16="http://schemas.microsoft.com/office/drawing/2014/main" id="{DC25A7CF-732F-4A64-AC29-A62009ABD807}"/>
              </a:ext>
            </a:extLst>
          </p:cNvPr>
          <p:cNvCxnSpPr/>
          <p:nvPr/>
        </p:nvCxnSpPr>
        <p:spPr>
          <a:xfrm>
            <a:off x="9298107" y="410966"/>
            <a:ext cx="0" cy="109933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975429-B27C-43E6-A72D-A5C7FCFB6693}"/>
              </a:ext>
            </a:extLst>
          </p:cNvPr>
          <p:cNvCxnSpPr>
            <a:cxnSpLocks/>
          </p:cNvCxnSpPr>
          <p:nvPr/>
        </p:nvCxnSpPr>
        <p:spPr>
          <a:xfrm>
            <a:off x="9298107" y="1655261"/>
            <a:ext cx="11396" cy="92910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CD9294F-C6DB-4003-98C8-3D9EE18714EA}"/>
              </a:ext>
            </a:extLst>
          </p:cNvPr>
          <p:cNvCxnSpPr>
            <a:cxnSpLocks/>
          </p:cNvCxnSpPr>
          <p:nvPr/>
        </p:nvCxnSpPr>
        <p:spPr>
          <a:xfrm>
            <a:off x="9297221" y="2693705"/>
            <a:ext cx="886" cy="205896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D223814-5839-493D-8EE4-001C6AC0981F}"/>
              </a:ext>
            </a:extLst>
          </p:cNvPr>
          <p:cNvCxnSpPr>
            <a:cxnSpLocks/>
          </p:cNvCxnSpPr>
          <p:nvPr/>
        </p:nvCxnSpPr>
        <p:spPr>
          <a:xfrm>
            <a:off x="9296335" y="4883827"/>
            <a:ext cx="0" cy="15492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920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19537</TotalTime>
  <Words>261</Words>
  <Application>Microsoft Office PowerPoint</Application>
  <PresentationFormat>Widescreen</PresentationFormat>
  <Paragraphs>21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Zhao PhD, Lue P</dc:creator>
  <cp:lastModifiedBy>Zhao PhD, Lue P</cp:lastModifiedBy>
  <cp:revision>303</cp:revision>
  <dcterms:created xsi:type="dcterms:W3CDTF">2021-12-02T17:52:13Z</dcterms:created>
  <dcterms:modified xsi:type="dcterms:W3CDTF">2021-12-21T23:06:59Z</dcterms:modified>
</cp:coreProperties>
</file>