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341" r:id="rId3"/>
    <p:sldId id="257" r:id="rId4"/>
    <p:sldId id="256" r:id="rId5"/>
    <p:sldId id="343" r:id="rId6"/>
    <p:sldId id="258" r:id="rId7"/>
    <p:sldId id="345" r:id="rId8"/>
    <p:sldId id="34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2217"/>
  </p:normalViewPr>
  <p:slideViewPr>
    <p:cSldViewPr snapToGrid="0">
      <p:cViewPr varScale="1">
        <p:scale>
          <a:sx n="96" d="100"/>
          <a:sy n="96" d="100"/>
        </p:scale>
        <p:origin x="10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C50A2-B67A-D84F-8868-69020DEA22C6}" type="datetimeFigureOut">
              <a:rPr lang="en-US" smtClean="0"/>
              <a:t>11/3/22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762B6-8056-6843-9941-0D8920E40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82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1: EMP2 expression in ARPE-19 panel under 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normoxic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conditions. Quantification of EMP2 protein expression by densitometry, normalized to beta actin under normal oxygen conditions in WT, 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shCTRL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OE, shRNA KD #1, and shRNA KD#2 ARPE-19 cells, for a minimum of 3 independent replicates. Statistical significance was established using a Student’s t-test (unpaired, two-tailed).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1CCD9A-A8A1-5742-9C40-F27FA2020B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083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i="1" dirty="0">
                <a:effectLst/>
                <a:latin typeface="+mn-lt"/>
                <a:ea typeface="Calibri" panose="020F0502020204030204" pitchFamily="34" charset="0"/>
                <a:cs typeface="Calibri"/>
              </a:rPr>
              <a:t>HIF1</a:t>
            </a:r>
            <a:r>
              <a:rPr lang="el-GR" sz="1800" i="1" dirty="0">
                <a:effectLst/>
                <a:latin typeface="+mn-lt"/>
                <a:ea typeface="Calibri" panose="020F0502020204030204" pitchFamily="34" charset="0"/>
                <a:cs typeface="Calibri"/>
              </a:rPr>
              <a:t>α</a:t>
            </a:r>
            <a:r>
              <a:rPr lang="en-US" sz="1800" i="1" dirty="0">
                <a:effectLst/>
                <a:latin typeface="+mn-lt"/>
                <a:ea typeface="Calibri" panose="020F0502020204030204" pitchFamily="34" charset="0"/>
                <a:cs typeface="Calibri"/>
              </a:rPr>
              <a:t> and VEGF expression </a:t>
            </a:r>
            <a:r>
              <a:rPr lang="en-US" sz="1800" i="1" dirty="0">
                <a:latin typeface="+mn-lt"/>
                <a:ea typeface="Calibri" panose="020F0502020204030204" pitchFamily="34" charset="0"/>
                <a:cs typeface="Calibri"/>
              </a:rPr>
              <a:t>are</a:t>
            </a:r>
            <a:r>
              <a:rPr lang="en-US" sz="1800" i="1" dirty="0">
                <a:effectLst/>
                <a:latin typeface="+mn-lt"/>
                <a:ea typeface="Calibri" panose="020F0502020204030204" pitchFamily="34" charset="0"/>
                <a:cs typeface="Calibri"/>
              </a:rPr>
              <a:t> induced in ARPE-19 </a:t>
            </a:r>
            <a:r>
              <a:rPr lang="en-US" sz="1800" i="1" dirty="0">
                <a:latin typeface="+mn-lt"/>
                <a:ea typeface="Calibri" panose="020F0502020204030204" pitchFamily="34" charset="0"/>
                <a:cs typeface="Calibri"/>
              </a:rPr>
              <a:t>cells</a:t>
            </a:r>
            <a:r>
              <a:rPr lang="en-US" sz="1800" i="1" dirty="0">
                <a:effectLst/>
                <a:latin typeface="+mn-lt"/>
                <a:ea typeface="Calibri" panose="020F0502020204030204" pitchFamily="34" charset="0"/>
                <a:cs typeface="Calibri"/>
              </a:rPr>
              <a:t> under hypoxic conditions</a:t>
            </a:r>
            <a:r>
              <a:rPr lang="en-US" sz="1800" i="1" dirty="0">
                <a:latin typeface="+mn-lt"/>
                <a:ea typeface="Calibri" panose="020F0502020204030204" pitchFamily="34" charset="0"/>
                <a:cs typeface="Calibri"/>
              </a:rPr>
              <a:t> when EMP2 is expressed.</a:t>
            </a:r>
            <a:endParaRPr lang="en-US" sz="1800" dirty="0">
              <a:effectLst/>
              <a:latin typeface="+mn-lt"/>
              <a:ea typeface="Calibri" panose="020F0502020204030204" pitchFamily="34" charset="0"/>
              <a:cs typeface="Calibri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1CCD9A-A8A1-5742-9C40-F27FA2020B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204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762B6-8056-6843-9941-0D8920E40E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21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6762B6-8056-6843-9941-0D8920E40E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91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C5226-9FDA-4683-BEC0-CC2C27DBA1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803D1B-20E7-4300-94CB-6441460E9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7A56D0-4FAC-40B1-8F96-60859B76D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B566D7-456A-4D05-845F-9F3C978C0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1A0C92-F436-4AD6-9A9A-6B1C4A226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18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E21C0-74F3-4A29-9EC6-FF14E6A95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F0E40D-492F-44C8-8013-53C83BB7D5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71B9F-4C0E-4680-AC63-D95642A13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D2234-882E-447D-A7DD-F2C7DB45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EFF29-5B4E-41C9-A58E-F74D32E7B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30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69AB9E-AE89-4A09-BEBB-A865B2EDB0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F2A848-2131-4118-911C-DF8D65790B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00877D-BB89-4EEB-8F4D-B89AF7500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5ED8FB-83BE-4C73-8B02-A8E0290A6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12A7C-32ED-490F-A776-619FFE4E0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7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80B49-830C-413C-BC07-B4D1F7917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CBFF0-C527-4F7D-96F8-206F425ADB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29CE2-44B6-4FC8-A902-9FE2884F5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9666C-277D-44D2-BAB0-AF9DA5829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8A13A-979A-4E07-85B1-82D7368A9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94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6B640-FAAD-40F8-950E-0C1538360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07AF3-8745-4540-874D-6CC1F7D34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E0F9E-B973-4AFE-BE44-20CD69F25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B425F-19BC-46A4-B6C7-D6613334F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22610-AAC8-4637-B5DF-0D78B285B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2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71A62-411E-4C8A-A4D4-5AD17DF96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37C99-61A9-4228-A17B-31B68D5900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7AF399-60C8-468B-9AC9-CDAA02230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483607-70F6-49E7-93CD-78955EC0A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D65C83-D07E-48E6-BEBB-11379CEF7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E650D-F910-4EF4-A36B-70095498E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215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BE31A-BB47-4398-872D-EE31E137A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42FC3F-7B7B-4C23-B8F0-DFD35CC96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CB6D48-6884-49B0-A51F-1E49150268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A99ED7-425D-4A4F-8066-E4A4239CAE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D3AAE3-8CE9-4B15-89E2-7D1F17D5B2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8E3C98-0A3B-4E69-AC34-59A288263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FBA774-5B19-4945-958D-EF69177C2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AA16DB-90DB-4313-B140-6D0B4E9C0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769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757BD-BC30-4F9A-97B5-552781A75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E5C00E-4E73-4D51-B025-8A2274F94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EDCD18-BBED-466C-BDB4-0A75E08E3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5043DE-32EE-41D0-A10C-FF25F7095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81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EDA45B-7A6D-4B78-ADAF-4560D5D89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2025A1-2C34-4907-A55B-64E2D1B80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387541-A7ED-4B0D-ACA8-397C3935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83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69A95-646B-492A-896C-2B6F94EE0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32AC4-1909-4E7A-8FCE-D6AF67CDF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ED2EAA-1390-462A-98F8-323ACF8AD6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71F67F-D322-43C6-BD15-D9937F0F9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52B8D-C4B1-43E7-8A9F-48465D87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7F8ADF-042E-4F68-92BD-A10559D85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33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FD984-4B11-4ED1-9D8B-1D0992EA7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83AEBB-3BC0-4F7E-8127-ACCAD1BF87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0AC7A1-271E-4EB3-ABE8-F9C87101BE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8F0AD-896A-405F-A7B2-4383304B5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1121A-C00D-4057-9F93-EB9DDC840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B28B4B-9D1A-4E9C-A80E-2AF3C83A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1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735969-DBD4-42B7-B2AF-1B2361622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A6AAE-FC68-40EE-8DE8-DA735036C2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5498DE-B5DC-42DC-8030-DAD36C0F47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8AA2C-4EDA-48FE-A7AD-A600949D2E8A}" type="datetimeFigureOut">
              <a:rPr lang="en-US" smtClean="0"/>
              <a:t>11/3/22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E6541-26AD-4286-8B7B-DC36A914F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38825-8657-497E-8ECB-B0645E57DB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57B85-FFA9-4BD1-B7F8-9E76B8C8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4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png"/><Relationship Id="rId20" Type="http://schemas.microsoft.com/office/2007/relationships/hdphoto" Target="../media/hdphoto7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19" Type="http://schemas.openxmlformats.org/officeDocument/2006/relationships/image" Target="../media/image12.png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microsoft.com/office/2007/relationships/hdphoto" Target="../media/hdphoto8.wdp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tiff"/><Relationship Id="rId5" Type="http://schemas.microsoft.com/office/2007/relationships/hdphoto" Target="../media/hdphoto9.wdp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7.tiff"/><Relationship Id="rId7" Type="http://schemas.microsoft.com/office/2007/relationships/hdphoto" Target="../media/hdphoto5.wdp"/><Relationship Id="rId12" Type="http://schemas.openxmlformats.org/officeDocument/2006/relationships/image" Target="../media/image2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microsoft.com/office/2007/relationships/hdphoto" Target="../media/hdphoto12.wdp"/><Relationship Id="rId5" Type="http://schemas.microsoft.com/office/2007/relationships/hdphoto" Target="../media/hdphoto3.wdp"/><Relationship Id="rId10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microsoft.com/office/2007/relationships/hdphoto" Target="../media/hdphoto1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25.png"/><Relationship Id="rId7" Type="http://schemas.openxmlformats.org/officeDocument/2006/relationships/image" Target="../media/image12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3.wdp"/><Relationship Id="rId5" Type="http://schemas.openxmlformats.org/officeDocument/2006/relationships/image" Target="../media/image27.png"/><Relationship Id="rId10" Type="http://schemas.microsoft.com/office/2007/relationships/hdphoto" Target="../media/hdphoto14.wdp"/><Relationship Id="rId4" Type="http://schemas.openxmlformats.org/officeDocument/2006/relationships/image" Target="../media/image26.jp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image" Target="../media/image31.jp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3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11" Type="http://schemas.openxmlformats.org/officeDocument/2006/relationships/image" Target="../media/image29.jpg"/><Relationship Id="rId5" Type="http://schemas.openxmlformats.org/officeDocument/2006/relationships/image" Target="../media/image5.png"/><Relationship Id="rId10" Type="http://schemas.microsoft.com/office/2007/relationships/hdphoto" Target="../media/hdphoto6.wdp"/><Relationship Id="rId4" Type="http://schemas.microsoft.com/office/2007/relationships/hdphoto" Target="../media/hdphoto3.wdp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CA37C3-9BAF-41C9-B84A-13FC4FD0C82D}"/>
              </a:ext>
            </a:extLst>
          </p:cNvPr>
          <p:cNvSpPr txBox="1"/>
          <p:nvPr/>
        </p:nvSpPr>
        <p:spPr>
          <a:xfrm>
            <a:off x="438150" y="700089"/>
            <a:ext cx="11401425" cy="246221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/>
              <a:t>Supplementary Dataset File for Manuscript</a:t>
            </a:r>
            <a:r>
              <a:rPr lang="en-US" dirty="0"/>
              <a:t>: </a:t>
            </a:r>
          </a:p>
          <a:p>
            <a:endParaRPr lang="en-US" b="1" dirty="0"/>
          </a:p>
          <a:p>
            <a:r>
              <a:rPr lang="en-US" dirty="0"/>
              <a:t>Epithelial membrane protein 2 (EMP2) regulates hypoxia-induced angiogenesis in the adult retinal pigment epithelial cell lines</a:t>
            </a:r>
          </a:p>
          <a:p>
            <a:endParaRPr lang="en-US" dirty="0"/>
          </a:p>
          <a:p>
            <a:r>
              <a:rPr lang="en-US" sz="1400" dirty="0"/>
              <a:t>Michel Sun, Nina Cherian, Lucia Liu, Ann M. Chan, Brian Aguirre, Alison Chu, Jason Strawbridge, </a:t>
            </a:r>
            <a:r>
              <a:rPr lang="en-US" sz="1400" dirty="0">
                <a:ea typeface="+mn-lt"/>
                <a:cs typeface="+mn-lt"/>
              </a:rPr>
              <a:t>Esther S. Kim, Meng-Chin Lin, Irena</a:t>
            </a:r>
            <a:r>
              <a:rPr lang="en-US" sz="1400" dirty="0"/>
              <a:t> Tsui, Lynn K. Gordon, Madhuri </a:t>
            </a:r>
            <a:r>
              <a:rPr lang="en-US" sz="1400" dirty="0" err="1"/>
              <a:t>Wadehra</a:t>
            </a:r>
            <a:endParaRPr lang="en-US" sz="14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92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2927759-F07F-4671-AED8-B3B3170CB7C0}"/>
              </a:ext>
            </a:extLst>
          </p:cNvPr>
          <p:cNvSpPr txBox="1"/>
          <p:nvPr/>
        </p:nvSpPr>
        <p:spPr>
          <a:xfrm>
            <a:off x="7124700" y="883996"/>
            <a:ext cx="1257299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1" b="1" dirty="0">
                <a:latin typeface="Times New Roman" pitchFamily="18" charset="0"/>
                <a:cs typeface="Times New Roman" pitchFamily="18" charset="0"/>
              </a:rPr>
              <a:t>Figure S1</a:t>
            </a:r>
          </a:p>
        </p:txBody>
      </p:sp>
      <p:pic>
        <p:nvPicPr>
          <p:cNvPr id="4" name="Picture 14" descr="Chart, diagram, histogram&#10;&#10;Description automatically generated">
            <a:extLst>
              <a:ext uri="{FF2B5EF4-FFF2-40B4-BE49-F238E27FC236}">
                <a16:creationId xmlns:a16="http://schemas.microsoft.com/office/drawing/2014/main" id="{8045E048-9E12-4099-92E9-DD47E90F4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940" y="1127021"/>
            <a:ext cx="2837760" cy="229580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834191-8464-4244-A634-35B3EBCAAEC7}"/>
              </a:ext>
            </a:extLst>
          </p:cNvPr>
          <p:cNvSpPr/>
          <p:nvPr/>
        </p:nvSpPr>
        <p:spPr>
          <a:xfrm>
            <a:off x="3729991" y="3608663"/>
            <a:ext cx="461200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Figure S1: EMP2 expression in ARPE-19 panel under </a:t>
            </a:r>
            <a:r>
              <a:rPr lang="en-US" sz="9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normoxic</a:t>
            </a:r>
            <a:r>
              <a:rPr lang="en-US" sz="9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conditions. Quantification of EMP2 protein expression by densitometry, normalized to beta actin under normal oxygen conditions in WT, </a:t>
            </a:r>
            <a:r>
              <a:rPr lang="en-US" sz="9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shCTRL</a:t>
            </a:r>
            <a:r>
              <a:rPr lang="en-US" sz="9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, OE, shRNA KD #1, and shRNA KD#2 ARPE-19 cells, for a minimum of 3 independent replicates. Statistical significance was established using a Student’s t-test (unpaired, two-tailed).</a:t>
            </a:r>
            <a:endParaRPr lang="en-US" sz="9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229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7749644" y="23626"/>
            <a:ext cx="147395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Times New Roman" pitchFamily="18" charset="0"/>
                <a:cs typeface="Times New Roman" pitchFamily="18" charset="0"/>
              </a:rPr>
              <a:t>Figure S2  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797015" y="1758014"/>
            <a:ext cx="3000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5DD26BB-0176-7448-B539-B8D53207052E}"/>
              </a:ext>
            </a:extLst>
          </p:cNvPr>
          <p:cNvSpPr txBox="1"/>
          <p:nvPr/>
        </p:nvSpPr>
        <p:spPr>
          <a:xfrm>
            <a:off x="7183436" y="1812778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EMP2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4EB8CB1-90E6-4FAC-8DC5-992DCC0D2D91}"/>
              </a:ext>
            </a:extLst>
          </p:cNvPr>
          <p:cNvGrpSpPr/>
          <p:nvPr/>
        </p:nvGrpSpPr>
        <p:grpSpPr>
          <a:xfrm>
            <a:off x="3810066" y="94979"/>
            <a:ext cx="2631694" cy="1542673"/>
            <a:chOff x="1263430" y="419830"/>
            <a:chExt cx="3940704" cy="2428299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4B2F9BB-D3C7-4392-A69E-79F524EF6041}"/>
                </a:ext>
              </a:extLst>
            </p:cNvPr>
            <p:cNvSpPr txBox="1"/>
            <p:nvPr/>
          </p:nvSpPr>
          <p:spPr>
            <a:xfrm>
              <a:off x="1263430" y="450114"/>
              <a:ext cx="351377" cy="472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pic>
          <p:nvPicPr>
            <p:cNvPr id="53" name="Picture 2" descr="C:\Users\Ann Chan\Desktop\VEGF Study\ARPE-19\Hif-1alpha\Hypoxia 0.5% study #4\cropped images\6.22.11 arpe.#4.Bactin.1s.100%crop.jpg">
              <a:extLst>
                <a:ext uri="{FF2B5EF4-FFF2-40B4-BE49-F238E27FC236}">
                  <a16:creationId xmlns:a16="http://schemas.microsoft.com/office/drawing/2014/main" id="{67CB937E-5B45-4C6F-B6F8-57A68EEBE0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bright="20000" contrast="-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1458" y="2381300"/>
              <a:ext cx="2335846" cy="466829"/>
            </a:xfrm>
            <a:prstGeom prst="rect">
              <a:avLst/>
            </a:prstGeom>
            <a:noFill/>
          </p:spPr>
        </p:pic>
        <p:pic>
          <p:nvPicPr>
            <p:cNvPr id="54" name="Picture 8" descr="C:\Users\Ann Chan\Desktop\VEGF Study\ARPE-19\Hif-1alpha\Hypoxia 0.5% study #4\cropped images\6.22.11 arpe.#4.emp2.30s.100%crop.jpg">
              <a:extLst>
                <a:ext uri="{FF2B5EF4-FFF2-40B4-BE49-F238E27FC236}">
                  <a16:creationId xmlns:a16="http://schemas.microsoft.com/office/drawing/2014/main" id="{177A91BA-FDA1-4042-9449-4F67DB93DD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3603" y="1311645"/>
              <a:ext cx="2333703" cy="466829"/>
            </a:xfrm>
            <a:prstGeom prst="rect">
              <a:avLst/>
            </a:prstGeom>
            <a:noFill/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88C26FD-0661-441E-B545-7FF99EEBD985}"/>
                </a:ext>
              </a:extLst>
            </p:cNvPr>
            <p:cNvSpPr txBox="1"/>
            <p:nvPr/>
          </p:nvSpPr>
          <p:spPr>
            <a:xfrm>
              <a:off x="3993608" y="1925795"/>
              <a:ext cx="959391" cy="436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atin typeface="Times New Roman" pitchFamily="18" charset="0"/>
                  <a:cs typeface="Times New Roman" pitchFamily="18" charset="0"/>
                </a:rPr>
                <a:t>Hif1</a:t>
              </a:r>
              <a:r>
                <a:rPr lang="el-GR" sz="1200" b="1">
                  <a:latin typeface="Times New Roman"/>
                  <a:cs typeface="Times New Roman"/>
                </a:rPr>
                <a:t>α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CA6F53B-9D88-4710-B040-66EA77C49B19}"/>
                </a:ext>
              </a:extLst>
            </p:cNvPr>
            <p:cNvSpPr txBox="1"/>
            <p:nvPr/>
          </p:nvSpPr>
          <p:spPr>
            <a:xfrm>
              <a:off x="3996012" y="2406828"/>
              <a:ext cx="1208122" cy="436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 dirty="0">
                  <a:latin typeface="Times New Roman"/>
                  <a:cs typeface="Times New Roman"/>
                </a:rPr>
                <a:t>β</a:t>
              </a:r>
              <a:r>
                <a:rPr lang="en-US" sz="1200" b="1" dirty="0">
                  <a:latin typeface="Times New Roman"/>
                  <a:cs typeface="Times New Roman"/>
                </a:rPr>
                <a:t>-actin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2DBEA5C-254D-456B-8650-4235B9797B5C}"/>
                </a:ext>
              </a:extLst>
            </p:cNvPr>
            <p:cNvSpPr txBox="1"/>
            <p:nvPr/>
          </p:nvSpPr>
          <p:spPr>
            <a:xfrm>
              <a:off x="4026885" y="1402851"/>
              <a:ext cx="1078658" cy="436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EMP2</a:t>
              </a:r>
            </a:p>
          </p:txBody>
        </p:sp>
        <p:grpSp>
          <p:nvGrpSpPr>
            <p:cNvPr id="58" name="Group 46">
              <a:extLst>
                <a:ext uri="{FF2B5EF4-FFF2-40B4-BE49-F238E27FC236}">
                  <a16:creationId xmlns:a16="http://schemas.microsoft.com/office/drawing/2014/main" id="{1A83E19A-8E5C-404D-B46D-10EB05AD4737}"/>
                </a:ext>
              </a:extLst>
            </p:cNvPr>
            <p:cNvGrpSpPr/>
            <p:nvPr/>
          </p:nvGrpSpPr>
          <p:grpSpPr>
            <a:xfrm>
              <a:off x="1725195" y="419830"/>
              <a:ext cx="2429012" cy="929101"/>
              <a:chOff x="3259995" y="2255487"/>
              <a:chExt cx="2378915" cy="909938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A89CF65-25A3-4480-9B45-9DB845BBC01B}"/>
                  </a:ext>
                </a:extLst>
              </p:cNvPr>
              <p:cNvSpPr txBox="1"/>
              <p:nvPr/>
            </p:nvSpPr>
            <p:spPr>
              <a:xfrm rot="18959837">
                <a:off x="3259995" y="2809570"/>
                <a:ext cx="552915" cy="355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>
                    <a:latin typeface="Times New Roman" pitchFamily="18" charset="0"/>
                    <a:cs typeface="Times New Roman" pitchFamily="18" charset="0"/>
                  </a:rPr>
                  <a:t>WT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E5008F09-1B3C-43BC-AA12-6AA75A6D7055}"/>
                  </a:ext>
                </a:extLst>
              </p:cNvPr>
              <p:cNvSpPr txBox="1"/>
              <p:nvPr/>
            </p:nvSpPr>
            <p:spPr>
              <a:xfrm rot="19204845">
                <a:off x="4164805" y="2794009"/>
                <a:ext cx="515302" cy="355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>
                    <a:latin typeface="Times New Roman" pitchFamily="18" charset="0"/>
                    <a:cs typeface="Times New Roman" pitchFamily="18" charset="0"/>
                  </a:rPr>
                  <a:t>OE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824C38E-1A83-4AD5-BF46-6F4C8393CEB4}"/>
                  </a:ext>
                </a:extLst>
              </p:cNvPr>
              <p:cNvSpPr txBox="1"/>
              <p:nvPr/>
            </p:nvSpPr>
            <p:spPr>
              <a:xfrm rot="18984971">
                <a:off x="3589025" y="2712536"/>
                <a:ext cx="851472" cy="3380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25" b="1">
                    <a:latin typeface="Times New Roman" pitchFamily="18" charset="0"/>
                    <a:cs typeface="Times New Roman" pitchFamily="18" charset="0"/>
                  </a:rPr>
                  <a:t>shCTRL</a:t>
                </a:r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2F93A6F4-0577-4B37-AC44-ED8FD2789727}"/>
                  </a:ext>
                </a:extLst>
              </p:cNvPr>
              <p:cNvCxnSpPr/>
              <p:nvPr/>
            </p:nvCxnSpPr>
            <p:spPr>
              <a:xfrm>
                <a:off x="3352800" y="2595265"/>
                <a:ext cx="2103120" cy="0"/>
              </a:xfrm>
              <a:prstGeom prst="line">
                <a:avLst/>
              </a:prstGeom>
              <a:ln w="25400" cap="rnd">
                <a:headEnd type="oval"/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A9ABB86-6A8E-47C0-B987-C95C61A82B4D}"/>
                  </a:ext>
                </a:extLst>
              </p:cNvPr>
              <p:cNvSpPr txBox="1"/>
              <p:nvPr/>
            </p:nvSpPr>
            <p:spPr>
              <a:xfrm>
                <a:off x="3846976" y="2255487"/>
                <a:ext cx="1114765" cy="3914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 dirty="0" err="1">
                    <a:latin typeface="Times New Roman" pitchFamily="18" charset="0"/>
                    <a:cs typeface="Times New Roman" pitchFamily="18" charset="0"/>
                  </a:rPr>
                  <a:t>Normoxia</a:t>
                </a:r>
                <a:endParaRPr lang="en-US" sz="9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63C919C-2010-4D81-B273-551902718419}"/>
                  </a:ext>
                </a:extLst>
              </p:cNvPr>
              <p:cNvSpPr txBox="1"/>
              <p:nvPr/>
            </p:nvSpPr>
            <p:spPr>
              <a:xfrm rot="18929154">
                <a:off x="4514676" y="2763320"/>
                <a:ext cx="630964" cy="302478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 anchor="t">
                <a:spAutoFit/>
              </a:bodyPr>
              <a:lstStyle/>
              <a:p>
                <a:pPr algn="ctr"/>
                <a:r>
                  <a:rPr lang="en-US" sz="825" b="1">
                    <a:latin typeface="Times New Roman"/>
                    <a:cs typeface="Times New Roman"/>
                  </a:rPr>
                  <a:t>KD #1</a:t>
                </a:r>
                <a:endParaRPr lang="en-US" sz="825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BFCC258-06DD-4B16-98AA-36008936A7F3}"/>
                  </a:ext>
                </a:extLst>
              </p:cNvPr>
              <p:cNvSpPr txBox="1"/>
              <p:nvPr/>
            </p:nvSpPr>
            <p:spPr>
              <a:xfrm rot="19017923">
                <a:off x="5007946" y="2765863"/>
                <a:ext cx="630964" cy="302478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 anchor="t">
                <a:spAutoFit/>
              </a:bodyPr>
              <a:lstStyle/>
              <a:p>
                <a:pPr algn="ctr"/>
                <a:r>
                  <a:rPr lang="en-US" sz="825" b="1">
                    <a:latin typeface="Times New Roman"/>
                    <a:cs typeface="Times New Roman"/>
                  </a:rPr>
                  <a:t>KD #2</a:t>
                </a:r>
                <a:endParaRPr lang="en-US" sz="825" b="1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ADE81E87-65E7-48DB-9931-47F537D8D5A1}"/>
              </a:ext>
            </a:extLst>
          </p:cNvPr>
          <p:cNvGrpSpPr/>
          <p:nvPr/>
        </p:nvGrpSpPr>
        <p:grpSpPr>
          <a:xfrm>
            <a:off x="3961890" y="1754027"/>
            <a:ext cx="2601120" cy="1964563"/>
            <a:chOff x="1535333" y="3046708"/>
            <a:chExt cx="3969178" cy="3398338"/>
          </a:xfrm>
        </p:grpSpPr>
        <p:pic>
          <p:nvPicPr>
            <p:cNvPr id="68" name="Picture 67" descr="C:\Users\Ann Chan\Desktop\VEGF Study\ARPE-19\Hif-1alpha\Hypox #6 2vs 4hr\cropped images\7.26#6.4hrs.Bactin.crop.jpg">
              <a:extLst>
                <a:ext uri="{FF2B5EF4-FFF2-40B4-BE49-F238E27FC236}">
                  <a16:creationId xmlns:a16="http://schemas.microsoft.com/office/drawing/2014/main" id="{A9EA8440-6BAE-4816-A9F0-8DF36271E0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5333" y="5840492"/>
              <a:ext cx="2740034" cy="548640"/>
            </a:xfrm>
            <a:prstGeom prst="rect">
              <a:avLst/>
            </a:prstGeom>
            <a:noFill/>
          </p:spPr>
        </p:pic>
        <p:pic>
          <p:nvPicPr>
            <p:cNvPr id="69" name="Picture 68" descr="C:\Users\Ann Chan\Desktop\VEGF Study\ARPE-19\Hif-1alpha\Hypox #6 2vs 4hr\cropped images\7.26#6.4hrs.EMP2.crop.jpg">
              <a:extLst>
                <a:ext uri="{FF2B5EF4-FFF2-40B4-BE49-F238E27FC236}">
                  <a16:creationId xmlns:a16="http://schemas.microsoft.com/office/drawing/2014/main" id="{4BEB8AE9-06FD-4CF5-9F8A-5474299DFC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5333" y="3970704"/>
              <a:ext cx="2743200" cy="561109"/>
            </a:xfrm>
            <a:prstGeom prst="rect">
              <a:avLst/>
            </a:prstGeom>
            <a:noFill/>
          </p:spPr>
        </p:pic>
        <p:pic>
          <p:nvPicPr>
            <p:cNvPr id="70" name="Picture 69" descr="C:\Users\Ann Chan\Desktop\VEGF Study\ARPE-19\Hif-1alpha\Hypox #6 2vs 4hr\cropped images\7.26#6.4hrs.Hif-1a.crop.jpg">
              <a:extLst>
                <a:ext uri="{FF2B5EF4-FFF2-40B4-BE49-F238E27FC236}">
                  <a16:creationId xmlns:a16="http://schemas.microsoft.com/office/drawing/2014/main" id="{B7E73C37-3EAC-48FF-AD63-C949407C4F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509" y="4621292"/>
              <a:ext cx="2740024" cy="548640"/>
            </a:xfrm>
            <a:prstGeom prst="rect">
              <a:avLst/>
            </a:prstGeom>
            <a:noFill/>
          </p:spPr>
        </p:pic>
        <p:pic>
          <p:nvPicPr>
            <p:cNvPr id="71" name="Picture 70" descr="C:\Users\Ann Chan\Desktop\VEGF Study\ARPE-19\Hif-1alpha\Hypox #6 2vs 4hr\cropped images\7.26#6.4hrs.VEGF.crop.jpg">
              <a:extLst>
                <a:ext uri="{FF2B5EF4-FFF2-40B4-BE49-F238E27FC236}">
                  <a16:creationId xmlns:a16="http://schemas.microsoft.com/office/drawing/2014/main" id="{591601BC-E3B1-41CC-B7AA-D698C72784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509" y="5230892"/>
              <a:ext cx="2740024" cy="548640"/>
            </a:xfrm>
            <a:prstGeom prst="rect">
              <a:avLst/>
            </a:prstGeom>
            <a:noFill/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ECC0182-D723-4AD2-ACA4-655CD7827416}"/>
                </a:ext>
              </a:extLst>
            </p:cNvPr>
            <p:cNvSpPr txBox="1"/>
            <p:nvPr/>
          </p:nvSpPr>
          <p:spPr>
            <a:xfrm>
              <a:off x="4336905" y="4746689"/>
              <a:ext cx="1167606" cy="479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Hif1</a:t>
              </a:r>
              <a:r>
                <a:rPr lang="el-GR" sz="1200" b="1" dirty="0">
                  <a:latin typeface="Times New Roman"/>
                  <a:cs typeface="Times New Roman"/>
                </a:rPr>
                <a:t>α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1351DAF-B77B-4930-A4FC-A40B51F37DC7}"/>
                </a:ext>
              </a:extLst>
            </p:cNvPr>
            <p:cNvSpPr txBox="1"/>
            <p:nvPr/>
          </p:nvSpPr>
          <p:spPr>
            <a:xfrm>
              <a:off x="4336907" y="5965888"/>
              <a:ext cx="982583" cy="479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>
                  <a:latin typeface="Times New Roman"/>
                  <a:cs typeface="Times New Roman"/>
                </a:rPr>
                <a:t>β</a:t>
              </a:r>
              <a:r>
                <a:rPr lang="en-US" sz="1200" b="1">
                  <a:latin typeface="Times New Roman"/>
                  <a:cs typeface="Times New Roman"/>
                </a:rPr>
                <a:t>-</a:t>
              </a:r>
              <a:r>
                <a:rPr lang="en-US" sz="1200" b="1" err="1">
                  <a:latin typeface="Times New Roman"/>
                  <a:cs typeface="Times New Roman"/>
                </a:rPr>
                <a:t>actin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EBBB98A-465D-463F-AC42-48F5C470AF8F}"/>
                </a:ext>
              </a:extLst>
            </p:cNvPr>
            <p:cNvSpPr txBox="1"/>
            <p:nvPr/>
          </p:nvSpPr>
          <p:spPr>
            <a:xfrm>
              <a:off x="4336903" y="4138774"/>
              <a:ext cx="1167608" cy="479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EMP2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101BAB4-22B1-4717-A80F-177FE6FEC225}"/>
                </a:ext>
              </a:extLst>
            </p:cNvPr>
            <p:cNvSpPr txBox="1"/>
            <p:nvPr/>
          </p:nvSpPr>
          <p:spPr>
            <a:xfrm>
              <a:off x="4336905" y="5343978"/>
              <a:ext cx="982585" cy="499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75" b="1">
                  <a:latin typeface="Times New Roman"/>
                  <a:cs typeface="Times New Roman"/>
                </a:rPr>
                <a:t>VEGF</a:t>
              </a:r>
              <a:endParaRPr lang="en-US" sz="1275" b="1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6" name="Group 46">
              <a:extLst>
                <a:ext uri="{FF2B5EF4-FFF2-40B4-BE49-F238E27FC236}">
                  <a16:creationId xmlns:a16="http://schemas.microsoft.com/office/drawing/2014/main" id="{79E8FD16-FC9D-4C7A-BAA6-FFB3D13A7D10}"/>
                </a:ext>
              </a:extLst>
            </p:cNvPr>
            <p:cNvGrpSpPr/>
            <p:nvPr/>
          </p:nvGrpSpPr>
          <p:grpSpPr>
            <a:xfrm>
              <a:off x="1680170" y="3046708"/>
              <a:ext cx="2440537" cy="947076"/>
              <a:chOff x="3254724" y="2255487"/>
              <a:chExt cx="2390202" cy="927543"/>
            </a:xfrm>
          </p:grpSpPr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2D861625-410C-4970-B306-EFAE709DC9B6}"/>
                  </a:ext>
                </a:extLst>
              </p:cNvPr>
              <p:cNvSpPr txBox="1"/>
              <p:nvPr/>
            </p:nvSpPr>
            <p:spPr>
              <a:xfrm rot="18959837">
                <a:off x="3254724" y="2791968"/>
                <a:ext cx="563457" cy="3910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>
                    <a:latin typeface="Times New Roman" pitchFamily="18" charset="0"/>
                    <a:cs typeface="Times New Roman" pitchFamily="18" charset="0"/>
                  </a:rPr>
                  <a:t>WT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0E50EDB-DE18-420F-A653-468FE3B6C3E7}"/>
                  </a:ext>
                </a:extLst>
              </p:cNvPr>
              <p:cNvSpPr txBox="1"/>
              <p:nvPr/>
            </p:nvSpPr>
            <p:spPr>
              <a:xfrm rot="19204845">
                <a:off x="4159892" y="2776405"/>
                <a:ext cx="525127" cy="3910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>
                    <a:latin typeface="Times New Roman" pitchFamily="18" charset="0"/>
                    <a:cs typeface="Times New Roman" pitchFamily="18" charset="0"/>
                  </a:rPr>
                  <a:t>OE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F36DF4B0-FDA4-4678-9CFD-B950C7B38FA5}"/>
                  </a:ext>
                </a:extLst>
              </p:cNvPr>
              <p:cNvSpPr txBox="1"/>
              <p:nvPr/>
            </p:nvSpPr>
            <p:spPr>
              <a:xfrm rot="18984971">
                <a:off x="3586640" y="2711430"/>
                <a:ext cx="867706" cy="3715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25" b="1">
                    <a:latin typeface="Times New Roman" pitchFamily="18" charset="0"/>
                    <a:cs typeface="Times New Roman" pitchFamily="18" charset="0"/>
                  </a:rPr>
                  <a:t>shCTRL</a:t>
                </a:r>
              </a:p>
            </p:txBody>
          </p: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77AF2D4F-2FE6-4D8F-AD4C-4A8830399DB4}"/>
                  </a:ext>
                </a:extLst>
              </p:cNvPr>
              <p:cNvCxnSpPr/>
              <p:nvPr/>
            </p:nvCxnSpPr>
            <p:spPr>
              <a:xfrm>
                <a:off x="3352800" y="2595265"/>
                <a:ext cx="2103120" cy="0"/>
              </a:xfrm>
              <a:prstGeom prst="line">
                <a:avLst/>
              </a:prstGeom>
              <a:ln w="25400" cap="rnd">
                <a:headEnd type="oval"/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FAD8B166-8413-4E29-AF6E-22DCD2CFEBC3}"/>
                  </a:ext>
                </a:extLst>
              </p:cNvPr>
              <p:cNvSpPr txBox="1"/>
              <p:nvPr/>
            </p:nvSpPr>
            <p:spPr>
              <a:xfrm>
                <a:off x="3903429" y="2255487"/>
                <a:ext cx="1001862" cy="430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>
                    <a:latin typeface="Times New Roman" pitchFamily="18" charset="0"/>
                    <a:cs typeface="Times New Roman" pitchFamily="18" charset="0"/>
                  </a:rPr>
                  <a:t>Hypoxia</a:t>
                </a:r>
                <a:endParaRPr lang="en-US" sz="9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0B0EC8E-27C6-40A4-9D82-5A68210CDE6A}"/>
                  </a:ext>
                </a:extLst>
              </p:cNvPr>
              <p:cNvSpPr txBox="1"/>
              <p:nvPr/>
            </p:nvSpPr>
            <p:spPr>
              <a:xfrm rot="18929154">
                <a:off x="4508663" y="2748355"/>
                <a:ext cx="642993" cy="332404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 anchor="t">
                <a:spAutoFit/>
              </a:bodyPr>
              <a:lstStyle/>
              <a:p>
                <a:pPr algn="ctr"/>
                <a:r>
                  <a:rPr lang="en-US" sz="825" b="1">
                    <a:latin typeface="Times New Roman"/>
                    <a:cs typeface="Times New Roman"/>
                  </a:rPr>
                  <a:t>KD #1</a:t>
                </a:r>
                <a:endParaRPr lang="en-US" sz="825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8DF364A-5AA3-4E4B-9D19-92EA95333F79}"/>
                  </a:ext>
                </a:extLst>
              </p:cNvPr>
              <p:cNvSpPr txBox="1"/>
              <p:nvPr/>
            </p:nvSpPr>
            <p:spPr>
              <a:xfrm rot="19017923">
                <a:off x="5001933" y="2750900"/>
                <a:ext cx="642993" cy="332404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 anchor="t">
                <a:spAutoFit/>
              </a:bodyPr>
              <a:lstStyle/>
              <a:p>
                <a:pPr algn="ctr"/>
                <a:r>
                  <a:rPr lang="en-US" sz="825" b="1">
                    <a:latin typeface="Times New Roman"/>
                    <a:cs typeface="Times New Roman"/>
                  </a:rPr>
                  <a:t>KD #2</a:t>
                </a:r>
                <a:endParaRPr lang="en-US" sz="825" b="1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pic>
        <p:nvPicPr>
          <p:cNvPr id="6" name="Picture 6" descr="Chart&#10;&#10;Description automatically generated">
            <a:extLst>
              <a:ext uri="{FF2B5EF4-FFF2-40B4-BE49-F238E27FC236}">
                <a16:creationId xmlns:a16="http://schemas.microsoft.com/office/drawing/2014/main" id="{4449FE95-B9A1-4FB4-AD28-7DB8ECDE461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63010" y="2019032"/>
            <a:ext cx="1831974" cy="1751972"/>
          </a:xfrm>
          <a:prstGeom prst="rect">
            <a:avLst/>
          </a:prstGeom>
        </p:spPr>
      </p:pic>
      <p:pic>
        <p:nvPicPr>
          <p:cNvPr id="8" name="Picture 8" descr="Chart&#10;&#10;Description automatically generated">
            <a:extLst>
              <a:ext uri="{FF2B5EF4-FFF2-40B4-BE49-F238E27FC236}">
                <a16:creationId xmlns:a16="http://schemas.microsoft.com/office/drawing/2014/main" id="{BD8C0D48-F6AE-4B2E-A91A-031FFBF49147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1" b="2113"/>
          <a:stretch/>
        </p:blipFill>
        <p:spPr>
          <a:xfrm>
            <a:off x="6563010" y="3996417"/>
            <a:ext cx="1831974" cy="1588567"/>
          </a:xfrm>
          <a:prstGeom prst="rect">
            <a:avLst/>
          </a:prstGeom>
        </p:spPr>
      </p:pic>
      <p:pic>
        <p:nvPicPr>
          <p:cNvPr id="3" name="Picture 3" descr="Chart&#10;&#10;Description automatically generated">
            <a:extLst>
              <a:ext uri="{FF2B5EF4-FFF2-40B4-BE49-F238E27FC236}">
                <a16:creationId xmlns:a16="http://schemas.microsoft.com/office/drawing/2014/main" id="{8D6CD05C-AF14-4C49-AC00-709A522E560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17250" y="356350"/>
            <a:ext cx="1977734" cy="151563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C7EB8EA0-E971-4DBD-9CDC-5CC5FDBC879C}"/>
              </a:ext>
            </a:extLst>
          </p:cNvPr>
          <p:cNvSpPr txBox="1"/>
          <p:nvPr/>
        </p:nvSpPr>
        <p:spPr>
          <a:xfrm>
            <a:off x="7204275" y="246207"/>
            <a:ext cx="562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Hif1</a:t>
            </a:r>
            <a:r>
              <a:rPr lang="el-GR" sz="1200" b="1" dirty="0">
                <a:latin typeface="Times New Roman"/>
                <a:cs typeface="Times New Roman"/>
              </a:rPr>
              <a:t>α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4B419B6C-F2E7-4804-ACEC-99F62B2EE0FD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18345" t="31673" r="-720" b="658"/>
          <a:stretch/>
        </p:blipFill>
        <p:spPr>
          <a:xfrm>
            <a:off x="3962213" y="3968745"/>
            <a:ext cx="1889735" cy="16132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F57B2D1-58D7-46C7-A7D7-FCCE0176107F}"/>
              </a:ext>
            </a:extLst>
          </p:cNvPr>
          <p:cNvSpPr/>
          <p:nvPr/>
        </p:nvSpPr>
        <p:spPr>
          <a:xfrm>
            <a:off x="3706096" y="5795628"/>
            <a:ext cx="468058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ea typeface="Arial" panose="020B0604020202020204" pitchFamily="34" charset="0"/>
              </a:rPr>
              <a:t>Figure S2: Analysis of EMP2, HIF1</a:t>
            </a:r>
            <a:r>
              <a:rPr lang="en-US" sz="900" dirty="0">
                <a:latin typeface="Noto Sans Symbols"/>
                <a:ea typeface="Noto Sans Symbols"/>
                <a:cs typeface="Noto Sans Symbols"/>
              </a:rPr>
              <a:t>α</a:t>
            </a:r>
            <a:r>
              <a:rPr lang="en-US" sz="900" dirty="0">
                <a:latin typeface="Arial" panose="020B0604020202020204" pitchFamily="34" charset="0"/>
                <a:ea typeface="Arial" panose="020B0604020202020204" pitchFamily="34" charset="0"/>
              </a:rPr>
              <a:t>, and VEGF protein expression.  (A, B) EMP2, HIF1a, and VEGF protein expression were analyzed in WT, </a:t>
            </a:r>
            <a:r>
              <a:rPr lang="en-US" sz="900" dirty="0" err="1">
                <a:latin typeface="Arial" panose="020B0604020202020204" pitchFamily="34" charset="0"/>
                <a:ea typeface="Arial" panose="020B0604020202020204" pitchFamily="34" charset="0"/>
              </a:rPr>
              <a:t>shCTRL</a:t>
            </a:r>
            <a:r>
              <a:rPr lang="en-US" sz="900" dirty="0">
                <a:latin typeface="Arial" panose="020B0604020202020204" pitchFamily="34" charset="0"/>
                <a:ea typeface="Arial" panose="020B0604020202020204" pitchFamily="34" charset="0"/>
              </a:rPr>
              <a:t>, OE, shRNA KD #1, and shRNA KD#2 ARPE-19 cells grown under </a:t>
            </a:r>
            <a:r>
              <a:rPr lang="en-US" sz="900" dirty="0" err="1">
                <a:latin typeface="Arial" panose="020B0604020202020204" pitchFamily="34" charset="0"/>
                <a:ea typeface="Arial" panose="020B0604020202020204" pitchFamily="34" charset="0"/>
              </a:rPr>
              <a:t>normoxic</a:t>
            </a:r>
            <a:r>
              <a:rPr lang="en-US" sz="900" dirty="0">
                <a:latin typeface="Arial" panose="020B0604020202020204" pitchFamily="34" charset="0"/>
                <a:ea typeface="Arial" panose="020B0604020202020204" pitchFamily="34" charset="0"/>
              </a:rPr>
              <a:t> conditions or following 2-4 hours of hypoxic stress (0.5% O2). Quantification of protein expression under hypoxic conditions by densitometry normalized to beta actin, for a minimum of 3 independent replicates. Statistical significance was established with multiple student's t-test using the Holm-</a:t>
            </a:r>
            <a:r>
              <a:rPr lang="en-US" sz="900" dirty="0" err="1">
                <a:latin typeface="Arial" panose="020B0604020202020204" pitchFamily="34" charset="0"/>
                <a:ea typeface="Arial" panose="020B0604020202020204" pitchFamily="34" charset="0"/>
              </a:rPr>
              <a:t>Sidak</a:t>
            </a:r>
            <a:r>
              <a:rPr lang="en-US" sz="900" dirty="0">
                <a:latin typeface="Arial" panose="020B0604020202020204" pitchFamily="34" charset="0"/>
                <a:ea typeface="Arial" panose="020B0604020202020204" pitchFamily="34" charset="0"/>
              </a:rPr>
              <a:t> method (alpha = 0.05).</a:t>
            </a:r>
            <a:endParaRPr lang="en-US" sz="9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05D772C-94AC-234C-BCE8-4A317145DFCE}"/>
              </a:ext>
            </a:extLst>
          </p:cNvPr>
          <p:cNvSpPr txBox="1"/>
          <p:nvPr/>
        </p:nvSpPr>
        <p:spPr>
          <a:xfrm>
            <a:off x="4621984" y="3808908"/>
            <a:ext cx="576120" cy="25391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en-US" sz="1200" b="1" dirty="0">
                <a:latin typeface="Times New Roman"/>
                <a:cs typeface="Times New Roman"/>
              </a:rPr>
              <a:t>HIF1</a:t>
            </a:r>
            <a:r>
              <a:rPr lang="el-GR" sz="1200" b="1" dirty="0">
                <a:latin typeface="Times New Roman"/>
                <a:cs typeface="Times New Roman"/>
              </a:rPr>
              <a:t>α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6A27378-FC91-9B43-A1E9-E1DB870FF7C4}"/>
              </a:ext>
            </a:extLst>
          </p:cNvPr>
          <p:cNvSpPr txBox="1"/>
          <p:nvPr/>
        </p:nvSpPr>
        <p:spPr>
          <a:xfrm>
            <a:off x="7166604" y="3752339"/>
            <a:ext cx="63831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b="1" dirty="0">
                <a:latin typeface="Times New Roman"/>
                <a:cs typeface="Times New Roman"/>
              </a:rPr>
              <a:t>VEGF</a:t>
            </a:r>
            <a:endParaRPr lang="en-US" sz="1275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EBA6421D-4233-408B-AF76-A89D421E3C4C}"/>
              </a:ext>
            </a:extLst>
          </p:cNvPr>
          <p:cNvPicPr>
            <a:picLocks noChangeAspect="1"/>
          </p:cNvPicPr>
          <p:nvPr/>
        </p:nvPicPr>
        <p:blipFill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250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628" t="36922" r="44513" b="51950"/>
          <a:stretch/>
        </p:blipFill>
        <p:spPr>
          <a:xfrm>
            <a:off x="4055472" y="1011668"/>
            <a:ext cx="1557206" cy="2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338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AE737A0-ABB0-44D3-BFE1-8E82C4A9AA3F}"/>
              </a:ext>
            </a:extLst>
          </p:cNvPr>
          <p:cNvCxnSpPr>
            <a:cxnSpLocks/>
          </p:cNvCxnSpPr>
          <p:nvPr/>
        </p:nvCxnSpPr>
        <p:spPr>
          <a:xfrm>
            <a:off x="1566069" y="2196752"/>
            <a:ext cx="533399" cy="0"/>
          </a:xfrm>
          <a:prstGeom prst="line">
            <a:avLst/>
          </a:prstGeom>
          <a:ln w="25400" cap="rnd"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CE15AC0-F642-4982-BDAB-6EDDE152AABB}"/>
              </a:ext>
            </a:extLst>
          </p:cNvPr>
          <p:cNvCxnSpPr>
            <a:cxnSpLocks/>
          </p:cNvCxnSpPr>
          <p:nvPr/>
        </p:nvCxnSpPr>
        <p:spPr>
          <a:xfrm>
            <a:off x="795735" y="2196752"/>
            <a:ext cx="541732" cy="0"/>
          </a:xfrm>
          <a:prstGeom prst="line">
            <a:avLst/>
          </a:prstGeom>
          <a:ln w="25400" cap="rnd"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A677A88-A9C7-4258-BA3B-026C2351791C}"/>
              </a:ext>
            </a:extLst>
          </p:cNvPr>
          <p:cNvSpPr txBox="1"/>
          <p:nvPr/>
        </p:nvSpPr>
        <p:spPr>
          <a:xfrm>
            <a:off x="2005938" y="2690486"/>
            <a:ext cx="959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EMP2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378DA1-C62B-4619-AE1B-596CBE3F3A88}"/>
              </a:ext>
            </a:extLst>
          </p:cNvPr>
          <p:cNvSpPr txBox="1"/>
          <p:nvPr/>
        </p:nvSpPr>
        <p:spPr>
          <a:xfrm rot="19140000">
            <a:off x="885193" y="1711682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latin typeface="Times New Roman" pitchFamily="18" charset="0"/>
                <a:cs typeface="Times New Roman" pitchFamily="18" charset="0"/>
              </a:rPr>
              <a:t>Normoxia</a:t>
            </a:r>
            <a:endParaRPr lang="en-US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A34449-EDFD-4162-8569-4D8428BC75B6}"/>
              </a:ext>
            </a:extLst>
          </p:cNvPr>
          <p:cNvSpPr txBox="1"/>
          <p:nvPr/>
        </p:nvSpPr>
        <p:spPr>
          <a:xfrm rot="19080000">
            <a:off x="1590663" y="1743948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latin typeface="Times New Roman" pitchFamily="18" charset="0"/>
                <a:cs typeface="Times New Roman" pitchFamily="18" charset="0"/>
              </a:rPr>
              <a:t>Hypoxia</a:t>
            </a:r>
            <a:endParaRPr lang="en-US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D53D1D-A33A-4BB4-A01A-92A014457817}"/>
              </a:ext>
            </a:extLst>
          </p:cNvPr>
          <p:cNvSpPr txBox="1"/>
          <p:nvPr/>
        </p:nvSpPr>
        <p:spPr>
          <a:xfrm rot="18905810">
            <a:off x="939093" y="2295997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WT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548197-61D7-4043-B3C5-5B22E0086686}"/>
              </a:ext>
            </a:extLst>
          </p:cNvPr>
          <p:cNvSpPr txBox="1"/>
          <p:nvPr/>
        </p:nvSpPr>
        <p:spPr>
          <a:xfrm rot="18929154">
            <a:off x="1599881" y="2296401"/>
            <a:ext cx="441146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200" b="1">
                <a:latin typeface="Times New Roman"/>
                <a:cs typeface="Times New Roman"/>
              </a:rPr>
              <a:t>WT</a:t>
            </a:r>
            <a:endParaRPr lang="en-US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CA2E4D-5D88-482D-A5A6-B73267BEC9C0}"/>
              </a:ext>
            </a:extLst>
          </p:cNvPr>
          <p:cNvSpPr txBox="1"/>
          <p:nvPr/>
        </p:nvSpPr>
        <p:spPr>
          <a:xfrm>
            <a:off x="2005938" y="3287702"/>
            <a:ext cx="959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Hif1</a:t>
            </a:r>
            <a:r>
              <a:rPr lang="el-GR" sz="1600" b="1" dirty="0">
                <a:latin typeface="Times New Roman"/>
                <a:cs typeface="Times New Roman"/>
              </a:rPr>
              <a:t>α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FBB24D-1E2D-4F01-8034-A15A3267655A}"/>
              </a:ext>
            </a:extLst>
          </p:cNvPr>
          <p:cNvSpPr txBox="1"/>
          <p:nvPr/>
        </p:nvSpPr>
        <p:spPr>
          <a:xfrm>
            <a:off x="2005936" y="3910767"/>
            <a:ext cx="880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Times New Roman"/>
                <a:cs typeface="Times New Roman"/>
              </a:rPr>
              <a:t>β</a:t>
            </a:r>
            <a:r>
              <a:rPr lang="en-US" sz="1600" b="1" dirty="0">
                <a:latin typeface="Times New Roman"/>
                <a:cs typeface="Times New Roman"/>
              </a:rPr>
              <a:t>-actin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37B3E5-4B8E-4FDA-A971-DD304C5599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698" t="21061" r="35285" b="73355"/>
          <a:stretch/>
        </p:blipFill>
        <p:spPr>
          <a:xfrm>
            <a:off x="821331" y="2612005"/>
            <a:ext cx="1276171" cy="4955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57C211-DBE2-4052-A247-14EEB8BE2A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945" t="7129" r="30132" b="67100"/>
          <a:stretch/>
        </p:blipFill>
        <p:spPr>
          <a:xfrm>
            <a:off x="7368274" y="1339404"/>
            <a:ext cx="4376460" cy="22868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8B77CAA-6E70-4DD2-A197-E864939911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909" t="55069" r="29375" b="18650"/>
          <a:stretch/>
        </p:blipFill>
        <p:spPr>
          <a:xfrm flipH="1">
            <a:off x="7368272" y="3706565"/>
            <a:ext cx="4376459" cy="306567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E370D-4C1B-4B05-937F-B30B8E9208F3}"/>
              </a:ext>
            </a:extLst>
          </p:cNvPr>
          <p:cNvSpPr/>
          <p:nvPr/>
        </p:nvSpPr>
        <p:spPr>
          <a:xfrm>
            <a:off x="9656400" y="1339403"/>
            <a:ext cx="1243013" cy="54328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D811BD2-FDBB-4F33-AE66-98D8AFF34E40}"/>
              </a:ext>
            </a:extLst>
          </p:cNvPr>
          <p:cNvCxnSpPr>
            <a:cxnSpLocks/>
          </p:cNvCxnSpPr>
          <p:nvPr/>
        </p:nvCxnSpPr>
        <p:spPr>
          <a:xfrm>
            <a:off x="10341615" y="1272708"/>
            <a:ext cx="533399" cy="0"/>
          </a:xfrm>
          <a:prstGeom prst="line">
            <a:avLst/>
          </a:prstGeom>
          <a:ln w="25400" cap="rnd"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DF8CA22-3D82-4FA6-BBD9-6679502F10BE}"/>
              </a:ext>
            </a:extLst>
          </p:cNvPr>
          <p:cNvCxnSpPr>
            <a:cxnSpLocks/>
          </p:cNvCxnSpPr>
          <p:nvPr/>
        </p:nvCxnSpPr>
        <p:spPr>
          <a:xfrm>
            <a:off x="9571283" y="1272708"/>
            <a:ext cx="541732" cy="0"/>
          </a:xfrm>
          <a:prstGeom prst="line">
            <a:avLst/>
          </a:prstGeom>
          <a:ln w="25400" cap="rnd"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13952F7-51D9-45CF-8F13-BC2BEAC60FD5}"/>
              </a:ext>
            </a:extLst>
          </p:cNvPr>
          <p:cNvSpPr txBox="1"/>
          <p:nvPr/>
        </p:nvSpPr>
        <p:spPr>
          <a:xfrm rot="19140000">
            <a:off x="9660740" y="787638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latin typeface="Times New Roman" pitchFamily="18" charset="0"/>
                <a:cs typeface="Times New Roman" pitchFamily="18" charset="0"/>
              </a:rPr>
              <a:t>Normoxia</a:t>
            </a:r>
            <a:endParaRPr lang="en-US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440955-4A04-432B-9D75-BFE49DA49314}"/>
              </a:ext>
            </a:extLst>
          </p:cNvPr>
          <p:cNvSpPr txBox="1"/>
          <p:nvPr/>
        </p:nvSpPr>
        <p:spPr>
          <a:xfrm rot="19080000">
            <a:off x="10366211" y="819904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Hypoxia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3260E6E-BD15-4932-8B0E-A5ED6B8BB7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240" t="67107" r="50484" b="27162"/>
          <a:stretch/>
        </p:blipFill>
        <p:spPr>
          <a:xfrm flipH="1">
            <a:off x="821331" y="3808063"/>
            <a:ext cx="1276171" cy="49551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C4D9FA2-2C9C-42B7-AD47-442E60DA949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0" r="18763" b="54491"/>
          <a:stretch/>
        </p:blipFill>
        <p:spPr>
          <a:xfrm>
            <a:off x="3312089" y="1999802"/>
            <a:ext cx="4044541" cy="399817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5DE13A2F-CDD3-4626-BFFA-1C60E9C452C6}"/>
              </a:ext>
            </a:extLst>
          </p:cNvPr>
          <p:cNvSpPr/>
          <p:nvPr/>
        </p:nvSpPr>
        <p:spPr>
          <a:xfrm>
            <a:off x="4721901" y="2290649"/>
            <a:ext cx="612459" cy="30608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3617AEA-9437-4132-A561-BE56E12E0710}"/>
              </a:ext>
            </a:extLst>
          </p:cNvPr>
          <p:cNvSpPr txBox="1"/>
          <p:nvPr/>
        </p:nvSpPr>
        <p:spPr>
          <a:xfrm rot="19140000">
            <a:off x="4705884" y="1845914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latin typeface="Times New Roman" pitchFamily="18" charset="0"/>
                <a:cs typeface="Times New Roman" pitchFamily="18" charset="0"/>
              </a:rPr>
              <a:t>Normoxia</a:t>
            </a:r>
            <a:endParaRPr lang="en-US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114B2D-0949-4ADC-BDD0-B4182897A5B9}"/>
              </a:ext>
            </a:extLst>
          </p:cNvPr>
          <p:cNvSpPr txBox="1"/>
          <p:nvPr/>
        </p:nvSpPr>
        <p:spPr>
          <a:xfrm rot="19080000">
            <a:off x="5021614" y="1878181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Hypoxia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" name="Picture 29" descr="A picture containing meter&#10;&#10;Description automatically generated">
            <a:extLst>
              <a:ext uri="{FF2B5EF4-FFF2-40B4-BE49-F238E27FC236}">
                <a16:creationId xmlns:a16="http://schemas.microsoft.com/office/drawing/2014/main" id="{209D6AA7-DC2F-4B01-806D-A216C53A594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848" t="31376" r="29371" b="36458"/>
          <a:stretch/>
        </p:blipFill>
        <p:spPr>
          <a:xfrm>
            <a:off x="816823" y="3186000"/>
            <a:ext cx="1276171" cy="499173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337EFCF-43D6-461C-8D1D-E5302498CAB6}"/>
              </a:ext>
            </a:extLst>
          </p:cNvPr>
          <p:cNvSpPr txBox="1"/>
          <p:nvPr/>
        </p:nvSpPr>
        <p:spPr>
          <a:xfrm>
            <a:off x="11095954" y="2704737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EMP2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643C4E3-D6BF-4BEF-A40F-02EB7F816EB9}"/>
              </a:ext>
            </a:extLst>
          </p:cNvPr>
          <p:cNvSpPr txBox="1"/>
          <p:nvPr/>
        </p:nvSpPr>
        <p:spPr>
          <a:xfrm>
            <a:off x="7263485" y="5166824"/>
            <a:ext cx="2705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B-Actin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01A7F7-C54F-43B3-B471-9713C4ADF5EF}"/>
              </a:ext>
            </a:extLst>
          </p:cNvPr>
          <p:cNvSpPr txBox="1"/>
          <p:nvPr/>
        </p:nvSpPr>
        <p:spPr>
          <a:xfrm>
            <a:off x="11022823" y="28792"/>
            <a:ext cx="196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Figure S3   </a:t>
            </a:r>
          </a:p>
        </p:txBody>
      </p:sp>
    </p:spTree>
    <p:extLst>
      <p:ext uri="{BB962C8B-B14F-4D97-AF65-F5344CB8AC3E}">
        <p14:creationId xmlns:p14="http://schemas.microsoft.com/office/powerpoint/2010/main" val="250995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A66DF0-894A-4B26-AEAE-C92A24BC7E5F}"/>
              </a:ext>
            </a:extLst>
          </p:cNvPr>
          <p:cNvSpPr txBox="1"/>
          <p:nvPr/>
        </p:nvSpPr>
        <p:spPr>
          <a:xfrm rot="18959837">
            <a:off x="579493" y="937140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WT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FFF723-21DD-46CF-B86B-03FD036945E1}"/>
              </a:ext>
            </a:extLst>
          </p:cNvPr>
          <p:cNvSpPr txBox="1"/>
          <p:nvPr/>
        </p:nvSpPr>
        <p:spPr>
          <a:xfrm rot="19204845">
            <a:off x="1500983" y="921252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OE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ABF393-E52D-447C-8C94-2EDF15E378BF}"/>
              </a:ext>
            </a:extLst>
          </p:cNvPr>
          <p:cNvSpPr txBox="1"/>
          <p:nvPr/>
        </p:nvSpPr>
        <p:spPr>
          <a:xfrm rot="18984971">
            <a:off x="932421" y="836675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>
                <a:latin typeface="Times New Roman" pitchFamily="18" charset="0"/>
                <a:cs typeface="Times New Roman" pitchFamily="18" charset="0"/>
              </a:rPr>
              <a:t>shCTRL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220894A-E64C-4702-8BDA-F623E401FA91}"/>
              </a:ext>
            </a:extLst>
          </p:cNvPr>
          <p:cNvCxnSpPr/>
          <p:nvPr/>
        </p:nvCxnSpPr>
        <p:spPr>
          <a:xfrm>
            <a:off x="612549" y="675147"/>
            <a:ext cx="2147407" cy="0"/>
          </a:xfrm>
          <a:prstGeom prst="line">
            <a:avLst/>
          </a:prstGeom>
          <a:ln w="25400" cap="rnd"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6BC253A-8156-4E4F-94E8-835EA4AD4010}"/>
              </a:ext>
            </a:extLst>
          </p:cNvPr>
          <p:cNvSpPr txBox="1"/>
          <p:nvPr/>
        </p:nvSpPr>
        <p:spPr>
          <a:xfrm>
            <a:off x="1281821" y="328216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latin typeface="Times New Roman" pitchFamily="18" charset="0"/>
                <a:cs typeface="Times New Roman" pitchFamily="18" charset="0"/>
              </a:rPr>
              <a:t>Normoxia</a:t>
            </a:r>
            <a:endParaRPr lang="en-US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707F4C-DABD-485D-8594-A3CCD8C4C74C}"/>
              </a:ext>
            </a:extLst>
          </p:cNvPr>
          <p:cNvSpPr txBox="1"/>
          <p:nvPr/>
        </p:nvSpPr>
        <p:spPr>
          <a:xfrm rot="18929154">
            <a:off x="1834721" y="870360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>
                <a:latin typeface="Times New Roman"/>
                <a:cs typeface="Times New Roman"/>
              </a:rPr>
              <a:t>KD #1</a:t>
            </a:r>
            <a:endParaRPr lang="en-US" sz="1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45ED5B-C0BB-4E8E-BE6E-302D272E4190}"/>
              </a:ext>
            </a:extLst>
          </p:cNvPr>
          <p:cNvSpPr txBox="1"/>
          <p:nvPr/>
        </p:nvSpPr>
        <p:spPr>
          <a:xfrm rot="19017923">
            <a:off x="2338377" y="872959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>
                <a:latin typeface="Times New Roman"/>
                <a:cs typeface="Times New Roman"/>
              </a:rPr>
              <a:t>KD #2</a:t>
            </a:r>
            <a:endParaRPr lang="en-US" sz="11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974A12-889E-41B1-8472-1E3402E15C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52" t="16462" r="24026" b="76627"/>
          <a:stretch/>
        </p:blipFill>
        <p:spPr>
          <a:xfrm>
            <a:off x="438830" y="1227779"/>
            <a:ext cx="2331071" cy="466829"/>
          </a:xfrm>
          <a:prstGeom prst="rect">
            <a:avLst/>
          </a:prstGeom>
        </p:spPr>
      </p:pic>
      <p:pic>
        <p:nvPicPr>
          <p:cNvPr id="10" name="Picture 9" descr="C:\Users\Ann Chan\Desktop\VEGF Study\ARPE-19\Hif-1alpha\Hypox #6 2vs 4hr\cropped images\7.26#6.4hrs.Bactin.crop.jpg">
            <a:extLst>
              <a:ext uri="{FF2B5EF4-FFF2-40B4-BE49-F238E27FC236}">
                <a16:creationId xmlns:a16="http://schemas.microsoft.com/office/drawing/2014/main" id="{A34BD629-AD43-43B5-ADD1-238371A442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31843" y="1664700"/>
            <a:ext cx="2329124" cy="466363"/>
          </a:xfrm>
          <a:prstGeom prst="rect">
            <a:avLst/>
          </a:prstGeom>
          <a:noFill/>
        </p:spPr>
      </p:pic>
      <p:pic>
        <p:nvPicPr>
          <p:cNvPr id="11" name="Picture 10" descr="C:\Users\Ann Chan\Desktop\VEGF Study\ARPE-19\Hif-1alpha\Hypox #6 2vs 4hr\cropped images\7.26#6.4hrs.Hif-1a.crop.jpg">
            <a:extLst>
              <a:ext uri="{FF2B5EF4-FFF2-40B4-BE49-F238E27FC236}">
                <a16:creationId xmlns:a16="http://schemas.microsoft.com/office/drawing/2014/main" id="{CF14864A-830B-4151-B113-FE5804B88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229897" y="1128431"/>
            <a:ext cx="2331071" cy="466755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F8499A-B1BC-4AB6-B010-79D8BDFAF2A9}"/>
              </a:ext>
            </a:extLst>
          </p:cNvPr>
          <p:cNvSpPr txBox="1"/>
          <p:nvPr/>
        </p:nvSpPr>
        <p:spPr>
          <a:xfrm>
            <a:off x="6498069" y="1204633"/>
            <a:ext cx="758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Hif1</a:t>
            </a:r>
            <a:r>
              <a:rPr lang="el-GR" sz="1600" b="1" dirty="0">
                <a:latin typeface="Times New Roman"/>
                <a:cs typeface="Times New Roman"/>
              </a:rPr>
              <a:t>α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E32559-0FA2-40C7-AEFF-C826AE4E099B}"/>
              </a:ext>
            </a:extLst>
          </p:cNvPr>
          <p:cNvSpPr txBox="1"/>
          <p:nvPr/>
        </p:nvSpPr>
        <p:spPr>
          <a:xfrm>
            <a:off x="6498068" y="1738033"/>
            <a:ext cx="982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Times New Roman"/>
                <a:cs typeface="Times New Roman"/>
              </a:rPr>
              <a:t>β</a:t>
            </a:r>
            <a:r>
              <a:rPr lang="en-US" sz="1600" b="1" dirty="0">
                <a:latin typeface="Times New Roman"/>
                <a:cs typeface="Times New Roman"/>
              </a:rPr>
              <a:t>-actin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6BC7F3-C314-423E-B99E-79B9805B5A93}"/>
              </a:ext>
            </a:extLst>
          </p:cNvPr>
          <p:cNvSpPr txBox="1"/>
          <p:nvPr/>
        </p:nvSpPr>
        <p:spPr>
          <a:xfrm rot="18959837">
            <a:off x="4441816" y="801164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WT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4F565E-93D9-42D7-BAE5-660AF9254B1C}"/>
              </a:ext>
            </a:extLst>
          </p:cNvPr>
          <p:cNvSpPr txBox="1"/>
          <p:nvPr/>
        </p:nvSpPr>
        <p:spPr>
          <a:xfrm rot="19204845">
            <a:off x="5363306" y="785275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OE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82DE69-035F-42EB-85BC-B79773D45455}"/>
              </a:ext>
            </a:extLst>
          </p:cNvPr>
          <p:cNvSpPr txBox="1"/>
          <p:nvPr/>
        </p:nvSpPr>
        <p:spPr>
          <a:xfrm rot="18984971">
            <a:off x="4800598" y="716644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>
                <a:latin typeface="Times New Roman" pitchFamily="18" charset="0"/>
                <a:cs typeface="Times New Roman" pitchFamily="18" charset="0"/>
              </a:rPr>
              <a:t>shCTRL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26ED6BF-5962-4F09-A113-5FD68EFCA1D1}"/>
              </a:ext>
            </a:extLst>
          </p:cNvPr>
          <p:cNvCxnSpPr/>
          <p:nvPr/>
        </p:nvCxnSpPr>
        <p:spPr>
          <a:xfrm>
            <a:off x="4474871" y="575800"/>
            <a:ext cx="2147407" cy="0"/>
          </a:xfrm>
          <a:prstGeom prst="line">
            <a:avLst/>
          </a:prstGeom>
          <a:ln w="25400" cap="rnd"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3EE2E3F-34D5-4258-BE52-281C08451546}"/>
              </a:ext>
            </a:extLst>
          </p:cNvPr>
          <p:cNvSpPr txBox="1"/>
          <p:nvPr/>
        </p:nvSpPr>
        <p:spPr>
          <a:xfrm>
            <a:off x="5204259" y="192234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Hypoxia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F8E34C-ACB2-4FE7-9F0C-7FCA79C174D0}"/>
              </a:ext>
            </a:extLst>
          </p:cNvPr>
          <p:cNvSpPr txBox="1"/>
          <p:nvPr/>
        </p:nvSpPr>
        <p:spPr>
          <a:xfrm rot="18929154">
            <a:off x="5697044" y="734383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>
                <a:latin typeface="Times New Roman"/>
                <a:cs typeface="Times New Roman"/>
              </a:rPr>
              <a:t>KD #1</a:t>
            </a:r>
            <a:endParaRPr lang="en-US" sz="1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4F746D-8830-49E3-BE40-454DB95BB560}"/>
              </a:ext>
            </a:extLst>
          </p:cNvPr>
          <p:cNvSpPr txBox="1"/>
          <p:nvPr/>
        </p:nvSpPr>
        <p:spPr>
          <a:xfrm rot="19017923">
            <a:off x="6200702" y="736983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>
                <a:latin typeface="Times New Roman"/>
                <a:cs typeface="Times New Roman"/>
              </a:rPr>
              <a:t>KD #2</a:t>
            </a:r>
            <a:endParaRPr lang="en-US" sz="11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7" descr="A picture containing indoor, sitting, water, surface&#10;&#10;Description automatically generated">
            <a:extLst>
              <a:ext uri="{FF2B5EF4-FFF2-40B4-BE49-F238E27FC236}">
                <a16:creationId xmlns:a16="http://schemas.microsoft.com/office/drawing/2014/main" id="{7944B3A8-FBE0-413C-9DA9-A42AC84789B9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l="3425" t="-2934" b="-1"/>
          <a:stretch/>
        </p:blipFill>
        <p:spPr>
          <a:xfrm>
            <a:off x="438831" y="1757973"/>
            <a:ext cx="2329125" cy="46682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E72DE2E-98BB-4E4A-8CE0-C9813BBA6E2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081" t="203" r="767" b="37903"/>
          <a:stretch/>
        </p:blipFill>
        <p:spPr>
          <a:xfrm>
            <a:off x="127855" y="2400620"/>
            <a:ext cx="4027023" cy="251600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B958242-2CB8-47A2-A4E7-AF62B02C8FCB}"/>
              </a:ext>
            </a:extLst>
          </p:cNvPr>
          <p:cNvSpPr txBox="1"/>
          <p:nvPr/>
        </p:nvSpPr>
        <p:spPr>
          <a:xfrm>
            <a:off x="11022823" y="28792"/>
            <a:ext cx="196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Figure S3  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47692C9-4E95-DD4D-A449-D1962AF3AF38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" t="-1528" b="56987"/>
          <a:stretch/>
        </p:blipFill>
        <p:spPr>
          <a:xfrm>
            <a:off x="4404389" y="4455366"/>
            <a:ext cx="3264292" cy="204652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56B6B02-DA82-2E46-88AB-053629864B0D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" t="49055" b="4982"/>
          <a:stretch/>
        </p:blipFill>
        <p:spPr>
          <a:xfrm>
            <a:off x="4416999" y="2325910"/>
            <a:ext cx="2839608" cy="183713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C360E36-BBDF-4570-BFAA-33E5333C141D}"/>
              </a:ext>
            </a:extLst>
          </p:cNvPr>
          <p:cNvSpPr/>
          <p:nvPr/>
        </p:nvSpPr>
        <p:spPr>
          <a:xfrm>
            <a:off x="6188465" y="2271434"/>
            <a:ext cx="1429763" cy="43048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50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74A6BD-3A56-4107-B67D-AC1016A3BD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92" t="46924" r="19854" b="44371"/>
          <a:stretch/>
        </p:blipFill>
        <p:spPr>
          <a:xfrm>
            <a:off x="662758" y="2589847"/>
            <a:ext cx="4776511" cy="42030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379114-FC6B-4F8E-A80A-F6DF42A1D81A}"/>
              </a:ext>
            </a:extLst>
          </p:cNvPr>
          <p:cNvSpPr txBox="1"/>
          <p:nvPr/>
        </p:nvSpPr>
        <p:spPr>
          <a:xfrm rot="18959837">
            <a:off x="947064" y="1748851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WT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14DF40-DF00-4E57-B530-799DFF3D3852}"/>
              </a:ext>
            </a:extLst>
          </p:cNvPr>
          <p:cNvSpPr txBox="1"/>
          <p:nvPr/>
        </p:nvSpPr>
        <p:spPr>
          <a:xfrm rot="19204845">
            <a:off x="1868554" y="1732961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OE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CA6347-7B96-47E3-9D47-E55F7355FC91}"/>
              </a:ext>
            </a:extLst>
          </p:cNvPr>
          <p:cNvSpPr txBox="1"/>
          <p:nvPr/>
        </p:nvSpPr>
        <p:spPr>
          <a:xfrm rot="18984971">
            <a:off x="1299991" y="1648384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>
                <a:latin typeface="Times New Roman" pitchFamily="18" charset="0"/>
                <a:cs typeface="Times New Roman" pitchFamily="18" charset="0"/>
              </a:rPr>
              <a:t>shCTRL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45D2B1A-91A8-48EC-9F7E-93303FB71801}"/>
              </a:ext>
            </a:extLst>
          </p:cNvPr>
          <p:cNvCxnSpPr/>
          <p:nvPr/>
        </p:nvCxnSpPr>
        <p:spPr>
          <a:xfrm>
            <a:off x="980119" y="1486857"/>
            <a:ext cx="2147407" cy="0"/>
          </a:xfrm>
          <a:prstGeom prst="line">
            <a:avLst/>
          </a:prstGeom>
          <a:ln w="25400" cap="rnd"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5662E6A-41EB-4775-9CA0-16BD9A387CB7}"/>
              </a:ext>
            </a:extLst>
          </p:cNvPr>
          <p:cNvSpPr txBox="1"/>
          <p:nvPr/>
        </p:nvSpPr>
        <p:spPr>
          <a:xfrm>
            <a:off x="1505748" y="1139925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Normoxia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E13846-00A8-4B5C-8A89-43AA28DB207B}"/>
              </a:ext>
            </a:extLst>
          </p:cNvPr>
          <p:cNvSpPr txBox="1"/>
          <p:nvPr/>
        </p:nvSpPr>
        <p:spPr>
          <a:xfrm rot="18929154">
            <a:off x="2202292" y="1682071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>
                <a:latin typeface="Times New Roman"/>
                <a:cs typeface="Times New Roman"/>
              </a:rPr>
              <a:t>KD #1</a:t>
            </a:r>
            <a:endParaRPr lang="en-US" sz="1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DAB809-9EBD-4764-87F7-5190BA49B7CC}"/>
              </a:ext>
            </a:extLst>
          </p:cNvPr>
          <p:cNvSpPr txBox="1"/>
          <p:nvPr/>
        </p:nvSpPr>
        <p:spPr>
          <a:xfrm rot="19017923">
            <a:off x="2651444" y="1684670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 dirty="0">
                <a:latin typeface="Times New Roman"/>
                <a:cs typeface="Times New Roman"/>
              </a:rPr>
              <a:t>KD #2</a:t>
            </a:r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542351-EF3E-4477-8422-957A2B833817}"/>
              </a:ext>
            </a:extLst>
          </p:cNvPr>
          <p:cNvSpPr txBox="1"/>
          <p:nvPr/>
        </p:nvSpPr>
        <p:spPr>
          <a:xfrm>
            <a:off x="5321797" y="2086182"/>
            <a:ext cx="758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pVHL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827458-8883-4AAE-89D1-1F5BD728ED9C}"/>
              </a:ext>
            </a:extLst>
          </p:cNvPr>
          <p:cNvSpPr txBox="1"/>
          <p:nvPr/>
        </p:nvSpPr>
        <p:spPr>
          <a:xfrm rot="18959837">
            <a:off x="3409189" y="1712221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WT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028F9B-7C75-4FBA-9EEE-853D927D2796}"/>
              </a:ext>
            </a:extLst>
          </p:cNvPr>
          <p:cNvSpPr txBox="1"/>
          <p:nvPr/>
        </p:nvSpPr>
        <p:spPr>
          <a:xfrm rot="19204845">
            <a:off x="4251951" y="1696332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OE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D5D68B-7E52-40F0-B486-0577A6B8DAD0}"/>
              </a:ext>
            </a:extLst>
          </p:cNvPr>
          <p:cNvSpPr txBox="1"/>
          <p:nvPr/>
        </p:nvSpPr>
        <p:spPr>
          <a:xfrm rot="18984971">
            <a:off x="3689246" y="1627699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>
                <a:latin typeface="Times New Roman" pitchFamily="18" charset="0"/>
                <a:cs typeface="Times New Roman" pitchFamily="18" charset="0"/>
              </a:rPr>
              <a:t>shCTRL</a:t>
            </a:r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BC23FB-BAFC-410A-B180-EBBB3636793C}"/>
              </a:ext>
            </a:extLst>
          </p:cNvPr>
          <p:cNvCxnSpPr/>
          <p:nvPr/>
        </p:nvCxnSpPr>
        <p:spPr>
          <a:xfrm>
            <a:off x="3442245" y="1486857"/>
            <a:ext cx="2147407" cy="0"/>
          </a:xfrm>
          <a:prstGeom prst="line">
            <a:avLst/>
          </a:prstGeom>
          <a:ln w="25400" cap="rnd"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CE0DF2B-674F-421C-A9CE-B4BDB38BF0CA}"/>
              </a:ext>
            </a:extLst>
          </p:cNvPr>
          <p:cNvSpPr txBox="1"/>
          <p:nvPr/>
        </p:nvSpPr>
        <p:spPr>
          <a:xfrm>
            <a:off x="4027987" y="1103292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latin typeface="Times New Roman" pitchFamily="18" charset="0"/>
                <a:cs typeface="Times New Roman" pitchFamily="18" charset="0"/>
              </a:rPr>
              <a:t>Hypoxia</a:t>
            </a:r>
            <a:endParaRPr lang="en-US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FD807A-829D-4998-8D68-D58174F67A3B}"/>
              </a:ext>
            </a:extLst>
          </p:cNvPr>
          <p:cNvSpPr txBox="1"/>
          <p:nvPr/>
        </p:nvSpPr>
        <p:spPr>
          <a:xfrm rot="18929154">
            <a:off x="4585689" y="1645440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>
                <a:latin typeface="Times New Roman"/>
                <a:cs typeface="Times New Roman"/>
              </a:rPr>
              <a:t>KD #1</a:t>
            </a:r>
            <a:endParaRPr lang="en-US" sz="1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31C060-B2CB-4984-A717-F8FC6AAF49D2}"/>
              </a:ext>
            </a:extLst>
          </p:cNvPr>
          <p:cNvSpPr txBox="1"/>
          <p:nvPr/>
        </p:nvSpPr>
        <p:spPr>
          <a:xfrm rot="19017923">
            <a:off x="4950066" y="1648039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>
                <a:latin typeface="Times New Roman"/>
                <a:cs typeface="Times New Roman"/>
              </a:rPr>
              <a:t>KD #2</a:t>
            </a:r>
            <a:endParaRPr lang="en-US" sz="1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0819D8-EDAB-4687-8F41-53C6A22CB57A}"/>
              </a:ext>
            </a:extLst>
          </p:cNvPr>
          <p:cNvSpPr txBox="1"/>
          <p:nvPr/>
        </p:nvSpPr>
        <p:spPr>
          <a:xfrm>
            <a:off x="5321797" y="2602171"/>
            <a:ext cx="982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Times New Roman"/>
                <a:cs typeface="Times New Roman"/>
              </a:rPr>
              <a:t>β</a:t>
            </a:r>
            <a:r>
              <a:rPr lang="en-US" sz="1600" b="1" dirty="0">
                <a:latin typeface="Times New Roman"/>
                <a:cs typeface="Times New Roman"/>
              </a:rPr>
              <a:t>-actin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FEA6F63-815C-4B2E-91B6-C7D0189864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5" t="58920" r="21608" b="31241"/>
          <a:stretch/>
        </p:blipFill>
        <p:spPr>
          <a:xfrm>
            <a:off x="662758" y="2056898"/>
            <a:ext cx="4776511" cy="4332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348BC89-B60D-4A2A-93D4-CA91E05089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5" t="17362" r="14655" b="15064"/>
          <a:stretch/>
        </p:blipFill>
        <p:spPr>
          <a:xfrm>
            <a:off x="6618119" y="3538493"/>
            <a:ext cx="5514365" cy="326264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09585FA-68C8-43FC-9508-269C2C2677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76" t="35060" r="16502" b="8204"/>
          <a:stretch/>
        </p:blipFill>
        <p:spPr>
          <a:xfrm>
            <a:off x="6618119" y="930581"/>
            <a:ext cx="5457617" cy="24984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EA62B66-3813-4FC9-868E-BD8274CA4429}"/>
              </a:ext>
            </a:extLst>
          </p:cNvPr>
          <p:cNvSpPr txBox="1"/>
          <p:nvPr/>
        </p:nvSpPr>
        <p:spPr>
          <a:xfrm>
            <a:off x="6618119" y="3090447"/>
            <a:ext cx="758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pVHL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0BE441-AB32-464A-B9C4-D86BD7785B6E}"/>
              </a:ext>
            </a:extLst>
          </p:cNvPr>
          <p:cNvSpPr txBox="1"/>
          <p:nvPr/>
        </p:nvSpPr>
        <p:spPr>
          <a:xfrm>
            <a:off x="6618119" y="6344717"/>
            <a:ext cx="982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latin typeface="Times New Roman"/>
                <a:cs typeface="Times New Roman"/>
              </a:rPr>
              <a:t>β</a:t>
            </a:r>
            <a:r>
              <a:rPr lang="en-US" sz="1600" b="1" dirty="0">
                <a:latin typeface="Times New Roman"/>
                <a:cs typeface="Times New Roman"/>
              </a:rPr>
              <a:t>-actin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5F41F4-DC2E-49C2-B9B1-84599AA973FF}"/>
              </a:ext>
            </a:extLst>
          </p:cNvPr>
          <p:cNvSpPr txBox="1"/>
          <p:nvPr/>
        </p:nvSpPr>
        <p:spPr>
          <a:xfrm rot="18959837">
            <a:off x="7110517" y="1515671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WT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14A2A2C-F96E-4EC1-BEAE-5F5C66DAC001}"/>
              </a:ext>
            </a:extLst>
          </p:cNvPr>
          <p:cNvSpPr txBox="1"/>
          <p:nvPr/>
        </p:nvSpPr>
        <p:spPr>
          <a:xfrm rot="19204845">
            <a:off x="8032007" y="1499781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OE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02A006-1642-4FB1-891B-9A1D61913504}"/>
              </a:ext>
            </a:extLst>
          </p:cNvPr>
          <p:cNvSpPr txBox="1"/>
          <p:nvPr/>
        </p:nvSpPr>
        <p:spPr>
          <a:xfrm rot="18984971">
            <a:off x="7463445" y="1415204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>
                <a:latin typeface="Times New Roman" pitchFamily="18" charset="0"/>
                <a:cs typeface="Times New Roman" pitchFamily="18" charset="0"/>
              </a:rPr>
              <a:t>shCTRL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941CAC5-3690-4A56-916B-B95BC1DA93A2}"/>
              </a:ext>
            </a:extLst>
          </p:cNvPr>
          <p:cNvCxnSpPr/>
          <p:nvPr/>
        </p:nvCxnSpPr>
        <p:spPr>
          <a:xfrm>
            <a:off x="7143573" y="1253677"/>
            <a:ext cx="2147407" cy="0"/>
          </a:xfrm>
          <a:prstGeom prst="line">
            <a:avLst/>
          </a:prstGeom>
          <a:ln w="25400" cap="rnd"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A23969B-02E3-49D1-9E30-D0664F7237C3}"/>
              </a:ext>
            </a:extLst>
          </p:cNvPr>
          <p:cNvSpPr txBox="1"/>
          <p:nvPr/>
        </p:nvSpPr>
        <p:spPr>
          <a:xfrm>
            <a:off x="7669201" y="906745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>
                <a:latin typeface="Times New Roman" pitchFamily="18" charset="0"/>
                <a:cs typeface="Times New Roman" pitchFamily="18" charset="0"/>
              </a:rPr>
              <a:t>Normoxia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C0E7E33-3247-45C7-BCCF-F69F26AD4F50}"/>
              </a:ext>
            </a:extLst>
          </p:cNvPr>
          <p:cNvSpPr txBox="1"/>
          <p:nvPr/>
        </p:nvSpPr>
        <p:spPr>
          <a:xfrm rot="18929154">
            <a:off x="8365745" y="1448891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>
                <a:latin typeface="Times New Roman"/>
                <a:cs typeface="Times New Roman"/>
              </a:rPr>
              <a:t>KD #1</a:t>
            </a:r>
            <a:endParaRPr lang="en-US" sz="1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CFC59E-50DA-4C26-AD20-46CD01151A55}"/>
              </a:ext>
            </a:extLst>
          </p:cNvPr>
          <p:cNvSpPr txBox="1"/>
          <p:nvPr/>
        </p:nvSpPr>
        <p:spPr>
          <a:xfrm rot="19017923">
            <a:off x="8814897" y="1451490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 dirty="0">
                <a:latin typeface="Times New Roman"/>
                <a:cs typeface="Times New Roman"/>
              </a:rPr>
              <a:t>KD #2</a:t>
            </a:r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5B7D7D-F0D5-4A8B-AA1E-1C54A0F6152C}"/>
              </a:ext>
            </a:extLst>
          </p:cNvPr>
          <p:cNvSpPr txBox="1"/>
          <p:nvPr/>
        </p:nvSpPr>
        <p:spPr>
          <a:xfrm rot="18959837">
            <a:off x="9572641" y="1479041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Times New Roman" pitchFamily="18" charset="0"/>
                <a:cs typeface="Times New Roman" pitchFamily="18" charset="0"/>
              </a:rPr>
              <a:t>WT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328BB74-3BB6-40AF-AB2A-F5353F9620FA}"/>
              </a:ext>
            </a:extLst>
          </p:cNvPr>
          <p:cNvSpPr txBox="1"/>
          <p:nvPr/>
        </p:nvSpPr>
        <p:spPr>
          <a:xfrm rot="19204845">
            <a:off x="10415405" y="1463152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OE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E7ABAF2-5113-444B-9933-749CBFD2D593}"/>
              </a:ext>
            </a:extLst>
          </p:cNvPr>
          <p:cNvSpPr txBox="1"/>
          <p:nvPr/>
        </p:nvSpPr>
        <p:spPr>
          <a:xfrm rot="18984971">
            <a:off x="9852698" y="1394519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>
                <a:latin typeface="Times New Roman" pitchFamily="18" charset="0"/>
                <a:cs typeface="Times New Roman" pitchFamily="18" charset="0"/>
              </a:rPr>
              <a:t>shCTRL</a:t>
            </a:r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9F40A01-D0B4-4DBA-AC6E-24981C1621A8}"/>
              </a:ext>
            </a:extLst>
          </p:cNvPr>
          <p:cNvCxnSpPr/>
          <p:nvPr/>
        </p:nvCxnSpPr>
        <p:spPr>
          <a:xfrm>
            <a:off x="9605698" y="1253677"/>
            <a:ext cx="2147407" cy="0"/>
          </a:xfrm>
          <a:prstGeom prst="line">
            <a:avLst/>
          </a:prstGeom>
          <a:ln w="25400" cap="rnd">
            <a:headEnd type="oval"/>
            <a:tailEnd type="oval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BE83900-647F-4DF4-A34E-E8326EF51F55}"/>
              </a:ext>
            </a:extLst>
          </p:cNvPr>
          <p:cNvSpPr txBox="1"/>
          <p:nvPr/>
        </p:nvSpPr>
        <p:spPr>
          <a:xfrm>
            <a:off x="10191441" y="870112"/>
            <a:ext cx="832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latin typeface="Times New Roman" pitchFamily="18" charset="0"/>
                <a:cs typeface="Times New Roman" pitchFamily="18" charset="0"/>
              </a:rPr>
              <a:t>Hypoxia</a:t>
            </a:r>
            <a:endParaRPr lang="en-US" sz="1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4F0EDC-C311-4183-80B9-27F6801F4210}"/>
              </a:ext>
            </a:extLst>
          </p:cNvPr>
          <p:cNvSpPr txBox="1"/>
          <p:nvPr/>
        </p:nvSpPr>
        <p:spPr>
          <a:xfrm rot="18929154">
            <a:off x="10749142" y="1412260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>
                <a:latin typeface="Times New Roman"/>
                <a:cs typeface="Times New Roman"/>
              </a:rPr>
              <a:t>KD #1</a:t>
            </a:r>
            <a:endParaRPr lang="en-US" sz="1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6E6B6C1-5749-4E9D-9E04-5ED9FCB41E96}"/>
              </a:ext>
            </a:extLst>
          </p:cNvPr>
          <p:cNvSpPr txBox="1"/>
          <p:nvPr/>
        </p:nvSpPr>
        <p:spPr>
          <a:xfrm rot="19017923">
            <a:off x="11113518" y="1414859"/>
            <a:ext cx="572593" cy="26161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100" b="1">
                <a:latin typeface="Times New Roman"/>
                <a:cs typeface="Times New Roman"/>
              </a:rPr>
              <a:t>KD #2</a:t>
            </a:r>
            <a:endParaRPr lang="en-US" sz="11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965F89F-B7C4-4AA0-8A78-6E0ED4E1BE8A}"/>
              </a:ext>
            </a:extLst>
          </p:cNvPr>
          <p:cNvSpPr txBox="1"/>
          <p:nvPr/>
        </p:nvSpPr>
        <p:spPr>
          <a:xfrm>
            <a:off x="11022823" y="28792"/>
            <a:ext cx="196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Figure S3   </a:t>
            </a:r>
          </a:p>
        </p:txBody>
      </p:sp>
    </p:spTree>
    <p:extLst>
      <p:ext uri="{BB962C8B-B14F-4D97-AF65-F5344CB8AC3E}">
        <p14:creationId xmlns:p14="http://schemas.microsoft.com/office/powerpoint/2010/main" val="1937887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28E5E3-1858-4C60-93A3-5AC7FF645CF1}"/>
              </a:ext>
            </a:extLst>
          </p:cNvPr>
          <p:cNvSpPr txBox="1"/>
          <p:nvPr/>
        </p:nvSpPr>
        <p:spPr>
          <a:xfrm>
            <a:off x="11022823" y="28792"/>
            <a:ext cx="196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Figure S3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75CB96-0F4A-4C64-8F86-94C6F7D5C8F0}"/>
              </a:ext>
            </a:extLst>
          </p:cNvPr>
          <p:cNvSpPr txBox="1"/>
          <p:nvPr/>
        </p:nvSpPr>
        <p:spPr>
          <a:xfrm>
            <a:off x="285720" y="1230796"/>
            <a:ext cx="2346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9F438B-E107-492B-B5C5-AF9A57735016}"/>
              </a:ext>
            </a:extLst>
          </p:cNvPr>
          <p:cNvSpPr txBox="1"/>
          <p:nvPr/>
        </p:nvSpPr>
        <p:spPr>
          <a:xfrm>
            <a:off x="2131220" y="2770535"/>
            <a:ext cx="806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b="1" dirty="0">
                <a:latin typeface="Times New Roman"/>
                <a:cs typeface="Times New Roman"/>
              </a:rPr>
              <a:t>β</a:t>
            </a:r>
            <a:r>
              <a:rPr lang="en-US" sz="1200" b="1" dirty="0">
                <a:latin typeface="Times New Roman"/>
                <a:cs typeface="Times New Roman"/>
              </a:rPr>
              <a:t>-actin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944ECA-2841-486F-A3F3-6C0F81EFE068}"/>
              </a:ext>
            </a:extLst>
          </p:cNvPr>
          <p:cNvSpPr txBox="1"/>
          <p:nvPr/>
        </p:nvSpPr>
        <p:spPr>
          <a:xfrm>
            <a:off x="2131220" y="1836060"/>
            <a:ext cx="720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EMP2</a:t>
            </a:r>
          </a:p>
        </p:txBody>
      </p:sp>
      <p:grpSp>
        <p:nvGrpSpPr>
          <p:cNvPr id="11" name="Group 46">
            <a:extLst>
              <a:ext uri="{FF2B5EF4-FFF2-40B4-BE49-F238E27FC236}">
                <a16:creationId xmlns:a16="http://schemas.microsoft.com/office/drawing/2014/main" id="{778EFE2A-1264-47E4-8CE9-80BB3274CBF3}"/>
              </a:ext>
            </a:extLst>
          </p:cNvPr>
          <p:cNvGrpSpPr/>
          <p:nvPr/>
        </p:nvGrpSpPr>
        <p:grpSpPr>
          <a:xfrm>
            <a:off x="594097" y="1211557"/>
            <a:ext cx="1622151" cy="590248"/>
            <a:chOff x="3259995" y="2255487"/>
            <a:chExt cx="2378915" cy="90993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989CA4A-474A-4D65-9533-5D4684324BFB}"/>
                </a:ext>
              </a:extLst>
            </p:cNvPr>
            <p:cNvSpPr txBox="1"/>
            <p:nvPr/>
          </p:nvSpPr>
          <p:spPr>
            <a:xfrm rot="18959837">
              <a:off x="3259995" y="2809570"/>
              <a:ext cx="552915" cy="355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latin typeface="Times New Roman" pitchFamily="18" charset="0"/>
                  <a:cs typeface="Times New Roman" pitchFamily="18" charset="0"/>
                </a:rPr>
                <a:t>WT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7D1B869-ADF0-4E37-9037-6DB0F67906E0}"/>
                </a:ext>
              </a:extLst>
            </p:cNvPr>
            <p:cNvSpPr txBox="1"/>
            <p:nvPr/>
          </p:nvSpPr>
          <p:spPr>
            <a:xfrm rot="19204845">
              <a:off x="4164805" y="2794009"/>
              <a:ext cx="515302" cy="355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latin typeface="Times New Roman" pitchFamily="18" charset="0"/>
                  <a:cs typeface="Times New Roman" pitchFamily="18" charset="0"/>
                </a:rPr>
                <a:t>OE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76075F9-6F48-47E6-A01A-86BC663B91D9}"/>
                </a:ext>
              </a:extLst>
            </p:cNvPr>
            <p:cNvSpPr txBox="1"/>
            <p:nvPr/>
          </p:nvSpPr>
          <p:spPr>
            <a:xfrm rot="18984971">
              <a:off x="3589025" y="2712536"/>
              <a:ext cx="851472" cy="3380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>
                  <a:latin typeface="Times New Roman" pitchFamily="18" charset="0"/>
                  <a:cs typeface="Times New Roman" pitchFamily="18" charset="0"/>
                </a:rPr>
                <a:t>shCTRL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F18F64E-8D65-481C-AB08-087B211EBAD7}"/>
                </a:ext>
              </a:extLst>
            </p:cNvPr>
            <p:cNvCxnSpPr/>
            <p:nvPr/>
          </p:nvCxnSpPr>
          <p:spPr>
            <a:xfrm>
              <a:off x="3352800" y="2595265"/>
              <a:ext cx="2103120" cy="0"/>
            </a:xfrm>
            <a:prstGeom prst="line">
              <a:avLst/>
            </a:prstGeom>
            <a:ln w="25400" cap="rnd">
              <a:headEnd type="oval"/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935169A-9D9C-4E8D-B647-6C1C0239E6C0}"/>
                </a:ext>
              </a:extLst>
            </p:cNvPr>
            <p:cNvSpPr txBox="1"/>
            <p:nvPr/>
          </p:nvSpPr>
          <p:spPr>
            <a:xfrm>
              <a:off x="3846976" y="2255487"/>
              <a:ext cx="1114765" cy="391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err="1">
                  <a:latin typeface="Times New Roman" pitchFamily="18" charset="0"/>
                  <a:cs typeface="Times New Roman" pitchFamily="18" charset="0"/>
                </a:rPr>
                <a:t>Normoxia</a:t>
              </a:r>
              <a:endParaRPr lang="en-US" sz="9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C513ADF-EE5C-4026-A543-B0FF19C97F31}"/>
                </a:ext>
              </a:extLst>
            </p:cNvPr>
            <p:cNvSpPr txBox="1"/>
            <p:nvPr/>
          </p:nvSpPr>
          <p:spPr>
            <a:xfrm rot="18929154">
              <a:off x="4514676" y="2763320"/>
              <a:ext cx="630964" cy="302478"/>
            </a:xfrm>
            <a:prstGeom prst="rect">
              <a:avLst/>
            </a:prstGeom>
            <a:noFill/>
          </p:spPr>
          <p:txBody>
            <a:bodyPr wrap="none" lIns="68580" tIns="34290" rIns="68580" bIns="34290" rtlCol="0" anchor="t">
              <a:spAutoFit/>
            </a:bodyPr>
            <a:lstStyle/>
            <a:p>
              <a:pPr algn="ctr"/>
              <a:r>
                <a:rPr lang="en-US" sz="825" b="1">
                  <a:latin typeface="Times New Roman"/>
                  <a:cs typeface="Times New Roman"/>
                </a:rPr>
                <a:t>KD #1</a:t>
              </a:r>
              <a:endParaRPr lang="en-US" sz="825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34B57E9-CDE0-4FD7-8BD9-6133C0ED6A2E}"/>
                </a:ext>
              </a:extLst>
            </p:cNvPr>
            <p:cNvSpPr txBox="1"/>
            <p:nvPr/>
          </p:nvSpPr>
          <p:spPr>
            <a:xfrm rot="19017923">
              <a:off x="5007946" y="2765863"/>
              <a:ext cx="630964" cy="302478"/>
            </a:xfrm>
            <a:prstGeom prst="rect">
              <a:avLst/>
            </a:prstGeom>
            <a:noFill/>
          </p:spPr>
          <p:txBody>
            <a:bodyPr wrap="none" lIns="68580" tIns="34290" rIns="68580" bIns="34290" rtlCol="0" anchor="t">
              <a:spAutoFit/>
            </a:bodyPr>
            <a:lstStyle/>
            <a:p>
              <a:pPr algn="ctr"/>
              <a:r>
                <a:rPr lang="en-US" sz="825" b="1">
                  <a:latin typeface="Times New Roman"/>
                  <a:cs typeface="Times New Roman"/>
                </a:rPr>
                <a:t>KD #2</a:t>
              </a:r>
              <a:endParaRPr lang="en-US" sz="825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3D4B074E-F504-493E-A432-2BAF0956AC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8" r="38168" b="56734"/>
          <a:stretch/>
        </p:blipFill>
        <p:spPr>
          <a:xfrm>
            <a:off x="7185836" y="2716049"/>
            <a:ext cx="3340789" cy="117075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B3A1167-2DCE-4DCF-B63A-911C3C8FFCE9}"/>
              </a:ext>
            </a:extLst>
          </p:cNvPr>
          <p:cNvSpPr txBox="1"/>
          <p:nvPr/>
        </p:nvSpPr>
        <p:spPr>
          <a:xfrm>
            <a:off x="130258" y="6488668"/>
            <a:ext cx="10608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Parallel blots were run; blot for B-actin and HIF1a were split to allow for simultaneous probing on the same blot.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3CF4E5D-2EA4-49DD-BF76-42A63F8FA296}"/>
              </a:ext>
            </a:extLst>
          </p:cNvPr>
          <p:cNvSpPr txBox="1"/>
          <p:nvPr/>
        </p:nvSpPr>
        <p:spPr>
          <a:xfrm>
            <a:off x="6117781" y="3046387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EMP2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9C66F0A-996E-4004-BC29-47E17FA188F6}"/>
              </a:ext>
            </a:extLst>
          </p:cNvPr>
          <p:cNvSpPr txBox="1"/>
          <p:nvPr/>
        </p:nvSpPr>
        <p:spPr>
          <a:xfrm>
            <a:off x="7613541" y="3457676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B-Actin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078A7AAA-5F71-4EAF-930A-7B93E5C96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9714" r="54777" b="2912"/>
          <a:stretch/>
        </p:blipFill>
        <p:spPr>
          <a:xfrm>
            <a:off x="3817597" y="1530184"/>
            <a:ext cx="1961816" cy="249859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22531C57-B9A7-4E37-AFBF-9D28714DBD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0" r="9981" b="43638"/>
          <a:stretch/>
        </p:blipFill>
        <p:spPr>
          <a:xfrm>
            <a:off x="7773463" y="1230796"/>
            <a:ext cx="4000444" cy="1195003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0E612C3-BD15-4E9D-855E-833C59B3E5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9277" t="86244" r="57587" b="9020"/>
          <a:stretch/>
        </p:blipFill>
        <p:spPr>
          <a:xfrm>
            <a:off x="540902" y="1820720"/>
            <a:ext cx="1569700" cy="324812"/>
          </a:xfrm>
          <a:prstGeom prst="rect">
            <a:avLst/>
          </a:prstGeom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D69AAED-2B8E-423D-9693-C44A4AE85290}"/>
              </a:ext>
            </a:extLst>
          </p:cNvPr>
          <p:cNvCxnSpPr>
            <a:stCxn id="46" idx="1"/>
          </p:cNvCxnSpPr>
          <p:nvPr/>
        </p:nvCxnSpPr>
        <p:spPr>
          <a:xfrm flipH="1">
            <a:off x="5779413" y="3231053"/>
            <a:ext cx="338368" cy="10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>
            <a:extLst>
              <a:ext uri="{FF2B5EF4-FFF2-40B4-BE49-F238E27FC236}">
                <a16:creationId xmlns:a16="http://schemas.microsoft.com/office/drawing/2014/main" id="{93E32C1E-D838-4BA8-9DD1-2ACECD35937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628" t="36922" r="44513" b="51950"/>
          <a:stretch/>
        </p:blipFill>
        <p:spPr>
          <a:xfrm>
            <a:off x="540902" y="2252485"/>
            <a:ext cx="1557206" cy="346629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0403194C-51DE-4AF9-AA90-680F021994F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68" t="24730" r="42332" b="65999"/>
          <a:stretch/>
        </p:blipFill>
        <p:spPr>
          <a:xfrm>
            <a:off x="530640" y="2721811"/>
            <a:ext cx="1577730" cy="344822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946A15AC-9FB1-4F2B-8026-AB969BC97040}"/>
              </a:ext>
            </a:extLst>
          </p:cNvPr>
          <p:cNvSpPr txBox="1"/>
          <p:nvPr/>
        </p:nvSpPr>
        <p:spPr>
          <a:xfrm>
            <a:off x="2098108" y="2303297"/>
            <a:ext cx="806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/>
                <a:cs typeface="Times New Roman"/>
              </a:rPr>
              <a:t>HIF-1</a:t>
            </a:r>
            <a:r>
              <a:rPr lang="en-US" sz="1200" b="1" dirty="0">
                <a:latin typeface="Symbol" panose="05050102010706020507" pitchFamily="18" charset="2"/>
                <a:cs typeface="Times New Roman"/>
              </a:rPr>
              <a:t>a</a:t>
            </a:r>
            <a:endParaRPr lang="en-US" sz="1200" b="1" dirty="0">
              <a:latin typeface="Symbol" panose="05050102010706020507" pitchFamily="18" charset="2"/>
              <a:cs typeface="Times New Roman" pitchFamily="18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D6AED68-E9EE-4E28-A202-9F013818D535}"/>
              </a:ext>
            </a:extLst>
          </p:cNvPr>
          <p:cNvSpPr txBox="1"/>
          <p:nvPr/>
        </p:nvSpPr>
        <p:spPr>
          <a:xfrm>
            <a:off x="7875349" y="2086366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HIF1a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203284-C68D-47D8-9A8C-E086E6528D90}"/>
              </a:ext>
            </a:extLst>
          </p:cNvPr>
          <p:cNvSpPr/>
          <p:nvPr/>
        </p:nvSpPr>
        <p:spPr>
          <a:xfrm>
            <a:off x="8595418" y="1052623"/>
            <a:ext cx="1874910" cy="34183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89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28E5E3-1858-4C60-93A3-5AC7FF645CF1}"/>
              </a:ext>
            </a:extLst>
          </p:cNvPr>
          <p:cNvSpPr txBox="1"/>
          <p:nvPr/>
        </p:nvSpPr>
        <p:spPr>
          <a:xfrm>
            <a:off x="11022823" y="28792"/>
            <a:ext cx="1965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Figure S3  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CB02D7F-4341-461E-9F9F-810ACCEAFBF0}"/>
              </a:ext>
            </a:extLst>
          </p:cNvPr>
          <p:cNvGrpSpPr/>
          <p:nvPr/>
        </p:nvGrpSpPr>
        <p:grpSpPr>
          <a:xfrm>
            <a:off x="221860" y="1275175"/>
            <a:ext cx="2601120" cy="1964563"/>
            <a:chOff x="1535333" y="3046708"/>
            <a:chExt cx="3969178" cy="3398338"/>
          </a:xfrm>
        </p:grpSpPr>
        <p:pic>
          <p:nvPicPr>
            <p:cNvPr id="25" name="Picture 24" descr="C:\Users\Ann Chan\Desktop\VEGF Study\ARPE-19\Hif-1alpha\Hypox #6 2vs 4hr\cropped images\7.26#6.4hrs.Bactin.crop.jpg">
              <a:extLst>
                <a:ext uri="{FF2B5EF4-FFF2-40B4-BE49-F238E27FC236}">
                  <a16:creationId xmlns:a16="http://schemas.microsoft.com/office/drawing/2014/main" id="{50651D95-A386-4CA6-A767-CD09F9C81E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5333" y="5840492"/>
              <a:ext cx="2740034" cy="548640"/>
            </a:xfrm>
            <a:prstGeom prst="rect">
              <a:avLst/>
            </a:prstGeom>
            <a:noFill/>
          </p:spPr>
        </p:pic>
        <p:pic>
          <p:nvPicPr>
            <p:cNvPr id="26" name="Picture 25" descr="C:\Users\Ann Chan\Desktop\VEGF Study\ARPE-19\Hif-1alpha\Hypox #6 2vs 4hr\cropped images\7.26#6.4hrs.EMP2.crop.jpg">
              <a:extLst>
                <a:ext uri="{FF2B5EF4-FFF2-40B4-BE49-F238E27FC236}">
                  <a16:creationId xmlns:a16="http://schemas.microsoft.com/office/drawing/2014/main" id="{5D76FC8F-9A1C-4B1D-B0D4-A41AE9F336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5333" y="3970704"/>
              <a:ext cx="2743200" cy="561109"/>
            </a:xfrm>
            <a:prstGeom prst="rect">
              <a:avLst/>
            </a:prstGeom>
            <a:noFill/>
          </p:spPr>
        </p:pic>
        <p:pic>
          <p:nvPicPr>
            <p:cNvPr id="27" name="Picture 26" descr="C:\Users\Ann Chan\Desktop\VEGF Study\ARPE-19\Hif-1alpha\Hypox #6 2vs 4hr\cropped images\7.26#6.4hrs.Hif-1a.crop.jpg">
              <a:extLst>
                <a:ext uri="{FF2B5EF4-FFF2-40B4-BE49-F238E27FC236}">
                  <a16:creationId xmlns:a16="http://schemas.microsoft.com/office/drawing/2014/main" id="{2F8DA78E-7886-4748-9CFE-4E56CD343E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509" y="4621292"/>
              <a:ext cx="2740024" cy="548640"/>
            </a:xfrm>
            <a:prstGeom prst="rect">
              <a:avLst/>
            </a:prstGeom>
            <a:noFill/>
          </p:spPr>
        </p:pic>
        <p:pic>
          <p:nvPicPr>
            <p:cNvPr id="28" name="Picture 27" descr="C:\Users\Ann Chan\Desktop\VEGF Study\ARPE-19\Hif-1alpha\Hypox #6 2vs 4hr\cropped images\7.26#6.4hrs.VEGF.crop.jpg">
              <a:extLst>
                <a:ext uri="{FF2B5EF4-FFF2-40B4-BE49-F238E27FC236}">
                  <a16:creationId xmlns:a16="http://schemas.microsoft.com/office/drawing/2014/main" id="{4BC2E50D-F5CE-4EEA-8808-4713FF4BFA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8509" y="5230892"/>
              <a:ext cx="2740024" cy="548640"/>
            </a:xfrm>
            <a:prstGeom prst="rect">
              <a:avLst/>
            </a:prstGeom>
            <a:noFill/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306EB38-F791-491D-9B19-1E15D607CB03}"/>
                </a:ext>
              </a:extLst>
            </p:cNvPr>
            <p:cNvSpPr txBox="1"/>
            <p:nvPr/>
          </p:nvSpPr>
          <p:spPr>
            <a:xfrm>
              <a:off x="4336905" y="4746689"/>
              <a:ext cx="1167606" cy="479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Hif1</a:t>
              </a:r>
              <a:r>
                <a:rPr lang="el-GR" sz="1200" b="1" dirty="0">
                  <a:latin typeface="Times New Roman"/>
                  <a:cs typeface="Times New Roman"/>
                </a:rPr>
                <a:t>α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F2E6E4D-905A-4F98-ADAD-0EE55F27B38E}"/>
                </a:ext>
              </a:extLst>
            </p:cNvPr>
            <p:cNvSpPr txBox="1"/>
            <p:nvPr/>
          </p:nvSpPr>
          <p:spPr>
            <a:xfrm>
              <a:off x="4336907" y="5965888"/>
              <a:ext cx="982583" cy="479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200" b="1">
                  <a:latin typeface="Times New Roman"/>
                  <a:cs typeface="Times New Roman"/>
                </a:rPr>
                <a:t>β</a:t>
              </a:r>
              <a:r>
                <a:rPr lang="en-US" sz="1200" b="1">
                  <a:latin typeface="Times New Roman"/>
                  <a:cs typeface="Times New Roman"/>
                </a:rPr>
                <a:t>-</a:t>
              </a:r>
              <a:r>
                <a:rPr lang="en-US" sz="1200" b="1" err="1">
                  <a:latin typeface="Times New Roman"/>
                  <a:cs typeface="Times New Roman"/>
                </a:rPr>
                <a:t>actin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1058B97-07FC-4454-865B-7BAF65AB32E9}"/>
                </a:ext>
              </a:extLst>
            </p:cNvPr>
            <p:cNvSpPr txBox="1"/>
            <p:nvPr/>
          </p:nvSpPr>
          <p:spPr>
            <a:xfrm>
              <a:off x="4336903" y="4138774"/>
              <a:ext cx="1167608" cy="479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EMP2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C34A943-4451-49D7-B822-56E17FAF1761}"/>
                </a:ext>
              </a:extLst>
            </p:cNvPr>
            <p:cNvSpPr txBox="1"/>
            <p:nvPr/>
          </p:nvSpPr>
          <p:spPr>
            <a:xfrm>
              <a:off x="4336905" y="5343978"/>
              <a:ext cx="982585" cy="499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75" b="1">
                  <a:latin typeface="Times New Roman"/>
                  <a:cs typeface="Times New Roman"/>
                </a:rPr>
                <a:t>VEGF</a:t>
              </a:r>
              <a:endParaRPr lang="en-US" sz="1275" b="1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3" name="Group 46">
              <a:extLst>
                <a:ext uri="{FF2B5EF4-FFF2-40B4-BE49-F238E27FC236}">
                  <a16:creationId xmlns:a16="http://schemas.microsoft.com/office/drawing/2014/main" id="{11BBE97B-410C-4746-ACE4-A742A7D90E38}"/>
                </a:ext>
              </a:extLst>
            </p:cNvPr>
            <p:cNvGrpSpPr/>
            <p:nvPr/>
          </p:nvGrpSpPr>
          <p:grpSpPr>
            <a:xfrm>
              <a:off x="1680170" y="3046708"/>
              <a:ext cx="2440537" cy="947076"/>
              <a:chOff x="3254724" y="2255487"/>
              <a:chExt cx="2390202" cy="927543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47A7584-E5F0-4EEB-92FD-BDC8757BC801}"/>
                  </a:ext>
                </a:extLst>
              </p:cNvPr>
              <p:cNvSpPr txBox="1"/>
              <p:nvPr/>
            </p:nvSpPr>
            <p:spPr>
              <a:xfrm rot="18959837">
                <a:off x="3254724" y="2791968"/>
                <a:ext cx="563457" cy="3910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>
                    <a:latin typeface="Times New Roman" pitchFamily="18" charset="0"/>
                    <a:cs typeface="Times New Roman" pitchFamily="18" charset="0"/>
                  </a:rPr>
                  <a:t>WT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D09A15B-D2FB-4AE0-8258-D7E5B379F576}"/>
                  </a:ext>
                </a:extLst>
              </p:cNvPr>
              <p:cNvSpPr txBox="1"/>
              <p:nvPr/>
            </p:nvSpPr>
            <p:spPr>
              <a:xfrm rot="19204845">
                <a:off x="4159892" y="2776405"/>
                <a:ext cx="525127" cy="3910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>
                    <a:latin typeface="Times New Roman" pitchFamily="18" charset="0"/>
                    <a:cs typeface="Times New Roman" pitchFamily="18" charset="0"/>
                  </a:rPr>
                  <a:t>OE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9332102-6333-4E48-B4CA-C1D6E17F065A}"/>
                  </a:ext>
                </a:extLst>
              </p:cNvPr>
              <p:cNvSpPr txBox="1"/>
              <p:nvPr/>
            </p:nvSpPr>
            <p:spPr>
              <a:xfrm rot="18984971">
                <a:off x="3586640" y="2711430"/>
                <a:ext cx="867706" cy="3715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25" b="1">
                    <a:latin typeface="Times New Roman" pitchFamily="18" charset="0"/>
                    <a:cs typeface="Times New Roman" pitchFamily="18" charset="0"/>
                  </a:rPr>
                  <a:t>shCTRL</a:t>
                </a: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C7EC60DC-4504-46F0-BC78-14DCCB8D7A23}"/>
                  </a:ext>
                </a:extLst>
              </p:cNvPr>
              <p:cNvCxnSpPr/>
              <p:nvPr/>
            </p:nvCxnSpPr>
            <p:spPr>
              <a:xfrm>
                <a:off x="3352800" y="2595265"/>
                <a:ext cx="2103120" cy="0"/>
              </a:xfrm>
              <a:prstGeom prst="line">
                <a:avLst/>
              </a:prstGeom>
              <a:ln w="25400" cap="rnd">
                <a:headEnd type="oval"/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5809E821-DA8F-4ADD-BFC5-B4E4BA05FD93}"/>
                  </a:ext>
                </a:extLst>
              </p:cNvPr>
              <p:cNvSpPr txBox="1"/>
              <p:nvPr/>
            </p:nvSpPr>
            <p:spPr>
              <a:xfrm>
                <a:off x="3903429" y="2255487"/>
                <a:ext cx="1001862" cy="430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b="1">
                    <a:latin typeface="Times New Roman" pitchFamily="18" charset="0"/>
                    <a:cs typeface="Times New Roman" pitchFamily="18" charset="0"/>
                  </a:rPr>
                  <a:t>Hypoxia</a:t>
                </a:r>
                <a:endParaRPr lang="en-US" sz="9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84EF154-D7DC-4B2A-9E81-D34CD4B76322}"/>
                  </a:ext>
                </a:extLst>
              </p:cNvPr>
              <p:cNvSpPr txBox="1"/>
              <p:nvPr/>
            </p:nvSpPr>
            <p:spPr>
              <a:xfrm rot="18929154">
                <a:off x="4508663" y="2748355"/>
                <a:ext cx="642993" cy="332404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 anchor="t">
                <a:spAutoFit/>
              </a:bodyPr>
              <a:lstStyle/>
              <a:p>
                <a:pPr algn="ctr"/>
                <a:r>
                  <a:rPr lang="en-US" sz="825" b="1">
                    <a:latin typeface="Times New Roman"/>
                    <a:cs typeface="Times New Roman"/>
                  </a:rPr>
                  <a:t>KD #1</a:t>
                </a:r>
                <a:endParaRPr lang="en-US" sz="825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D266C78-0D57-4AE9-942F-F3C185ED007F}"/>
                  </a:ext>
                </a:extLst>
              </p:cNvPr>
              <p:cNvSpPr txBox="1"/>
              <p:nvPr/>
            </p:nvSpPr>
            <p:spPr>
              <a:xfrm rot="19017923">
                <a:off x="5001933" y="2750900"/>
                <a:ext cx="642993" cy="332404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 anchor="t">
                <a:spAutoFit/>
              </a:bodyPr>
              <a:lstStyle/>
              <a:p>
                <a:pPr algn="ctr"/>
                <a:r>
                  <a:rPr lang="en-US" sz="825" b="1">
                    <a:latin typeface="Times New Roman"/>
                    <a:cs typeface="Times New Roman"/>
                  </a:rPr>
                  <a:t>KD #2</a:t>
                </a:r>
                <a:endParaRPr lang="en-US" sz="825" b="1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31646073-8677-45DF-B55F-FE246AA7D23F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35" b="6111"/>
          <a:stretch/>
        </p:blipFill>
        <p:spPr>
          <a:xfrm>
            <a:off x="3054398" y="515129"/>
            <a:ext cx="4511040" cy="556653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1BDBCD3-4198-4287-B80F-1B5E6A04DC6E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75"/>
          <a:stretch/>
        </p:blipFill>
        <p:spPr>
          <a:xfrm>
            <a:off x="7566962" y="3642360"/>
            <a:ext cx="4575048" cy="2692879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BCA649E9-4F5C-4F0F-A7F2-87B695FF7B80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40"/>
          <a:stretch/>
        </p:blipFill>
        <p:spPr>
          <a:xfrm>
            <a:off x="7565438" y="398124"/>
            <a:ext cx="4578096" cy="2961557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215BA00C-E09D-4307-AC03-BEA142C21357}"/>
              </a:ext>
            </a:extLst>
          </p:cNvPr>
          <p:cNvSpPr/>
          <p:nvPr/>
        </p:nvSpPr>
        <p:spPr>
          <a:xfrm>
            <a:off x="4805916" y="770860"/>
            <a:ext cx="1958169" cy="2184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31BF6D11-7922-4818-9CB7-87762EB9E73D}"/>
              </a:ext>
            </a:extLst>
          </p:cNvPr>
          <p:cNvSpPr/>
          <p:nvPr/>
        </p:nvSpPr>
        <p:spPr>
          <a:xfrm>
            <a:off x="5537791" y="3522927"/>
            <a:ext cx="1958169" cy="2184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27B8384-3DFC-471D-B7D3-DFE69120400A}"/>
              </a:ext>
            </a:extLst>
          </p:cNvPr>
          <p:cNvSpPr/>
          <p:nvPr/>
        </p:nvSpPr>
        <p:spPr>
          <a:xfrm>
            <a:off x="10009890" y="970430"/>
            <a:ext cx="1958169" cy="2184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4A71CBE-5EF6-49F7-AA71-51CF55E6A507}"/>
              </a:ext>
            </a:extLst>
          </p:cNvPr>
          <p:cNvSpPr/>
          <p:nvPr/>
        </p:nvSpPr>
        <p:spPr>
          <a:xfrm>
            <a:off x="10162290" y="3706547"/>
            <a:ext cx="1958169" cy="21849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8E3B44D-60C8-43D6-85F2-97F98C592573}"/>
              </a:ext>
            </a:extLst>
          </p:cNvPr>
          <p:cNvSpPr txBox="1"/>
          <p:nvPr/>
        </p:nvSpPr>
        <p:spPr>
          <a:xfrm>
            <a:off x="130258" y="6488668"/>
            <a:ext cx="2343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Parallel blots were run.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4D1EA84-3431-4588-97F2-507BAC0ACF99}"/>
              </a:ext>
            </a:extLst>
          </p:cNvPr>
          <p:cNvSpPr txBox="1"/>
          <p:nvPr/>
        </p:nvSpPr>
        <p:spPr>
          <a:xfrm>
            <a:off x="7707560" y="2916572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HIF1a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35B405C-189F-4374-8F1C-92F5FFD41CCA}"/>
              </a:ext>
            </a:extLst>
          </p:cNvPr>
          <p:cNvSpPr txBox="1"/>
          <p:nvPr/>
        </p:nvSpPr>
        <p:spPr>
          <a:xfrm>
            <a:off x="7719043" y="5939326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B-Actin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90AC9C-B17E-4F8F-85DE-80A94A54303D}"/>
              </a:ext>
            </a:extLst>
          </p:cNvPr>
          <p:cNvSpPr txBox="1"/>
          <p:nvPr/>
        </p:nvSpPr>
        <p:spPr>
          <a:xfrm>
            <a:off x="3009064" y="5754660"/>
            <a:ext cx="677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VEGF</a:t>
            </a:r>
          </a:p>
        </p:txBody>
      </p:sp>
    </p:spTree>
    <p:extLst>
      <p:ext uri="{BB962C8B-B14F-4D97-AF65-F5344CB8AC3E}">
        <p14:creationId xmlns:p14="http://schemas.microsoft.com/office/powerpoint/2010/main" val="1635456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16569</TotalTime>
  <Words>531</Words>
  <Application>Microsoft Macintosh PowerPoint</Application>
  <PresentationFormat>Widescreen</PresentationFormat>
  <Paragraphs>128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Noto Sans Symbols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Wadehra, Madhuri</dc:creator>
  <cp:lastModifiedBy>Kim, Esther S.</cp:lastModifiedBy>
  <cp:revision>60</cp:revision>
  <dcterms:created xsi:type="dcterms:W3CDTF">2022-03-29T18:47:54Z</dcterms:created>
  <dcterms:modified xsi:type="dcterms:W3CDTF">2022-11-04T01:42:03Z</dcterms:modified>
</cp:coreProperties>
</file>