
<file path=[Content_Types].xml><?xml version="1.0" encoding="utf-8"?>
<Types xmlns="http://schemas.openxmlformats.org/package/2006/content-types">
  <Default Extension="emf" ContentType="image/x-emf"/>
  <Default Extension="jpg" ContentType="image/jp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9" r:id="rId4"/>
    <p:sldId id="260" r:id="rId5"/>
    <p:sldId id="264" r:id="rId6"/>
    <p:sldId id="258" r:id="rId7"/>
    <p:sldId id="263" r:id="rId8"/>
    <p:sldId id="265" r:id="rId9"/>
    <p:sldId id="262" r:id="rId10"/>
  </p:sldIdLst>
  <p:sldSz cx="10058400" cy="7772400"/>
  <p:notesSz cx="10058400" cy="7772400"/>
  <p:defaultTextStyle>
    <a:defPPr>
      <a:defRPr lang="ko-Kore-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36" userDrawn="1">
          <p15:clr>
            <a:srgbClr val="A4A3A4"/>
          </p15:clr>
        </p15:guide>
        <p15:guide id="4" pos="1776" userDrawn="1">
          <p15:clr>
            <a:srgbClr val="A4A3A4"/>
          </p15:clr>
        </p15:guide>
        <p15:guide id="5"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55"/>
    <p:restoredTop sz="94624"/>
  </p:normalViewPr>
  <p:slideViewPr>
    <p:cSldViewPr>
      <p:cViewPr>
        <p:scale>
          <a:sx n="147" d="100"/>
          <a:sy n="147" d="100"/>
        </p:scale>
        <p:origin x="168" y="-2632"/>
      </p:cViewPr>
      <p:guideLst>
        <p:guide orient="horz" pos="4176"/>
        <p:guide pos="336"/>
        <p:guide pos="1776"/>
        <p:guide pos="384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97538" y="0"/>
            <a:ext cx="4359275" cy="388938"/>
          </a:xfrm>
          <a:prstGeom prst="rect">
            <a:avLst/>
          </a:prstGeom>
        </p:spPr>
        <p:txBody>
          <a:bodyPr vert="horz" lIns="91440" tIns="45720" rIns="91440" bIns="45720" rtlCol="0"/>
          <a:lstStyle>
            <a:lvl1pPr algn="r">
              <a:defRPr sz="1200"/>
            </a:lvl1pPr>
          </a:lstStyle>
          <a:p>
            <a:fld id="{E15A6DCC-DEF1-E649-87F8-00C71EE351BF}" type="datetimeFigureOut">
              <a:t>10/17/22</a:t>
            </a:fld>
            <a:endParaRPr lang="en-US"/>
          </a:p>
        </p:txBody>
      </p:sp>
      <p:sp>
        <p:nvSpPr>
          <p:cNvPr id="4" name="Slide Image Placeholder 3"/>
          <p:cNvSpPr>
            <a:spLocks noGrp="1" noRot="1" noChangeAspect="1"/>
          </p:cNvSpPr>
          <p:nvPr>
            <p:ph type="sldImg" idx="2"/>
          </p:nvPr>
        </p:nvSpPr>
        <p:spPr>
          <a:xfrm>
            <a:off x="3332163" y="971550"/>
            <a:ext cx="3394075" cy="2622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06475" y="3740150"/>
            <a:ext cx="8045450" cy="3060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97538" y="7383463"/>
            <a:ext cx="4359275" cy="388937"/>
          </a:xfrm>
          <a:prstGeom prst="rect">
            <a:avLst/>
          </a:prstGeom>
        </p:spPr>
        <p:txBody>
          <a:bodyPr vert="horz" lIns="91440" tIns="45720" rIns="91440" bIns="45720" rtlCol="0" anchor="b"/>
          <a:lstStyle>
            <a:lvl1pPr algn="r">
              <a:defRPr sz="1200"/>
            </a:lvl1pPr>
          </a:lstStyle>
          <a:p>
            <a:fld id="{67CBF023-F21C-4349-B601-7EB9250AD785}" type="slidenum">
              <a:t>‹#›</a:t>
            </a:fld>
            <a:endParaRPr lang="en-US"/>
          </a:p>
        </p:txBody>
      </p:sp>
    </p:spTree>
    <p:extLst>
      <p:ext uri="{BB962C8B-B14F-4D97-AF65-F5344CB8AC3E}">
        <p14:creationId xmlns:p14="http://schemas.microsoft.com/office/powerpoint/2010/main" val="3807866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7CBF023-F21C-4349-B601-7EB9250AD785}" type="slidenum">
              <a:t>2</a:t>
            </a:fld>
            <a:endParaRPr lang="en-US"/>
          </a:p>
        </p:txBody>
      </p:sp>
    </p:spTree>
    <p:extLst>
      <p:ext uri="{BB962C8B-B14F-4D97-AF65-F5344CB8AC3E}">
        <p14:creationId xmlns:p14="http://schemas.microsoft.com/office/powerpoint/2010/main" val="2938735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7CBF023-F21C-4349-B601-7EB9250AD785}" type="slidenum">
              <a:rPr lang="en-US"/>
              <a:t>3</a:t>
            </a:fld>
            <a:endParaRPr lang="en-US"/>
          </a:p>
        </p:txBody>
      </p:sp>
    </p:spTree>
    <p:extLst>
      <p:ext uri="{BB962C8B-B14F-4D97-AF65-F5344CB8AC3E}">
        <p14:creationId xmlns:p14="http://schemas.microsoft.com/office/powerpoint/2010/main" val="2571035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7CBF023-F21C-4349-B601-7EB9250AD785}" type="slidenum">
              <a:t>9</a:t>
            </a:fld>
            <a:endParaRPr lang="en-US"/>
          </a:p>
        </p:txBody>
      </p:sp>
    </p:spTree>
    <p:extLst>
      <p:ext uri="{BB962C8B-B14F-4D97-AF65-F5344CB8AC3E}">
        <p14:creationId xmlns:p14="http://schemas.microsoft.com/office/powerpoint/2010/main" val="3063263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10/17/22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00" b="0"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10/17/22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00" b="0" i="0">
                <a:solidFill>
                  <a:schemeClr val="tx1"/>
                </a:solidFill>
                <a:latin typeface="Arial"/>
                <a:cs typeface="Arial"/>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10/17/22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0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10/17/22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10/17/22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27979" y="257597"/>
            <a:ext cx="2400935" cy="817880"/>
          </a:xfrm>
          <a:prstGeom prst="rect">
            <a:avLst/>
          </a:prstGeom>
        </p:spPr>
        <p:txBody>
          <a:bodyPr wrap="square" lIns="0" tIns="0" rIns="0" bIns="0">
            <a:spAutoFit/>
          </a:bodyPr>
          <a:lstStyle>
            <a:lvl1pPr>
              <a:defRPr sz="1900" b="0" i="0">
                <a:solidFill>
                  <a:schemeClr val="tx1"/>
                </a:solidFill>
                <a:latin typeface="Arial"/>
                <a:cs typeface="Arial"/>
              </a:defRPr>
            </a:lvl1pPr>
          </a:lstStyle>
          <a:p>
            <a:endParaRPr/>
          </a:p>
        </p:txBody>
      </p:sp>
      <p:sp>
        <p:nvSpPr>
          <p:cNvPr id="3" name="Holder 3"/>
          <p:cNvSpPr>
            <a:spLocks noGrp="1"/>
          </p:cNvSpPr>
          <p:nvPr>
            <p:ph type="body" idx="1"/>
          </p:nvPr>
        </p:nvSpPr>
        <p:spPr>
          <a:xfrm>
            <a:off x="502920" y="1787652"/>
            <a:ext cx="9052560"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10/17/22</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Relationship Id="rId3" Type="http://schemas.openxmlformats.org/officeDocument/2006/relationships/image" Target="../media/image2.jpg"/><Relationship Id="rId7" Type="http://schemas.openxmlformats.org/officeDocument/2006/relationships/image" Target="../media/image6.ti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5.jpg"/><Relationship Id="rId13" Type="http://schemas.openxmlformats.org/officeDocument/2006/relationships/image" Target="../media/image20.emf"/><Relationship Id="rId3" Type="http://schemas.openxmlformats.org/officeDocument/2006/relationships/image" Target="../media/image10.jpg"/><Relationship Id="rId7" Type="http://schemas.openxmlformats.org/officeDocument/2006/relationships/image" Target="../media/image14.jpg"/><Relationship Id="rId12" Type="http://schemas.openxmlformats.org/officeDocument/2006/relationships/image" Target="../media/image19.emf"/><Relationship Id="rId2" Type="http://schemas.openxmlformats.org/officeDocument/2006/relationships/notesSlide" Target="../notesSlides/notesSlide1.xml"/><Relationship Id="rId16"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13.jpg"/><Relationship Id="rId11" Type="http://schemas.openxmlformats.org/officeDocument/2006/relationships/image" Target="../media/image18.emf"/><Relationship Id="rId5" Type="http://schemas.openxmlformats.org/officeDocument/2006/relationships/image" Target="../media/image12.jpg"/><Relationship Id="rId15" Type="http://schemas.openxmlformats.org/officeDocument/2006/relationships/image" Target="../media/image22.emf"/><Relationship Id="rId10" Type="http://schemas.openxmlformats.org/officeDocument/2006/relationships/image" Target="../media/image17.emf"/><Relationship Id="rId4" Type="http://schemas.openxmlformats.org/officeDocument/2006/relationships/image" Target="../media/image11.jpg"/><Relationship Id="rId9" Type="http://schemas.openxmlformats.org/officeDocument/2006/relationships/image" Target="../media/image16.emf"/><Relationship Id="rId14" Type="http://schemas.openxmlformats.org/officeDocument/2006/relationships/image" Target="../media/image21.emf"/></Relationships>
</file>

<file path=ppt/slides/_rels/slide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4.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29.emf"/><Relationship Id="rId7" Type="http://schemas.openxmlformats.org/officeDocument/2006/relationships/image" Target="../media/image33.emf"/><Relationship Id="rId2" Type="http://schemas.openxmlformats.org/officeDocument/2006/relationships/image" Target="../media/image28.emf"/><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 Id="rId9" Type="http://schemas.openxmlformats.org/officeDocument/2006/relationships/image" Target="../media/image34.emf"/></Relationships>
</file>

<file path=ppt/slides/_rels/slide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8.emf"/><Relationship Id="rId7" Type="http://schemas.openxmlformats.org/officeDocument/2006/relationships/image" Target="../media/image42.emf"/><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s>
</file>

<file path=ppt/slides/_rels/slide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tiff"/><Relationship Id="rId1" Type="http://schemas.openxmlformats.org/officeDocument/2006/relationships/slideLayout" Target="../slideLayouts/slideLayout5.xml"/><Relationship Id="rId4" Type="http://schemas.openxmlformats.org/officeDocument/2006/relationships/image" Target="../media/image45.emf"/></Relationships>
</file>

<file path=ppt/slides/_rels/slide8.xml.rels><?xml version="1.0" encoding="UTF-8" standalone="yes"?>
<Relationships xmlns="http://schemas.openxmlformats.org/package/2006/relationships"><Relationship Id="rId3" Type="http://schemas.openxmlformats.org/officeDocument/2006/relationships/image" Target="../media/image47.emf"/><Relationship Id="rId7" Type="http://schemas.openxmlformats.org/officeDocument/2006/relationships/image" Target="../media/image51.emf"/><Relationship Id="rId2" Type="http://schemas.openxmlformats.org/officeDocument/2006/relationships/image" Target="../media/image46.emf"/><Relationship Id="rId1" Type="http://schemas.openxmlformats.org/officeDocument/2006/relationships/slideLayout" Target="../slideLayouts/slideLayout5.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9.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52.png"/><Relationship Id="rId7" Type="http://schemas.openxmlformats.org/officeDocument/2006/relationships/image" Target="../media/image56.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5.emf"/><Relationship Id="rId11" Type="http://schemas.openxmlformats.org/officeDocument/2006/relationships/image" Target="../media/image59.emf"/><Relationship Id="rId5" Type="http://schemas.openxmlformats.org/officeDocument/2006/relationships/image" Target="../media/image54.png"/><Relationship Id="rId10" Type="http://schemas.openxmlformats.org/officeDocument/2006/relationships/image" Target="../media/image34.emf"/><Relationship Id="rId4" Type="http://schemas.openxmlformats.org/officeDocument/2006/relationships/image" Target="../media/image53.png"/><Relationship Id="rId9" Type="http://schemas.openxmlformats.org/officeDocument/2006/relationships/image" Target="../media/image58.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5789879" y="838200"/>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endParaRPr sz="1900">
              <a:latin typeface="Arial"/>
              <a:cs typeface="Arial"/>
            </a:endParaRPr>
          </a:p>
        </p:txBody>
      </p:sp>
      <p:sp>
        <p:nvSpPr>
          <p:cNvPr id="4" name="object 4"/>
          <p:cNvSpPr txBox="1"/>
          <p:nvPr/>
        </p:nvSpPr>
        <p:spPr>
          <a:xfrm>
            <a:off x="5789945" y="2439714"/>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C</a:t>
            </a:r>
            <a:endParaRPr sz="1900">
              <a:latin typeface="Arial"/>
              <a:cs typeface="Arial"/>
            </a:endParaRPr>
          </a:p>
        </p:txBody>
      </p:sp>
      <p:sp>
        <p:nvSpPr>
          <p:cNvPr id="5" name="object 5"/>
          <p:cNvSpPr txBox="1">
            <a:spLocks noGrp="1"/>
          </p:cNvSpPr>
          <p:nvPr>
            <p:ph type="title"/>
          </p:nvPr>
        </p:nvSpPr>
        <p:spPr>
          <a:xfrm>
            <a:off x="255461" y="318306"/>
            <a:ext cx="920750" cy="315595"/>
          </a:xfrm>
          <a:prstGeom prst="rect">
            <a:avLst/>
          </a:prstGeom>
        </p:spPr>
        <p:txBody>
          <a:bodyPr vert="horz" wrap="square" lIns="0" tIns="12700" rIns="0" bIns="0" rtlCol="0">
            <a:spAutoFit/>
          </a:bodyPr>
          <a:lstStyle/>
          <a:p>
            <a:pPr marL="12700">
              <a:lnSpc>
                <a:spcPct val="100000"/>
              </a:lnSpc>
              <a:spcBef>
                <a:spcPts val="100"/>
              </a:spcBef>
            </a:pPr>
            <a:r>
              <a:rPr spc="5" dirty="0"/>
              <a:t>Figure</a:t>
            </a:r>
            <a:r>
              <a:rPr spc="-55" dirty="0"/>
              <a:t> </a:t>
            </a:r>
            <a:r>
              <a:rPr dirty="0"/>
              <a:t>1</a:t>
            </a:r>
          </a:p>
        </p:txBody>
      </p:sp>
      <p:grpSp>
        <p:nvGrpSpPr>
          <p:cNvPr id="101" name="Group 100">
            <a:extLst>
              <a:ext uri="{FF2B5EF4-FFF2-40B4-BE49-F238E27FC236}">
                <a16:creationId xmlns:a16="http://schemas.microsoft.com/office/drawing/2014/main" id="{671585BF-9127-A4D2-CB6A-83FAD663D368}"/>
              </a:ext>
            </a:extLst>
          </p:cNvPr>
          <p:cNvGrpSpPr/>
          <p:nvPr/>
        </p:nvGrpSpPr>
        <p:grpSpPr>
          <a:xfrm>
            <a:off x="6002161" y="5142865"/>
            <a:ext cx="3675957" cy="2324735"/>
            <a:chOff x="6002161" y="2768963"/>
            <a:chExt cx="3675957" cy="2324735"/>
          </a:xfrm>
        </p:grpSpPr>
        <p:grpSp>
          <p:nvGrpSpPr>
            <p:cNvPr id="19" name="object 19"/>
            <p:cNvGrpSpPr/>
            <p:nvPr/>
          </p:nvGrpSpPr>
          <p:grpSpPr>
            <a:xfrm>
              <a:off x="6505454" y="3015274"/>
              <a:ext cx="1408430" cy="2012950"/>
              <a:chOff x="6505454" y="3015274"/>
              <a:chExt cx="1408430" cy="2012950"/>
            </a:xfrm>
          </p:grpSpPr>
          <p:sp>
            <p:nvSpPr>
              <p:cNvPr id="20" name="object 20"/>
              <p:cNvSpPr/>
              <p:nvPr/>
            </p:nvSpPr>
            <p:spPr>
              <a:xfrm>
                <a:off x="6791570" y="4930982"/>
                <a:ext cx="345440" cy="67945"/>
              </a:xfrm>
              <a:custGeom>
                <a:avLst/>
                <a:gdLst/>
                <a:ahLst/>
                <a:cxnLst/>
                <a:rect l="l" t="t" r="r" b="b"/>
                <a:pathLst>
                  <a:path w="345440" h="67945">
                    <a:moveTo>
                      <a:pt x="0" y="67404"/>
                    </a:moveTo>
                    <a:lnTo>
                      <a:pt x="0" y="0"/>
                    </a:lnTo>
                    <a:lnTo>
                      <a:pt x="344943" y="0"/>
                    </a:lnTo>
                    <a:lnTo>
                      <a:pt x="344943" y="67404"/>
                    </a:lnTo>
                  </a:path>
                </a:pathLst>
              </a:custGeom>
              <a:ln w="29591">
                <a:solidFill>
                  <a:srgbClr val="0432FF"/>
                </a:solidFill>
              </a:ln>
            </p:spPr>
            <p:txBody>
              <a:bodyPr wrap="square" lIns="0" tIns="0" rIns="0" bIns="0" rtlCol="0"/>
              <a:lstStyle/>
              <a:p>
                <a:endParaRPr/>
              </a:p>
            </p:txBody>
          </p:sp>
          <p:sp>
            <p:nvSpPr>
              <p:cNvPr id="21" name="object 21"/>
              <p:cNvSpPr/>
              <p:nvPr/>
            </p:nvSpPr>
            <p:spPr>
              <a:xfrm>
                <a:off x="7354976" y="4635060"/>
                <a:ext cx="345440" cy="363855"/>
              </a:xfrm>
              <a:custGeom>
                <a:avLst/>
                <a:gdLst/>
                <a:ahLst/>
                <a:cxnLst/>
                <a:rect l="l" t="t" r="r" b="b"/>
                <a:pathLst>
                  <a:path w="345440" h="363854">
                    <a:moveTo>
                      <a:pt x="0" y="363325"/>
                    </a:moveTo>
                    <a:lnTo>
                      <a:pt x="0" y="0"/>
                    </a:lnTo>
                    <a:lnTo>
                      <a:pt x="344943" y="0"/>
                    </a:lnTo>
                    <a:lnTo>
                      <a:pt x="344943" y="363325"/>
                    </a:lnTo>
                  </a:path>
                </a:pathLst>
              </a:custGeom>
              <a:ln w="29578">
                <a:solidFill>
                  <a:srgbClr val="FF2600"/>
                </a:solidFill>
              </a:ln>
            </p:spPr>
            <p:txBody>
              <a:bodyPr wrap="square" lIns="0" tIns="0" rIns="0" bIns="0" rtlCol="0"/>
              <a:lstStyle/>
              <a:p>
                <a:endParaRPr/>
              </a:p>
            </p:txBody>
          </p:sp>
          <p:sp>
            <p:nvSpPr>
              <p:cNvPr id="22" name="object 22"/>
              <p:cNvSpPr/>
              <p:nvPr/>
            </p:nvSpPr>
            <p:spPr>
              <a:xfrm>
                <a:off x="6589531" y="4998384"/>
                <a:ext cx="1314450" cy="0"/>
              </a:xfrm>
              <a:custGeom>
                <a:avLst/>
                <a:gdLst/>
                <a:ahLst/>
                <a:cxnLst/>
                <a:rect l="l" t="t" r="r" b="b"/>
                <a:pathLst>
                  <a:path w="1314450">
                    <a:moveTo>
                      <a:pt x="0" y="0"/>
                    </a:moveTo>
                    <a:lnTo>
                      <a:pt x="908351" y="0"/>
                    </a:lnTo>
                  </a:path>
                  <a:path w="1314450">
                    <a:moveTo>
                      <a:pt x="967484" y="0"/>
                    </a:moveTo>
                    <a:lnTo>
                      <a:pt x="1314069" y="0"/>
                    </a:lnTo>
                  </a:path>
                </a:pathLst>
              </a:custGeom>
              <a:ln w="19728">
                <a:solidFill>
                  <a:srgbClr val="000000"/>
                </a:solidFill>
              </a:ln>
            </p:spPr>
            <p:txBody>
              <a:bodyPr wrap="square" lIns="0" tIns="0" rIns="0" bIns="0" rtlCol="0"/>
              <a:lstStyle/>
              <a:p>
                <a:endParaRPr/>
              </a:p>
            </p:txBody>
          </p:sp>
          <p:sp>
            <p:nvSpPr>
              <p:cNvPr id="23" name="object 23"/>
              <p:cNvSpPr/>
              <p:nvPr/>
            </p:nvSpPr>
            <p:spPr>
              <a:xfrm>
                <a:off x="6589531" y="3025574"/>
                <a:ext cx="0" cy="1972945"/>
              </a:xfrm>
              <a:custGeom>
                <a:avLst/>
                <a:gdLst/>
                <a:ahLst/>
                <a:cxnLst/>
                <a:rect l="l" t="t" r="r" b="b"/>
                <a:pathLst>
                  <a:path h="1972945">
                    <a:moveTo>
                      <a:pt x="0" y="1972810"/>
                    </a:moveTo>
                    <a:lnTo>
                      <a:pt x="0" y="0"/>
                    </a:lnTo>
                  </a:path>
                </a:pathLst>
              </a:custGeom>
              <a:ln w="19711">
                <a:solidFill>
                  <a:srgbClr val="000000"/>
                </a:solidFill>
              </a:ln>
            </p:spPr>
            <p:txBody>
              <a:bodyPr wrap="square" lIns="0" tIns="0" rIns="0" bIns="0" rtlCol="0"/>
              <a:lstStyle/>
              <a:p>
                <a:endParaRPr/>
              </a:p>
            </p:txBody>
          </p:sp>
          <p:sp>
            <p:nvSpPr>
              <p:cNvPr id="24" name="object 24"/>
              <p:cNvSpPr/>
              <p:nvPr/>
            </p:nvSpPr>
            <p:spPr>
              <a:xfrm>
                <a:off x="6515614" y="3025574"/>
                <a:ext cx="74295" cy="1972945"/>
              </a:xfrm>
              <a:custGeom>
                <a:avLst/>
                <a:gdLst/>
                <a:ahLst/>
                <a:cxnLst/>
                <a:rect l="l" t="t" r="r" b="b"/>
                <a:pathLst>
                  <a:path w="74295" h="1972945">
                    <a:moveTo>
                      <a:pt x="0" y="1972810"/>
                    </a:moveTo>
                    <a:lnTo>
                      <a:pt x="73916" y="1972810"/>
                    </a:lnTo>
                  </a:path>
                  <a:path w="74295" h="1972945">
                    <a:moveTo>
                      <a:pt x="0" y="1479607"/>
                    </a:moveTo>
                    <a:lnTo>
                      <a:pt x="73916" y="1479607"/>
                    </a:lnTo>
                  </a:path>
                  <a:path w="74295" h="1972945">
                    <a:moveTo>
                      <a:pt x="0" y="986405"/>
                    </a:moveTo>
                    <a:lnTo>
                      <a:pt x="73916" y="986405"/>
                    </a:lnTo>
                  </a:path>
                  <a:path w="74295" h="1972945">
                    <a:moveTo>
                      <a:pt x="0" y="493202"/>
                    </a:moveTo>
                    <a:lnTo>
                      <a:pt x="73916" y="493202"/>
                    </a:lnTo>
                  </a:path>
                  <a:path w="74295" h="1972945">
                    <a:moveTo>
                      <a:pt x="0" y="0"/>
                    </a:moveTo>
                    <a:lnTo>
                      <a:pt x="73916" y="0"/>
                    </a:lnTo>
                  </a:path>
                </a:pathLst>
              </a:custGeom>
              <a:ln w="19719">
                <a:solidFill>
                  <a:srgbClr val="000000"/>
                </a:solidFill>
              </a:ln>
            </p:spPr>
            <p:txBody>
              <a:bodyPr wrap="square" lIns="0" tIns="0" rIns="0" bIns="0" rtlCol="0"/>
              <a:lstStyle/>
              <a:p>
                <a:endParaRPr/>
              </a:p>
            </p:txBody>
          </p:sp>
          <p:sp>
            <p:nvSpPr>
              <p:cNvPr id="25" name="object 25"/>
              <p:cNvSpPr/>
              <p:nvPr/>
            </p:nvSpPr>
            <p:spPr>
              <a:xfrm>
                <a:off x="6870414" y="4861934"/>
                <a:ext cx="187325" cy="110489"/>
              </a:xfrm>
              <a:custGeom>
                <a:avLst/>
                <a:gdLst/>
                <a:ahLst/>
                <a:cxnLst/>
                <a:rect l="l" t="t" r="r" b="b"/>
                <a:pathLst>
                  <a:path w="187325" h="110489">
                    <a:moveTo>
                      <a:pt x="0" y="0"/>
                    </a:moveTo>
                    <a:lnTo>
                      <a:pt x="187254" y="0"/>
                    </a:lnTo>
                  </a:path>
                  <a:path w="187325" h="110489">
                    <a:moveTo>
                      <a:pt x="93627" y="0"/>
                    </a:moveTo>
                    <a:lnTo>
                      <a:pt x="93627" y="110148"/>
                    </a:lnTo>
                  </a:path>
                  <a:path w="187325" h="110489">
                    <a:moveTo>
                      <a:pt x="0" y="110148"/>
                    </a:moveTo>
                    <a:lnTo>
                      <a:pt x="187254" y="110148"/>
                    </a:lnTo>
                  </a:path>
                </a:pathLst>
              </a:custGeom>
              <a:ln w="9859">
                <a:solidFill>
                  <a:srgbClr val="0432FF"/>
                </a:solidFill>
              </a:ln>
            </p:spPr>
            <p:txBody>
              <a:bodyPr wrap="square" lIns="0" tIns="0" rIns="0" bIns="0" rtlCol="0"/>
              <a:lstStyle/>
              <a:p>
                <a:endParaRPr/>
              </a:p>
            </p:txBody>
          </p:sp>
          <p:sp>
            <p:nvSpPr>
              <p:cNvPr id="26" name="object 26"/>
              <p:cNvSpPr/>
              <p:nvPr/>
            </p:nvSpPr>
            <p:spPr>
              <a:xfrm>
                <a:off x="6776783" y="4551222"/>
                <a:ext cx="374650" cy="476884"/>
              </a:xfrm>
              <a:custGeom>
                <a:avLst/>
                <a:gdLst/>
                <a:ahLst/>
                <a:cxnLst/>
                <a:rect l="l" t="t" r="r" b="b"/>
                <a:pathLst>
                  <a:path w="374650" h="476885">
                    <a:moveTo>
                      <a:pt x="216814" y="128231"/>
                    </a:moveTo>
                    <a:lnTo>
                      <a:pt x="214655" y="117094"/>
                    </a:lnTo>
                    <a:lnTo>
                      <a:pt x="208165" y="107302"/>
                    </a:lnTo>
                    <a:lnTo>
                      <a:pt x="198374" y="100812"/>
                    </a:lnTo>
                    <a:lnTo>
                      <a:pt x="187248" y="98640"/>
                    </a:lnTo>
                    <a:lnTo>
                      <a:pt x="176123" y="100812"/>
                    </a:lnTo>
                    <a:lnTo>
                      <a:pt x="166344" y="107302"/>
                    </a:lnTo>
                    <a:lnTo>
                      <a:pt x="159854" y="117094"/>
                    </a:lnTo>
                    <a:lnTo>
                      <a:pt x="157683" y="128231"/>
                    </a:lnTo>
                    <a:lnTo>
                      <a:pt x="159854" y="139369"/>
                    </a:lnTo>
                    <a:lnTo>
                      <a:pt x="166344" y="149161"/>
                    </a:lnTo>
                    <a:lnTo>
                      <a:pt x="176123" y="155663"/>
                    </a:lnTo>
                    <a:lnTo>
                      <a:pt x="187248" y="157822"/>
                    </a:lnTo>
                    <a:lnTo>
                      <a:pt x="198374" y="155663"/>
                    </a:lnTo>
                    <a:lnTo>
                      <a:pt x="208165" y="149161"/>
                    </a:lnTo>
                    <a:lnTo>
                      <a:pt x="214655" y="139369"/>
                    </a:lnTo>
                    <a:lnTo>
                      <a:pt x="216814" y="128231"/>
                    </a:lnTo>
                    <a:close/>
                  </a:path>
                  <a:path w="374650" h="476885">
                    <a:moveTo>
                      <a:pt x="216814" y="29591"/>
                    </a:moveTo>
                    <a:lnTo>
                      <a:pt x="214655" y="18453"/>
                    </a:lnTo>
                    <a:lnTo>
                      <a:pt x="208165" y="8661"/>
                    </a:lnTo>
                    <a:lnTo>
                      <a:pt x="198374" y="2171"/>
                    </a:lnTo>
                    <a:lnTo>
                      <a:pt x="187248" y="0"/>
                    </a:lnTo>
                    <a:lnTo>
                      <a:pt x="176123" y="2171"/>
                    </a:lnTo>
                    <a:lnTo>
                      <a:pt x="166344" y="8661"/>
                    </a:lnTo>
                    <a:lnTo>
                      <a:pt x="159854" y="18453"/>
                    </a:lnTo>
                    <a:lnTo>
                      <a:pt x="157683" y="29591"/>
                    </a:lnTo>
                    <a:lnTo>
                      <a:pt x="159854" y="40728"/>
                    </a:lnTo>
                    <a:lnTo>
                      <a:pt x="166344" y="50520"/>
                    </a:lnTo>
                    <a:lnTo>
                      <a:pt x="176123" y="57023"/>
                    </a:lnTo>
                    <a:lnTo>
                      <a:pt x="187248" y="59182"/>
                    </a:lnTo>
                    <a:lnTo>
                      <a:pt x="198374" y="57023"/>
                    </a:lnTo>
                    <a:lnTo>
                      <a:pt x="208165" y="50520"/>
                    </a:lnTo>
                    <a:lnTo>
                      <a:pt x="214655" y="40728"/>
                    </a:lnTo>
                    <a:lnTo>
                      <a:pt x="216814" y="29591"/>
                    </a:lnTo>
                    <a:close/>
                  </a:path>
                  <a:path w="374650" h="476885">
                    <a:moveTo>
                      <a:pt x="374510" y="447167"/>
                    </a:moveTo>
                    <a:lnTo>
                      <a:pt x="372338" y="436029"/>
                    </a:lnTo>
                    <a:lnTo>
                      <a:pt x="365848" y="426250"/>
                    </a:lnTo>
                    <a:lnTo>
                      <a:pt x="356069" y="419747"/>
                    </a:lnTo>
                    <a:lnTo>
                      <a:pt x="344944" y="417576"/>
                    </a:lnTo>
                    <a:lnTo>
                      <a:pt x="333819" y="419747"/>
                    </a:lnTo>
                    <a:lnTo>
                      <a:pt x="324040" y="426250"/>
                    </a:lnTo>
                    <a:lnTo>
                      <a:pt x="318655" y="434352"/>
                    </a:lnTo>
                    <a:lnTo>
                      <a:pt x="313283" y="426250"/>
                    </a:lnTo>
                    <a:lnTo>
                      <a:pt x="303504" y="419747"/>
                    </a:lnTo>
                    <a:lnTo>
                      <a:pt x="292379" y="417576"/>
                    </a:lnTo>
                    <a:lnTo>
                      <a:pt x="281254" y="419747"/>
                    </a:lnTo>
                    <a:lnTo>
                      <a:pt x="271475" y="426250"/>
                    </a:lnTo>
                    <a:lnTo>
                      <a:pt x="266090" y="434340"/>
                    </a:lnTo>
                    <a:lnTo>
                      <a:pt x="260718" y="426250"/>
                    </a:lnTo>
                    <a:lnTo>
                      <a:pt x="250939" y="419747"/>
                    </a:lnTo>
                    <a:lnTo>
                      <a:pt x="239814" y="417576"/>
                    </a:lnTo>
                    <a:lnTo>
                      <a:pt x="228688" y="419747"/>
                    </a:lnTo>
                    <a:lnTo>
                      <a:pt x="218909" y="426250"/>
                    </a:lnTo>
                    <a:lnTo>
                      <a:pt x="213525" y="434340"/>
                    </a:lnTo>
                    <a:lnTo>
                      <a:pt x="208165" y="426250"/>
                    </a:lnTo>
                    <a:lnTo>
                      <a:pt x="198374" y="419747"/>
                    </a:lnTo>
                    <a:lnTo>
                      <a:pt x="187248" y="417576"/>
                    </a:lnTo>
                    <a:lnTo>
                      <a:pt x="176123" y="419747"/>
                    </a:lnTo>
                    <a:lnTo>
                      <a:pt x="166344" y="426250"/>
                    </a:lnTo>
                    <a:lnTo>
                      <a:pt x="160972" y="434352"/>
                    </a:lnTo>
                    <a:lnTo>
                      <a:pt x="155600" y="426250"/>
                    </a:lnTo>
                    <a:lnTo>
                      <a:pt x="145821" y="419747"/>
                    </a:lnTo>
                    <a:lnTo>
                      <a:pt x="134683" y="417576"/>
                    </a:lnTo>
                    <a:lnTo>
                      <a:pt x="123558" y="419747"/>
                    </a:lnTo>
                    <a:lnTo>
                      <a:pt x="113779" y="426250"/>
                    </a:lnTo>
                    <a:lnTo>
                      <a:pt x="108407" y="434352"/>
                    </a:lnTo>
                    <a:lnTo>
                      <a:pt x="103035" y="426250"/>
                    </a:lnTo>
                    <a:lnTo>
                      <a:pt x="93256" y="419747"/>
                    </a:lnTo>
                    <a:lnTo>
                      <a:pt x="82130" y="417576"/>
                    </a:lnTo>
                    <a:lnTo>
                      <a:pt x="71005" y="419747"/>
                    </a:lnTo>
                    <a:lnTo>
                      <a:pt x="61214" y="426250"/>
                    </a:lnTo>
                    <a:lnTo>
                      <a:pt x="55841" y="434352"/>
                    </a:lnTo>
                    <a:lnTo>
                      <a:pt x="50469" y="426250"/>
                    </a:lnTo>
                    <a:lnTo>
                      <a:pt x="40690" y="419747"/>
                    </a:lnTo>
                    <a:lnTo>
                      <a:pt x="29565" y="417576"/>
                    </a:lnTo>
                    <a:lnTo>
                      <a:pt x="18440" y="419747"/>
                    </a:lnTo>
                    <a:lnTo>
                      <a:pt x="8661" y="426250"/>
                    </a:lnTo>
                    <a:lnTo>
                      <a:pt x="2159" y="436029"/>
                    </a:lnTo>
                    <a:lnTo>
                      <a:pt x="0" y="447167"/>
                    </a:lnTo>
                    <a:lnTo>
                      <a:pt x="2159" y="458304"/>
                    </a:lnTo>
                    <a:lnTo>
                      <a:pt x="8661" y="468096"/>
                    </a:lnTo>
                    <a:lnTo>
                      <a:pt x="18440" y="474599"/>
                    </a:lnTo>
                    <a:lnTo>
                      <a:pt x="29565" y="476758"/>
                    </a:lnTo>
                    <a:lnTo>
                      <a:pt x="40690" y="474599"/>
                    </a:lnTo>
                    <a:lnTo>
                      <a:pt x="50469" y="468096"/>
                    </a:lnTo>
                    <a:lnTo>
                      <a:pt x="55841" y="459994"/>
                    </a:lnTo>
                    <a:lnTo>
                      <a:pt x="61214" y="468096"/>
                    </a:lnTo>
                    <a:lnTo>
                      <a:pt x="71005" y="474599"/>
                    </a:lnTo>
                    <a:lnTo>
                      <a:pt x="82130" y="476758"/>
                    </a:lnTo>
                    <a:lnTo>
                      <a:pt x="93256" y="474599"/>
                    </a:lnTo>
                    <a:lnTo>
                      <a:pt x="103035" y="468096"/>
                    </a:lnTo>
                    <a:lnTo>
                      <a:pt x="108407" y="459994"/>
                    </a:lnTo>
                    <a:lnTo>
                      <a:pt x="113779" y="468096"/>
                    </a:lnTo>
                    <a:lnTo>
                      <a:pt x="123558" y="474599"/>
                    </a:lnTo>
                    <a:lnTo>
                      <a:pt x="134683" y="476758"/>
                    </a:lnTo>
                    <a:lnTo>
                      <a:pt x="145821" y="474599"/>
                    </a:lnTo>
                    <a:lnTo>
                      <a:pt x="155600" y="468096"/>
                    </a:lnTo>
                    <a:lnTo>
                      <a:pt x="160972" y="459994"/>
                    </a:lnTo>
                    <a:lnTo>
                      <a:pt x="166344" y="468096"/>
                    </a:lnTo>
                    <a:lnTo>
                      <a:pt x="176123" y="474599"/>
                    </a:lnTo>
                    <a:lnTo>
                      <a:pt x="187248" y="476758"/>
                    </a:lnTo>
                    <a:lnTo>
                      <a:pt x="198374" y="474599"/>
                    </a:lnTo>
                    <a:lnTo>
                      <a:pt x="208165" y="468096"/>
                    </a:lnTo>
                    <a:lnTo>
                      <a:pt x="213525" y="460006"/>
                    </a:lnTo>
                    <a:lnTo>
                      <a:pt x="218909" y="468096"/>
                    </a:lnTo>
                    <a:lnTo>
                      <a:pt x="228688" y="474599"/>
                    </a:lnTo>
                    <a:lnTo>
                      <a:pt x="239814" y="476758"/>
                    </a:lnTo>
                    <a:lnTo>
                      <a:pt x="250939" y="474599"/>
                    </a:lnTo>
                    <a:lnTo>
                      <a:pt x="260718" y="468096"/>
                    </a:lnTo>
                    <a:lnTo>
                      <a:pt x="266090" y="460006"/>
                    </a:lnTo>
                    <a:lnTo>
                      <a:pt x="271475" y="468096"/>
                    </a:lnTo>
                    <a:lnTo>
                      <a:pt x="281254" y="474599"/>
                    </a:lnTo>
                    <a:lnTo>
                      <a:pt x="292379" y="476758"/>
                    </a:lnTo>
                    <a:lnTo>
                      <a:pt x="303504" y="474599"/>
                    </a:lnTo>
                    <a:lnTo>
                      <a:pt x="313283" y="468096"/>
                    </a:lnTo>
                    <a:lnTo>
                      <a:pt x="318655" y="459994"/>
                    </a:lnTo>
                    <a:lnTo>
                      <a:pt x="324040" y="468096"/>
                    </a:lnTo>
                    <a:lnTo>
                      <a:pt x="333819" y="474599"/>
                    </a:lnTo>
                    <a:lnTo>
                      <a:pt x="344944" y="476758"/>
                    </a:lnTo>
                    <a:lnTo>
                      <a:pt x="356069" y="474599"/>
                    </a:lnTo>
                    <a:lnTo>
                      <a:pt x="365848" y="468096"/>
                    </a:lnTo>
                    <a:lnTo>
                      <a:pt x="372338" y="458304"/>
                    </a:lnTo>
                    <a:lnTo>
                      <a:pt x="374510" y="447167"/>
                    </a:lnTo>
                    <a:close/>
                  </a:path>
                </a:pathLst>
              </a:custGeom>
              <a:solidFill>
                <a:srgbClr val="0432FF"/>
              </a:solidFill>
            </p:spPr>
            <p:txBody>
              <a:bodyPr wrap="square" lIns="0" tIns="0" rIns="0" bIns="0" rtlCol="0"/>
              <a:lstStyle/>
              <a:p>
                <a:endParaRPr/>
              </a:p>
            </p:txBody>
          </p:sp>
          <p:sp>
            <p:nvSpPr>
              <p:cNvPr id="27" name="object 27"/>
              <p:cNvSpPr/>
              <p:nvPr/>
            </p:nvSpPr>
            <p:spPr>
              <a:xfrm>
                <a:off x="7433820" y="4483811"/>
                <a:ext cx="187325" cy="271780"/>
              </a:xfrm>
              <a:custGeom>
                <a:avLst/>
                <a:gdLst/>
                <a:ahLst/>
                <a:cxnLst/>
                <a:rect l="l" t="t" r="r" b="b"/>
                <a:pathLst>
                  <a:path w="187325" h="271779">
                    <a:moveTo>
                      <a:pt x="0" y="0"/>
                    </a:moveTo>
                    <a:lnTo>
                      <a:pt x="187254" y="0"/>
                    </a:lnTo>
                  </a:path>
                  <a:path w="187325" h="271779">
                    <a:moveTo>
                      <a:pt x="93627" y="0"/>
                    </a:moveTo>
                    <a:lnTo>
                      <a:pt x="93627" y="271261"/>
                    </a:lnTo>
                  </a:path>
                  <a:path w="187325" h="271779">
                    <a:moveTo>
                      <a:pt x="0" y="271261"/>
                    </a:moveTo>
                    <a:lnTo>
                      <a:pt x="187254" y="271261"/>
                    </a:lnTo>
                  </a:path>
                </a:pathLst>
              </a:custGeom>
              <a:ln w="9859">
                <a:solidFill>
                  <a:srgbClr val="FF2600"/>
                </a:solidFill>
              </a:ln>
            </p:spPr>
            <p:txBody>
              <a:bodyPr wrap="square" lIns="0" tIns="0" rIns="0" bIns="0" rtlCol="0"/>
              <a:lstStyle/>
              <a:p>
                <a:endParaRPr/>
              </a:p>
            </p:txBody>
          </p:sp>
          <p:sp>
            <p:nvSpPr>
              <p:cNvPr id="28" name="object 28"/>
              <p:cNvSpPr/>
              <p:nvPr/>
            </p:nvSpPr>
            <p:spPr>
              <a:xfrm>
                <a:off x="7340193" y="3416858"/>
                <a:ext cx="374650" cy="1611630"/>
              </a:xfrm>
              <a:custGeom>
                <a:avLst/>
                <a:gdLst/>
                <a:ahLst/>
                <a:cxnLst/>
                <a:rect l="l" t="t" r="r" b="b"/>
                <a:pathLst>
                  <a:path w="374650" h="1611629">
                    <a:moveTo>
                      <a:pt x="59131" y="1305344"/>
                    </a:moveTo>
                    <a:lnTo>
                      <a:pt x="0" y="1305344"/>
                    </a:lnTo>
                    <a:lnTo>
                      <a:pt x="0" y="1364526"/>
                    </a:lnTo>
                    <a:lnTo>
                      <a:pt x="59131" y="1364526"/>
                    </a:lnTo>
                    <a:lnTo>
                      <a:pt x="59131" y="1305344"/>
                    </a:lnTo>
                    <a:close/>
                  </a:path>
                  <a:path w="374650" h="1611629">
                    <a:moveTo>
                      <a:pt x="164249" y="1331645"/>
                    </a:moveTo>
                    <a:lnTo>
                      <a:pt x="105117" y="1331645"/>
                    </a:lnTo>
                    <a:lnTo>
                      <a:pt x="105117" y="1390827"/>
                    </a:lnTo>
                    <a:lnTo>
                      <a:pt x="164249" y="1390827"/>
                    </a:lnTo>
                    <a:lnTo>
                      <a:pt x="164249" y="1331645"/>
                    </a:lnTo>
                    <a:close/>
                  </a:path>
                  <a:path w="374650" h="1611629">
                    <a:moveTo>
                      <a:pt x="164249" y="1206703"/>
                    </a:moveTo>
                    <a:lnTo>
                      <a:pt x="105117" y="1206703"/>
                    </a:lnTo>
                    <a:lnTo>
                      <a:pt x="105117" y="1265885"/>
                    </a:lnTo>
                    <a:lnTo>
                      <a:pt x="164249" y="1265885"/>
                    </a:lnTo>
                    <a:lnTo>
                      <a:pt x="164249" y="1206703"/>
                    </a:lnTo>
                    <a:close/>
                  </a:path>
                  <a:path w="374650" h="1611629">
                    <a:moveTo>
                      <a:pt x="216814" y="1551940"/>
                    </a:moveTo>
                    <a:lnTo>
                      <a:pt x="157683" y="1551940"/>
                    </a:lnTo>
                    <a:lnTo>
                      <a:pt x="157683" y="1611122"/>
                    </a:lnTo>
                    <a:lnTo>
                      <a:pt x="216814" y="1611122"/>
                    </a:lnTo>
                    <a:lnTo>
                      <a:pt x="216814" y="1551940"/>
                    </a:lnTo>
                    <a:close/>
                  </a:path>
                  <a:path w="374650" h="1611629">
                    <a:moveTo>
                      <a:pt x="216814" y="1134364"/>
                    </a:moveTo>
                    <a:lnTo>
                      <a:pt x="157683" y="1134364"/>
                    </a:lnTo>
                    <a:lnTo>
                      <a:pt x="157683" y="1193546"/>
                    </a:lnTo>
                    <a:lnTo>
                      <a:pt x="216814" y="1193546"/>
                    </a:lnTo>
                    <a:lnTo>
                      <a:pt x="216814" y="1134364"/>
                    </a:lnTo>
                    <a:close/>
                  </a:path>
                  <a:path w="374650" h="1611629">
                    <a:moveTo>
                      <a:pt x="216814" y="0"/>
                    </a:moveTo>
                    <a:lnTo>
                      <a:pt x="157683" y="0"/>
                    </a:lnTo>
                    <a:lnTo>
                      <a:pt x="157683" y="59182"/>
                    </a:lnTo>
                    <a:lnTo>
                      <a:pt x="216814" y="59182"/>
                    </a:lnTo>
                    <a:lnTo>
                      <a:pt x="216814" y="0"/>
                    </a:lnTo>
                    <a:close/>
                  </a:path>
                  <a:path w="374650" h="1611629">
                    <a:moveTo>
                      <a:pt x="269379" y="1379321"/>
                    </a:moveTo>
                    <a:lnTo>
                      <a:pt x="210248" y="1379321"/>
                    </a:lnTo>
                    <a:lnTo>
                      <a:pt x="210248" y="1438503"/>
                    </a:lnTo>
                    <a:lnTo>
                      <a:pt x="269379" y="1438503"/>
                    </a:lnTo>
                    <a:lnTo>
                      <a:pt x="269379" y="1379321"/>
                    </a:lnTo>
                    <a:close/>
                  </a:path>
                  <a:path w="374650" h="1611629">
                    <a:moveTo>
                      <a:pt x="269379" y="1282319"/>
                    </a:moveTo>
                    <a:lnTo>
                      <a:pt x="210248" y="1282319"/>
                    </a:lnTo>
                    <a:lnTo>
                      <a:pt x="210248" y="1341513"/>
                    </a:lnTo>
                    <a:lnTo>
                      <a:pt x="269379" y="1341513"/>
                    </a:lnTo>
                    <a:lnTo>
                      <a:pt x="269379" y="1282319"/>
                    </a:lnTo>
                    <a:close/>
                  </a:path>
                  <a:path w="374650" h="1611629">
                    <a:moveTo>
                      <a:pt x="269379" y="1206703"/>
                    </a:moveTo>
                    <a:lnTo>
                      <a:pt x="210248" y="1206703"/>
                    </a:lnTo>
                    <a:lnTo>
                      <a:pt x="210248" y="1265885"/>
                    </a:lnTo>
                    <a:lnTo>
                      <a:pt x="269379" y="1265885"/>
                    </a:lnTo>
                    <a:lnTo>
                      <a:pt x="269379" y="1206703"/>
                    </a:lnTo>
                    <a:close/>
                  </a:path>
                  <a:path w="374650" h="1611629">
                    <a:moveTo>
                      <a:pt x="374510" y="1331645"/>
                    </a:moveTo>
                    <a:lnTo>
                      <a:pt x="315366" y="1331645"/>
                    </a:lnTo>
                    <a:lnTo>
                      <a:pt x="315366" y="1390827"/>
                    </a:lnTo>
                    <a:lnTo>
                      <a:pt x="374510" y="1390827"/>
                    </a:lnTo>
                    <a:lnTo>
                      <a:pt x="374510" y="1331645"/>
                    </a:lnTo>
                    <a:close/>
                  </a:path>
                </a:pathLst>
              </a:custGeom>
              <a:solidFill>
                <a:srgbClr val="FF2600"/>
              </a:solidFill>
            </p:spPr>
            <p:txBody>
              <a:bodyPr wrap="square" lIns="0" tIns="0" rIns="0" bIns="0" rtlCol="0"/>
              <a:lstStyle/>
              <a:p>
                <a:endParaRPr/>
              </a:p>
            </p:txBody>
          </p:sp>
          <p:pic>
            <p:nvPicPr>
              <p:cNvPr id="29" name="object 29"/>
              <p:cNvPicPr/>
              <p:nvPr/>
            </p:nvPicPr>
            <p:blipFill>
              <a:blip r:embed="rId2" cstate="print"/>
              <a:stretch>
                <a:fillRect/>
              </a:stretch>
            </p:blipFill>
            <p:spPr>
              <a:xfrm>
                <a:off x="6717568" y="3015274"/>
                <a:ext cx="97789" cy="97875"/>
              </a:xfrm>
              <a:prstGeom prst="rect">
                <a:avLst/>
              </a:prstGeom>
            </p:spPr>
          </p:pic>
          <p:sp>
            <p:nvSpPr>
              <p:cNvPr id="30" name="object 30"/>
              <p:cNvSpPr/>
              <p:nvPr/>
            </p:nvSpPr>
            <p:spPr>
              <a:xfrm>
                <a:off x="6717568" y="3194511"/>
                <a:ext cx="97790" cy="98425"/>
              </a:xfrm>
              <a:custGeom>
                <a:avLst/>
                <a:gdLst/>
                <a:ahLst/>
                <a:cxnLst/>
                <a:rect l="l" t="t" r="r" b="b"/>
                <a:pathLst>
                  <a:path w="97790" h="98425">
                    <a:moveTo>
                      <a:pt x="97789" y="0"/>
                    </a:moveTo>
                    <a:lnTo>
                      <a:pt x="0" y="0"/>
                    </a:lnTo>
                    <a:lnTo>
                      <a:pt x="0" y="97875"/>
                    </a:lnTo>
                    <a:lnTo>
                      <a:pt x="97789" y="97875"/>
                    </a:lnTo>
                    <a:lnTo>
                      <a:pt x="97789" y="0"/>
                    </a:lnTo>
                    <a:close/>
                  </a:path>
                </a:pathLst>
              </a:custGeom>
              <a:solidFill>
                <a:srgbClr val="FF0000"/>
              </a:solidFill>
            </p:spPr>
            <p:txBody>
              <a:bodyPr wrap="square" lIns="0" tIns="0" rIns="0" bIns="0" rtlCol="0"/>
              <a:lstStyle/>
              <a:p>
                <a:endParaRPr/>
              </a:p>
            </p:txBody>
          </p:sp>
        </p:grpSp>
        <p:sp>
          <p:nvSpPr>
            <p:cNvPr id="31" name="object 31"/>
            <p:cNvSpPr txBox="1"/>
            <p:nvPr/>
          </p:nvSpPr>
          <p:spPr>
            <a:xfrm>
              <a:off x="6273890" y="2914509"/>
              <a:ext cx="234950" cy="206375"/>
            </a:xfrm>
            <a:prstGeom prst="rect">
              <a:avLst/>
            </a:prstGeom>
          </p:spPr>
          <p:txBody>
            <a:bodyPr vert="horz" wrap="square" lIns="0" tIns="17145" rIns="0" bIns="0" rtlCol="0">
              <a:spAutoFit/>
            </a:bodyPr>
            <a:lstStyle/>
            <a:p>
              <a:pPr marL="12700">
                <a:lnSpc>
                  <a:spcPct val="100000"/>
                </a:lnSpc>
                <a:spcBef>
                  <a:spcPts val="135"/>
                </a:spcBef>
              </a:pPr>
              <a:r>
                <a:rPr sz="1150" b="1" spc="15" dirty="0">
                  <a:latin typeface="Arial"/>
                  <a:cs typeface="Arial"/>
                </a:rPr>
                <a:t>0.8</a:t>
              </a:r>
              <a:endParaRPr sz="1150">
                <a:latin typeface="Arial"/>
                <a:cs typeface="Arial"/>
              </a:endParaRPr>
            </a:p>
          </p:txBody>
        </p:sp>
        <p:sp>
          <p:nvSpPr>
            <p:cNvPr id="32" name="object 32"/>
            <p:cNvSpPr txBox="1"/>
            <p:nvPr/>
          </p:nvSpPr>
          <p:spPr>
            <a:xfrm>
              <a:off x="6002161" y="3266401"/>
              <a:ext cx="240029" cy="1494790"/>
            </a:xfrm>
            <a:prstGeom prst="rect">
              <a:avLst/>
            </a:prstGeom>
          </p:spPr>
          <p:txBody>
            <a:bodyPr vert="vert270" wrap="square" lIns="0" tIns="0" rIns="0" bIns="0" rtlCol="0">
              <a:spAutoFit/>
            </a:bodyPr>
            <a:lstStyle/>
            <a:p>
              <a:pPr marL="12700">
                <a:lnSpc>
                  <a:spcPts val="1764"/>
                </a:lnSpc>
              </a:pPr>
              <a:r>
                <a:rPr sz="1500" spc="-20" dirty="0">
                  <a:latin typeface="Arial"/>
                  <a:cs typeface="Arial"/>
                </a:rPr>
                <a:t>Fraction</a:t>
              </a:r>
              <a:r>
                <a:rPr sz="1500" spc="-70" dirty="0">
                  <a:latin typeface="Arial"/>
                  <a:cs typeface="Arial"/>
                </a:rPr>
                <a:t> </a:t>
              </a:r>
              <a:r>
                <a:rPr sz="1500" spc="-25" dirty="0">
                  <a:latin typeface="Arial"/>
                  <a:cs typeface="Arial"/>
                </a:rPr>
                <a:t>infiltrated</a:t>
              </a:r>
              <a:endParaRPr sz="1500">
                <a:latin typeface="Arial"/>
                <a:cs typeface="Arial"/>
              </a:endParaRPr>
            </a:p>
          </p:txBody>
        </p:sp>
        <p:sp>
          <p:nvSpPr>
            <p:cNvPr id="33" name="object 33"/>
            <p:cNvSpPr txBox="1"/>
            <p:nvPr/>
          </p:nvSpPr>
          <p:spPr>
            <a:xfrm>
              <a:off x="6843458" y="2925595"/>
              <a:ext cx="917575" cy="397510"/>
            </a:xfrm>
            <a:prstGeom prst="rect">
              <a:avLst/>
            </a:prstGeom>
          </p:spPr>
          <p:txBody>
            <a:bodyPr vert="horz" wrap="square" lIns="0" tIns="12700" rIns="0" bIns="0" rtlCol="0">
              <a:spAutoFit/>
            </a:bodyPr>
            <a:lstStyle/>
            <a:p>
              <a:pPr marL="12700" marR="5080" indent="-635">
                <a:lnSpc>
                  <a:spcPct val="110900"/>
                </a:lnSpc>
                <a:spcBef>
                  <a:spcPts val="100"/>
                </a:spcBef>
              </a:pPr>
              <a:r>
                <a:rPr sz="1100" spc="-25" dirty="0">
                  <a:solidFill>
                    <a:srgbClr val="0432FF"/>
                  </a:solidFill>
                  <a:latin typeface="Arial"/>
                  <a:cs typeface="Arial"/>
                </a:rPr>
                <a:t>N</a:t>
              </a:r>
              <a:r>
                <a:rPr sz="1100" spc="-35" dirty="0">
                  <a:solidFill>
                    <a:srgbClr val="0432FF"/>
                  </a:solidFill>
                  <a:latin typeface="Arial"/>
                  <a:cs typeface="Arial"/>
                </a:rPr>
                <a:t>O</a:t>
              </a:r>
              <a:r>
                <a:rPr sz="1100" spc="-25" dirty="0">
                  <a:solidFill>
                    <a:srgbClr val="0432FF"/>
                  </a:solidFill>
                  <a:latin typeface="Arial"/>
                  <a:cs typeface="Arial"/>
                </a:rPr>
                <a:t>D</a:t>
              </a:r>
              <a:r>
                <a:rPr sz="1100" spc="-20" dirty="0">
                  <a:solidFill>
                    <a:srgbClr val="0432FF"/>
                  </a:solidFill>
                  <a:latin typeface="Arial"/>
                  <a:cs typeface="Arial"/>
                </a:rPr>
                <a:t>.</a:t>
              </a:r>
              <a:r>
                <a:rPr sz="1100" spc="-25" dirty="0">
                  <a:solidFill>
                    <a:srgbClr val="0432FF"/>
                  </a:solidFill>
                  <a:latin typeface="Arial"/>
                  <a:cs typeface="Arial"/>
                </a:rPr>
                <a:t>Z</a:t>
              </a:r>
              <a:r>
                <a:rPr sz="1100" spc="-30" dirty="0">
                  <a:solidFill>
                    <a:srgbClr val="0432FF"/>
                  </a:solidFill>
                  <a:latin typeface="Arial"/>
                  <a:cs typeface="Arial"/>
                </a:rPr>
                <a:t>n</a:t>
              </a:r>
              <a:r>
                <a:rPr sz="1100" spc="-25" dirty="0">
                  <a:solidFill>
                    <a:srgbClr val="0432FF"/>
                  </a:solidFill>
                  <a:latin typeface="Arial"/>
                  <a:cs typeface="Arial"/>
                </a:rPr>
                <a:t>T</a:t>
              </a:r>
              <a:r>
                <a:rPr sz="1100" spc="-5" dirty="0">
                  <a:solidFill>
                    <a:srgbClr val="0432FF"/>
                  </a:solidFill>
                  <a:latin typeface="Arial"/>
                  <a:cs typeface="Arial"/>
                </a:rPr>
                <a:t>8</a:t>
              </a:r>
              <a:r>
                <a:rPr sz="1100" spc="-35" dirty="0">
                  <a:solidFill>
                    <a:srgbClr val="0432FF"/>
                  </a:solidFill>
                  <a:latin typeface="Arial"/>
                  <a:cs typeface="Arial"/>
                </a:rPr>
                <a:t> </a:t>
              </a:r>
              <a:r>
                <a:rPr sz="1100" spc="-25" dirty="0">
                  <a:solidFill>
                    <a:srgbClr val="0432FF"/>
                  </a:solidFill>
                  <a:latin typeface="Arial"/>
                  <a:cs typeface="Arial"/>
                </a:rPr>
                <a:t>HE  </a:t>
              </a:r>
              <a:r>
                <a:rPr sz="1100" spc="-25" dirty="0">
                  <a:solidFill>
                    <a:srgbClr val="FF0000"/>
                  </a:solidFill>
                  <a:latin typeface="Arial"/>
                  <a:cs typeface="Arial"/>
                </a:rPr>
                <a:t>N</a:t>
              </a:r>
              <a:r>
                <a:rPr sz="1100" spc="-35" dirty="0">
                  <a:solidFill>
                    <a:srgbClr val="FF0000"/>
                  </a:solidFill>
                  <a:latin typeface="Arial"/>
                  <a:cs typeface="Arial"/>
                </a:rPr>
                <a:t>O</a:t>
              </a:r>
              <a:r>
                <a:rPr sz="1100" spc="-25" dirty="0">
                  <a:solidFill>
                    <a:srgbClr val="FF0000"/>
                  </a:solidFill>
                  <a:latin typeface="Arial"/>
                  <a:cs typeface="Arial"/>
                </a:rPr>
                <a:t>D</a:t>
              </a:r>
              <a:r>
                <a:rPr sz="1100" spc="-20" dirty="0">
                  <a:solidFill>
                    <a:srgbClr val="FF0000"/>
                  </a:solidFill>
                  <a:latin typeface="Arial"/>
                  <a:cs typeface="Arial"/>
                </a:rPr>
                <a:t>.</a:t>
              </a:r>
              <a:r>
                <a:rPr sz="1100" spc="-25" dirty="0">
                  <a:solidFill>
                    <a:srgbClr val="FF0000"/>
                  </a:solidFill>
                  <a:latin typeface="Arial"/>
                  <a:cs typeface="Arial"/>
                </a:rPr>
                <a:t>Z</a:t>
              </a:r>
              <a:r>
                <a:rPr sz="1100" spc="-30" dirty="0">
                  <a:solidFill>
                    <a:srgbClr val="FF0000"/>
                  </a:solidFill>
                  <a:latin typeface="Arial"/>
                  <a:cs typeface="Arial"/>
                </a:rPr>
                <a:t>n</a:t>
              </a:r>
              <a:r>
                <a:rPr sz="1100" spc="-25" dirty="0">
                  <a:solidFill>
                    <a:srgbClr val="FF0000"/>
                  </a:solidFill>
                  <a:latin typeface="Arial"/>
                  <a:cs typeface="Arial"/>
                </a:rPr>
                <a:t>T</a:t>
              </a:r>
              <a:r>
                <a:rPr sz="1100" spc="-5" dirty="0">
                  <a:solidFill>
                    <a:srgbClr val="FF0000"/>
                  </a:solidFill>
                  <a:latin typeface="Arial"/>
                  <a:cs typeface="Arial"/>
                </a:rPr>
                <a:t>8</a:t>
              </a:r>
              <a:r>
                <a:rPr sz="1100" spc="-35" dirty="0">
                  <a:solidFill>
                    <a:srgbClr val="FF0000"/>
                  </a:solidFill>
                  <a:latin typeface="Arial"/>
                  <a:cs typeface="Arial"/>
                </a:rPr>
                <a:t> K</a:t>
              </a:r>
              <a:r>
                <a:rPr sz="1100" spc="-5" dirty="0">
                  <a:solidFill>
                    <a:srgbClr val="FF0000"/>
                  </a:solidFill>
                  <a:latin typeface="Arial"/>
                  <a:cs typeface="Arial"/>
                </a:rPr>
                <a:t>O</a:t>
              </a:r>
              <a:endParaRPr sz="1100" dirty="0">
                <a:latin typeface="Arial"/>
                <a:cs typeface="Arial"/>
              </a:endParaRPr>
            </a:p>
          </p:txBody>
        </p:sp>
        <p:pic>
          <p:nvPicPr>
            <p:cNvPr id="51" name="object 51"/>
            <p:cNvPicPr/>
            <p:nvPr/>
          </p:nvPicPr>
          <p:blipFill>
            <a:blip r:embed="rId3" cstate="print"/>
            <a:stretch>
              <a:fillRect/>
            </a:stretch>
          </p:blipFill>
          <p:spPr>
            <a:xfrm>
              <a:off x="8354701" y="4020172"/>
              <a:ext cx="1323416" cy="989614"/>
            </a:xfrm>
            <a:prstGeom prst="rect">
              <a:avLst/>
            </a:prstGeom>
          </p:spPr>
        </p:pic>
        <p:pic>
          <p:nvPicPr>
            <p:cNvPr id="52" name="object 52"/>
            <p:cNvPicPr/>
            <p:nvPr/>
          </p:nvPicPr>
          <p:blipFill>
            <a:blip r:embed="rId4" cstate="print"/>
            <a:stretch>
              <a:fillRect/>
            </a:stretch>
          </p:blipFill>
          <p:spPr>
            <a:xfrm>
              <a:off x="8354702" y="2982346"/>
              <a:ext cx="1323416" cy="989614"/>
            </a:xfrm>
            <a:prstGeom prst="rect">
              <a:avLst/>
            </a:prstGeom>
          </p:spPr>
        </p:pic>
        <p:sp>
          <p:nvSpPr>
            <p:cNvPr id="53" name="object 53"/>
            <p:cNvSpPr txBox="1"/>
            <p:nvPr/>
          </p:nvSpPr>
          <p:spPr>
            <a:xfrm>
              <a:off x="8715589" y="2768963"/>
              <a:ext cx="606425" cy="224154"/>
            </a:xfrm>
            <a:prstGeom prst="rect">
              <a:avLst/>
            </a:prstGeom>
          </p:spPr>
          <p:txBody>
            <a:bodyPr vert="horz" wrap="square" lIns="0" tIns="12700" rIns="0" bIns="0" rtlCol="0">
              <a:spAutoFit/>
            </a:bodyPr>
            <a:lstStyle/>
            <a:p>
              <a:pPr marL="12700">
                <a:lnSpc>
                  <a:spcPct val="100000"/>
                </a:lnSpc>
                <a:spcBef>
                  <a:spcPts val="100"/>
                </a:spcBef>
              </a:pPr>
              <a:r>
                <a:rPr sz="1300" spc="-10" dirty="0">
                  <a:latin typeface="Arial"/>
                  <a:cs typeface="Arial"/>
                </a:rPr>
                <a:t>Infiltrate</a:t>
              </a:r>
              <a:endParaRPr sz="1300">
                <a:latin typeface="Arial"/>
                <a:cs typeface="Arial"/>
              </a:endParaRPr>
            </a:p>
          </p:txBody>
        </p:sp>
        <p:sp>
          <p:nvSpPr>
            <p:cNvPr id="54" name="object 54"/>
            <p:cNvSpPr txBox="1"/>
            <p:nvPr/>
          </p:nvSpPr>
          <p:spPr>
            <a:xfrm>
              <a:off x="8138310" y="3047162"/>
              <a:ext cx="187325" cy="1942464"/>
            </a:xfrm>
            <a:prstGeom prst="rect">
              <a:avLst/>
            </a:prstGeom>
          </p:spPr>
          <p:txBody>
            <a:bodyPr vert="vert270" wrap="square" lIns="0" tIns="5080" rIns="0" bIns="0" rtlCol="0">
              <a:spAutoFit/>
            </a:bodyPr>
            <a:lstStyle/>
            <a:p>
              <a:pPr marL="12700">
                <a:lnSpc>
                  <a:spcPct val="100000"/>
                </a:lnSpc>
                <a:spcBef>
                  <a:spcPts val="40"/>
                </a:spcBef>
                <a:tabLst>
                  <a:tab pos="1045844" algn="l"/>
                </a:tabLst>
              </a:pPr>
              <a:r>
                <a:rPr sz="1650" spc="-30" baseline="2525" dirty="0">
                  <a:solidFill>
                    <a:srgbClr val="FF0000"/>
                  </a:solidFill>
                  <a:latin typeface="Arial"/>
                  <a:cs typeface="Arial"/>
                </a:rPr>
                <a:t>N</a:t>
              </a:r>
              <a:r>
                <a:rPr sz="1650" spc="-44" baseline="2525" dirty="0">
                  <a:solidFill>
                    <a:srgbClr val="FF0000"/>
                  </a:solidFill>
                  <a:latin typeface="Arial"/>
                  <a:cs typeface="Arial"/>
                </a:rPr>
                <a:t>O</a:t>
              </a:r>
              <a:r>
                <a:rPr sz="1650" spc="-30" baseline="2525" dirty="0">
                  <a:solidFill>
                    <a:srgbClr val="FF0000"/>
                  </a:solidFill>
                  <a:latin typeface="Arial"/>
                  <a:cs typeface="Arial"/>
                </a:rPr>
                <a:t>D</a:t>
              </a:r>
              <a:r>
                <a:rPr sz="1650" spc="-22" baseline="2525" dirty="0">
                  <a:solidFill>
                    <a:srgbClr val="FF0000"/>
                  </a:solidFill>
                  <a:latin typeface="Arial"/>
                  <a:cs typeface="Arial"/>
                </a:rPr>
                <a:t>.</a:t>
              </a:r>
              <a:r>
                <a:rPr sz="1650" spc="-30" baseline="2525" dirty="0">
                  <a:solidFill>
                    <a:srgbClr val="FF0000"/>
                  </a:solidFill>
                  <a:latin typeface="Arial"/>
                  <a:cs typeface="Arial"/>
                </a:rPr>
                <a:t>Z</a:t>
              </a:r>
              <a:r>
                <a:rPr sz="1650" spc="-37" baseline="2525" dirty="0">
                  <a:solidFill>
                    <a:srgbClr val="FF0000"/>
                  </a:solidFill>
                  <a:latin typeface="Arial"/>
                  <a:cs typeface="Arial"/>
                </a:rPr>
                <a:t>n</a:t>
              </a:r>
              <a:r>
                <a:rPr sz="1650" spc="-30" baseline="2525" dirty="0">
                  <a:solidFill>
                    <a:srgbClr val="FF0000"/>
                  </a:solidFill>
                  <a:latin typeface="Arial"/>
                  <a:cs typeface="Arial"/>
                </a:rPr>
                <a:t>T</a:t>
              </a:r>
              <a:r>
                <a:rPr sz="1650" baseline="2525" dirty="0">
                  <a:solidFill>
                    <a:srgbClr val="FF0000"/>
                  </a:solidFill>
                  <a:latin typeface="Arial"/>
                  <a:cs typeface="Arial"/>
                </a:rPr>
                <a:t>8</a:t>
              </a:r>
              <a:r>
                <a:rPr sz="1650" spc="-52" baseline="2525" dirty="0">
                  <a:solidFill>
                    <a:srgbClr val="FF0000"/>
                  </a:solidFill>
                  <a:latin typeface="Arial"/>
                  <a:cs typeface="Arial"/>
                </a:rPr>
                <a:t> </a:t>
              </a:r>
              <a:r>
                <a:rPr sz="1650" spc="-44" baseline="2525" dirty="0">
                  <a:solidFill>
                    <a:srgbClr val="FF0000"/>
                  </a:solidFill>
                  <a:latin typeface="Arial"/>
                  <a:cs typeface="Arial"/>
                </a:rPr>
                <a:t>K</a:t>
              </a:r>
              <a:r>
                <a:rPr sz="1650" baseline="2525" dirty="0">
                  <a:solidFill>
                    <a:srgbClr val="FF0000"/>
                  </a:solidFill>
                  <a:latin typeface="Arial"/>
                  <a:cs typeface="Arial"/>
                </a:rPr>
                <a:t>O	</a:t>
              </a:r>
              <a:r>
                <a:rPr sz="1100" spc="-20" dirty="0">
                  <a:solidFill>
                    <a:srgbClr val="0432FF"/>
                  </a:solidFill>
                  <a:latin typeface="Arial"/>
                  <a:cs typeface="Arial"/>
                </a:rPr>
                <a:t>N</a:t>
              </a:r>
              <a:r>
                <a:rPr sz="1100" spc="-30" dirty="0">
                  <a:solidFill>
                    <a:srgbClr val="0432FF"/>
                  </a:solidFill>
                  <a:latin typeface="Arial"/>
                  <a:cs typeface="Arial"/>
                </a:rPr>
                <a:t>O</a:t>
              </a:r>
              <a:r>
                <a:rPr sz="1100" spc="-20" dirty="0">
                  <a:solidFill>
                    <a:srgbClr val="0432FF"/>
                  </a:solidFill>
                  <a:latin typeface="Arial"/>
                  <a:cs typeface="Arial"/>
                </a:rPr>
                <a:t>D</a:t>
              </a:r>
              <a:r>
                <a:rPr sz="1100" spc="-15" dirty="0">
                  <a:solidFill>
                    <a:srgbClr val="0432FF"/>
                  </a:solidFill>
                  <a:latin typeface="Arial"/>
                  <a:cs typeface="Arial"/>
                </a:rPr>
                <a:t>.</a:t>
              </a:r>
              <a:r>
                <a:rPr sz="1100" spc="-20" dirty="0">
                  <a:solidFill>
                    <a:srgbClr val="0432FF"/>
                  </a:solidFill>
                  <a:latin typeface="Arial"/>
                  <a:cs typeface="Arial"/>
                </a:rPr>
                <a:t>Z</a:t>
              </a:r>
              <a:r>
                <a:rPr sz="1100" spc="-25" dirty="0">
                  <a:solidFill>
                    <a:srgbClr val="0432FF"/>
                  </a:solidFill>
                  <a:latin typeface="Arial"/>
                  <a:cs typeface="Arial"/>
                </a:rPr>
                <a:t>n</a:t>
              </a:r>
              <a:r>
                <a:rPr sz="1100" spc="-20" dirty="0">
                  <a:solidFill>
                    <a:srgbClr val="0432FF"/>
                  </a:solidFill>
                  <a:latin typeface="Arial"/>
                  <a:cs typeface="Arial"/>
                </a:rPr>
                <a:t>T</a:t>
              </a:r>
              <a:r>
                <a:rPr sz="1100" dirty="0">
                  <a:solidFill>
                    <a:srgbClr val="0432FF"/>
                  </a:solidFill>
                  <a:latin typeface="Arial"/>
                  <a:cs typeface="Arial"/>
                </a:rPr>
                <a:t>8</a:t>
              </a:r>
              <a:r>
                <a:rPr sz="1100" spc="-35" dirty="0">
                  <a:solidFill>
                    <a:srgbClr val="0432FF"/>
                  </a:solidFill>
                  <a:latin typeface="Arial"/>
                  <a:cs typeface="Arial"/>
                </a:rPr>
                <a:t> </a:t>
              </a:r>
              <a:r>
                <a:rPr sz="1100" spc="-20" dirty="0">
                  <a:solidFill>
                    <a:srgbClr val="0432FF"/>
                  </a:solidFill>
                  <a:latin typeface="Arial"/>
                  <a:cs typeface="Arial"/>
                </a:rPr>
                <a:t>HE</a:t>
              </a:r>
              <a:endParaRPr sz="1100">
                <a:latin typeface="Arial"/>
                <a:cs typeface="Arial"/>
              </a:endParaRPr>
            </a:p>
          </p:txBody>
        </p:sp>
        <p:grpSp>
          <p:nvGrpSpPr>
            <p:cNvPr id="55" name="object 55"/>
            <p:cNvGrpSpPr/>
            <p:nvPr/>
          </p:nvGrpSpPr>
          <p:grpSpPr>
            <a:xfrm>
              <a:off x="6949819" y="3844995"/>
              <a:ext cx="560705" cy="949960"/>
              <a:chOff x="6949819" y="3844995"/>
              <a:chExt cx="560705" cy="949960"/>
            </a:xfrm>
          </p:grpSpPr>
          <p:sp>
            <p:nvSpPr>
              <p:cNvPr id="56" name="object 56"/>
              <p:cNvSpPr/>
              <p:nvPr/>
            </p:nvSpPr>
            <p:spPr>
              <a:xfrm>
                <a:off x="6949819" y="3855190"/>
                <a:ext cx="557530" cy="0"/>
              </a:xfrm>
              <a:custGeom>
                <a:avLst/>
                <a:gdLst/>
                <a:ahLst/>
                <a:cxnLst/>
                <a:rect l="l" t="t" r="r" b="b"/>
                <a:pathLst>
                  <a:path w="557529">
                    <a:moveTo>
                      <a:pt x="0" y="0"/>
                    </a:moveTo>
                    <a:lnTo>
                      <a:pt x="557401" y="1"/>
                    </a:lnTo>
                  </a:path>
                </a:pathLst>
              </a:custGeom>
              <a:ln w="20390">
                <a:solidFill>
                  <a:srgbClr val="000000"/>
                </a:solidFill>
              </a:ln>
            </p:spPr>
            <p:txBody>
              <a:bodyPr wrap="square" lIns="0" tIns="0" rIns="0" bIns="0" rtlCol="0"/>
              <a:lstStyle/>
              <a:p>
                <a:endParaRPr/>
              </a:p>
            </p:txBody>
          </p:sp>
          <p:sp>
            <p:nvSpPr>
              <p:cNvPr id="57" name="object 57"/>
              <p:cNvSpPr/>
              <p:nvPr/>
            </p:nvSpPr>
            <p:spPr>
              <a:xfrm>
                <a:off x="7499888" y="3855190"/>
                <a:ext cx="0" cy="538480"/>
              </a:xfrm>
              <a:custGeom>
                <a:avLst/>
                <a:gdLst/>
                <a:ahLst/>
                <a:cxnLst/>
                <a:rect l="l" t="t" r="r" b="b"/>
                <a:pathLst>
                  <a:path h="538479">
                    <a:moveTo>
                      <a:pt x="0" y="0"/>
                    </a:moveTo>
                    <a:lnTo>
                      <a:pt x="1" y="538267"/>
                    </a:lnTo>
                  </a:path>
                </a:pathLst>
              </a:custGeom>
              <a:ln w="20372">
                <a:solidFill>
                  <a:srgbClr val="000000"/>
                </a:solidFill>
              </a:ln>
            </p:spPr>
            <p:txBody>
              <a:bodyPr wrap="square" lIns="0" tIns="0" rIns="0" bIns="0" rtlCol="0"/>
              <a:lstStyle/>
              <a:p>
                <a:endParaRPr/>
              </a:p>
            </p:txBody>
          </p:sp>
          <p:sp>
            <p:nvSpPr>
              <p:cNvPr id="58" name="object 58"/>
              <p:cNvSpPr/>
              <p:nvPr/>
            </p:nvSpPr>
            <p:spPr>
              <a:xfrm>
                <a:off x="6962043" y="3855190"/>
                <a:ext cx="0" cy="939800"/>
              </a:xfrm>
              <a:custGeom>
                <a:avLst/>
                <a:gdLst/>
                <a:ahLst/>
                <a:cxnLst/>
                <a:rect l="l" t="t" r="r" b="b"/>
                <a:pathLst>
                  <a:path h="939800">
                    <a:moveTo>
                      <a:pt x="0" y="939173"/>
                    </a:moveTo>
                    <a:lnTo>
                      <a:pt x="1" y="0"/>
                    </a:lnTo>
                  </a:path>
                </a:pathLst>
              </a:custGeom>
              <a:ln w="20372">
                <a:solidFill>
                  <a:srgbClr val="000000"/>
                </a:solidFill>
              </a:ln>
            </p:spPr>
            <p:txBody>
              <a:bodyPr wrap="square" lIns="0" tIns="0" rIns="0" bIns="0" rtlCol="0"/>
              <a:lstStyle/>
              <a:p>
                <a:endParaRPr/>
              </a:p>
            </p:txBody>
          </p:sp>
        </p:grpSp>
        <p:sp>
          <p:nvSpPr>
            <p:cNvPr id="59" name="object 59"/>
            <p:cNvSpPr txBox="1"/>
            <p:nvPr/>
          </p:nvSpPr>
          <p:spPr>
            <a:xfrm>
              <a:off x="6273890" y="3337923"/>
              <a:ext cx="1016635" cy="1755775"/>
            </a:xfrm>
            <a:prstGeom prst="rect">
              <a:avLst/>
            </a:prstGeom>
          </p:spPr>
          <p:txBody>
            <a:bodyPr vert="horz" wrap="square" lIns="0" tIns="86995" rIns="0" bIns="0" rtlCol="0">
              <a:spAutoFit/>
            </a:bodyPr>
            <a:lstStyle/>
            <a:p>
              <a:pPr marL="12700">
                <a:lnSpc>
                  <a:spcPct val="100000"/>
                </a:lnSpc>
                <a:spcBef>
                  <a:spcPts val="685"/>
                </a:spcBef>
              </a:pPr>
              <a:r>
                <a:rPr sz="1150" b="1" spc="15" dirty="0">
                  <a:latin typeface="Arial"/>
                  <a:cs typeface="Arial"/>
                </a:rPr>
                <a:t>0.6</a:t>
              </a:r>
              <a:endParaRPr sz="1150">
                <a:latin typeface="Arial"/>
                <a:cs typeface="Arial"/>
              </a:endParaRPr>
            </a:p>
            <a:p>
              <a:pPr marL="939165">
                <a:lnSpc>
                  <a:spcPct val="100000"/>
                </a:lnSpc>
                <a:spcBef>
                  <a:spcPts val="610"/>
                </a:spcBef>
              </a:pPr>
              <a:r>
                <a:rPr sz="1300" dirty="0">
                  <a:latin typeface="Arial"/>
                  <a:cs typeface="Arial"/>
                </a:rPr>
                <a:t>*</a:t>
              </a:r>
              <a:endParaRPr sz="1300">
                <a:latin typeface="Arial"/>
                <a:cs typeface="Arial"/>
              </a:endParaRPr>
            </a:p>
            <a:p>
              <a:pPr marL="12700">
                <a:lnSpc>
                  <a:spcPct val="100000"/>
                </a:lnSpc>
                <a:spcBef>
                  <a:spcPts val="334"/>
                </a:spcBef>
              </a:pPr>
              <a:r>
                <a:rPr sz="1150" b="1" spc="15" dirty="0">
                  <a:latin typeface="Arial"/>
                  <a:cs typeface="Arial"/>
                </a:rPr>
                <a:t>0.4</a:t>
              </a:r>
              <a:endParaRPr sz="1150">
                <a:latin typeface="Arial"/>
                <a:cs typeface="Arial"/>
              </a:endParaRPr>
            </a:p>
            <a:p>
              <a:pPr>
                <a:lnSpc>
                  <a:spcPct val="100000"/>
                </a:lnSpc>
              </a:pPr>
              <a:endParaRPr sz="1300">
                <a:latin typeface="Arial"/>
                <a:cs typeface="Arial"/>
              </a:endParaRPr>
            </a:p>
            <a:p>
              <a:pPr marL="12700">
                <a:lnSpc>
                  <a:spcPct val="100000"/>
                </a:lnSpc>
                <a:spcBef>
                  <a:spcPts val="1005"/>
                </a:spcBef>
              </a:pPr>
              <a:r>
                <a:rPr sz="1150" b="1" spc="15" dirty="0">
                  <a:latin typeface="Arial"/>
                  <a:cs typeface="Arial"/>
                </a:rPr>
                <a:t>0.2</a:t>
              </a:r>
              <a:endParaRPr sz="1150">
                <a:latin typeface="Arial"/>
                <a:cs typeface="Arial"/>
              </a:endParaRPr>
            </a:p>
            <a:p>
              <a:pPr>
                <a:lnSpc>
                  <a:spcPct val="100000"/>
                </a:lnSpc>
              </a:pPr>
              <a:endParaRPr sz="1300">
                <a:latin typeface="Arial"/>
                <a:cs typeface="Arial"/>
              </a:endParaRPr>
            </a:p>
            <a:p>
              <a:pPr marL="12700">
                <a:lnSpc>
                  <a:spcPct val="100000"/>
                </a:lnSpc>
                <a:spcBef>
                  <a:spcPts val="1010"/>
                </a:spcBef>
              </a:pPr>
              <a:r>
                <a:rPr sz="1150" b="1" spc="15" dirty="0">
                  <a:latin typeface="Arial"/>
                  <a:cs typeface="Arial"/>
                </a:rPr>
                <a:t>0.0</a:t>
              </a:r>
              <a:endParaRPr sz="1150">
                <a:latin typeface="Arial"/>
                <a:cs typeface="Arial"/>
              </a:endParaRPr>
            </a:p>
          </p:txBody>
        </p:sp>
      </p:grpSp>
      <p:sp>
        <p:nvSpPr>
          <p:cNvPr id="105" name="object 105"/>
          <p:cNvSpPr txBox="1"/>
          <p:nvPr/>
        </p:nvSpPr>
        <p:spPr>
          <a:xfrm>
            <a:off x="5841085" y="5257800"/>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D</a:t>
            </a:r>
            <a:endParaRPr sz="1900">
              <a:latin typeface="Arial"/>
              <a:cs typeface="Arial"/>
            </a:endParaRPr>
          </a:p>
        </p:txBody>
      </p:sp>
      <p:sp>
        <p:nvSpPr>
          <p:cNvPr id="63" name="object 105">
            <a:extLst>
              <a:ext uri="{FF2B5EF4-FFF2-40B4-BE49-F238E27FC236}">
                <a16:creationId xmlns:a16="http://schemas.microsoft.com/office/drawing/2014/main" id="{3ACC6B00-DAE8-AEFC-F308-7E5323FC13C7}"/>
              </a:ext>
            </a:extLst>
          </p:cNvPr>
          <p:cNvSpPr txBox="1"/>
          <p:nvPr/>
        </p:nvSpPr>
        <p:spPr>
          <a:xfrm>
            <a:off x="7924800" y="5257800"/>
            <a:ext cx="200025"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E</a:t>
            </a:r>
            <a:endParaRPr sz="1900">
              <a:latin typeface="Arial"/>
              <a:cs typeface="Arial"/>
            </a:endParaRPr>
          </a:p>
        </p:txBody>
      </p:sp>
      <p:pic>
        <p:nvPicPr>
          <p:cNvPr id="60" name="Picture 59">
            <a:extLst>
              <a:ext uri="{FF2B5EF4-FFF2-40B4-BE49-F238E27FC236}">
                <a16:creationId xmlns:a16="http://schemas.microsoft.com/office/drawing/2014/main" id="{18C981A6-3710-D3D7-D8C8-A28A7D76B1E0}"/>
              </a:ext>
            </a:extLst>
          </p:cNvPr>
          <p:cNvPicPr>
            <a:picLocks noChangeAspect="1"/>
          </p:cNvPicPr>
          <p:nvPr/>
        </p:nvPicPr>
        <p:blipFill>
          <a:blip r:embed="rId5"/>
          <a:stretch>
            <a:fillRect/>
          </a:stretch>
        </p:blipFill>
        <p:spPr>
          <a:xfrm>
            <a:off x="5953593" y="2667000"/>
            <a:ext cx="3616530" cy="2469600"/>
          </a:xfrm>
          <a:prstGeom prst="rect">
            <a:avLst/>
          </a:prstGeom>
        </p:spPr>
      </p:pic>
      <p:pic>
        <p:nvPicPr>
          <p:cNvPr id="62" name="Picture 61">
            <a:extLst>
              <a:ext uri="{FF2B5EF4-FFF2-40B4-BE49-F238E27FC236}">
                <a16:creationId xmlns:a16="http://schemas.microsoft.com/office/drawing/2014/main" id="{20EB8D05-5486-0446-1A8D-DC6E9F6FA50D}"/>
              </a:ext>
            </a:extLst>
          </p:cNvPr>
          <p:cNvPicPr>
            <a:picLocks noChangeAspect="1"/>
          </p:cNvPicPr>
          <p:nvPr/>
        </p:nvPicPr>
        <p:blipFill>
          <a:blip r:embed="rId6"/>
          <a:stretch>
            <a:fillRect/>
          </a:stretch>
        </p:blipFill>
        <p:spPr>
          <a:xfrm>
            <a:off x="5992575" y="685800"/>
            <a:ext cx="3227625" cy="2052000"/>
          </a:xfrm>
          <a:prstGeom prst="rect">
            <a:avLst/>
          </a:prstGeom>
        </p:spPr>
      </p:pic>
      <p:pic>
        <p:nvPicPr>
          <p:cNvPr id="34" name="그림 155">
            <a:extLst>
              <a:ext uri="{FF2B5EF4-FFF2-40B4-BE49-F238E27FC236}">
                <a16:creationId xmlns:a16="http://schemas.microsoft.com/office/drawing/2014/main" id="{A5BC9E45-85F0-46DA-7E34-62F6B1859E97}"/>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2454173" y="5766816"/>
            <a:ext cx="1463040" cy="1472184"/>
          </a:xfrm>
          <a:prstGeom prst="rect">
            <a:avLst/>
          </a:prstGeom>
        </p:spPr>
      </p:pic>
      <p:pic>
        <p:nvPicPr>
          <p:cNvPr id="35" name="그림 149">
            <a:extLst>
              <a:ext uri="{FF2B5EF4-FFF2-40B4-BE49-F238E27FC236}">
                <a16:creationId xmlns:a16="http://schemas.microsoft.com/office/drawing/2014/main" id="{A8BDC6DE-83EC-B00A-8E0D-0F90142CCF39}"/>
              </a:ext>
            </a:extLst>
          </p:cNvPr>
          <p:cNvPicPr>
            <a:picLocks/>
          </p:cNvPicPr>
          <p:nvPr/>
        </p:nvPicPr>
        <p:blipFill rotWithShape="1">
          <a:blip r:embed="rId8">
            <a:extLst>
              <a:ext uri="{28A0092B-C50C-407E-A947-70E740481C1C}">
                <a14:useLocalDpi xmlns:a14="http://schemas.microsoft.com/office/drawing/2010/main" val="0"/>
              </a:ext>
            </a:extLst>
          </a:blip>
          <a:srcRect r="50429" b="50410"/>
          <a:stretch/>
        </p:blipFill>
        <p:spPr>
          <a:xfrm>
            <a:off x="2454173" y="1301478"/>
            <a:ext cx="1463040" cy="1472184"/>
          </a:xfrm>
          <a:prstGeom prst="rect">
            <a:avLst/>
          </a:prstGeom>
        </p:spPr>
      </p:pic>
      <p:pic>
        <p:nvPicPr>
          <p:cNvPr id="36" name="그림 151">
            <a:extLst>
              <a:ext uri="{FF2B5EF4-FFF2-40B4-BE49-F238E27FC236}">
                <a16:creationId xmlns:a16="http://schemas.microsoft.com/office/drawing/2014/main" id="{CEA52F8A-968E-4D9F-532E-7C84633844F7}"/>
              </a:ext>
            </a:extLst>
          </p:cNvPr>
          <p:cNvPicPr>
            <a:picLocks/>
          </p:cNvPicPr>
          <p:nvPr/>
        </p:nvPicPr>
        <p:blipFill rotWithShape="1">
          <a:blip r:embed="rId8">
            <a:extLst>
              <a:ext uri="{28A0092B-C50C-407E-A947-70E740481C1C}">
                <a14:useLocalDpi xmlns:a14="http://schemas.microsoft.com/office/drawing/2010/main" val="0"/>
              </a:ext>
            </a:extLst>
          </a:blip>
          <a:srcRect l="50757" b="50266"/>
          <a:stretch/>
        </p:blipFill>
        <p:spPr>
          <a:xfrm>
            <a:off x="2451749" y="2788550"/>
            <a:ext cx="1463040" cy="1472184"/>
          </a:xfrm>
          <a:prstGeom prst="rect">
            <a:avLst/>
          </a:prstGeom>
        </p:spPr>
      </p:pic>
      <p:pic>
        <p:nvPicPr>
          <p:cNvPr id="37" name="그림 153">
            <a:extLst>
              <a:ext uri="{FF2B5EF4-FFF2-40B4-BE49-F238E27FC236}">
                <a16:creationId xmlns:a16="http://schemas.microsoft.com/office/drawing/2014/main" id="{3DD0D97B-543D-C29D-50B0-A89CCE8BCF5D}"/>
              </a:ext>
            </a:extLst>
          </p:cNvPr>
          <p:cNvPicPr>
            <a:picLocks/>
          </p:cNvPicPr>
          <p:nvPr/>
        </p:nvPicPr>
        <p:blipFill rotWithShape="1">
          <a:blip r:embed="rId8">
            <a:extLst>
              <a:ext uri="{28A0092B-C50C-407E-A947-70E740481C1C}">
                <a14:useLocalDpi xmlns:a14="http://schemas.microsoft.com/office/drawing/2010/main" val="0"/>
              </a:ext>
            </a:extLst>
          </a:blip>
          <a:srcRect t="50968" r="50429"/>
          <a:stretch/>
        </p:blipFill>
        <p:spPr>
          <a:xfrm>
            <a:off x="2452883" y="4279744"/>
            <a:ext cx="1463040" cy="1472184"/>
          </a:xfrm>
          <a:prstGeom prst="rect">
            <a:avLst/>
          </a:prstGeom>
        </p:spPr>
      </p:pic>
      <p:sp>
        <p:nvSpPr>
          <p:cNvPr id="38" name="object 2">
            <a:extLst>
              <a:ext uri="{FF2B5EF4-FFF2-40B4-BE49-F238E27FC236}">
                <a16:creationId xmlns:a16="http://schemas.microsoft.com/office/drawing/2014/main" id="{2570275A-C8CD-7315-2551-C9B29D4B78DD}"/>
              </a:ext>
            </a:extLst>
          </p:cNvPr>
          <p:cNvSpPr txBox="1"/>
          <p:nvPr/>
        </p:nvSpPr>
        <p:spPr>
          <a:xfrm>
            <a:off x="650170" y="839982"/>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A</a:t>
            </a:r>
            <a:endParaRPr sz="1900">
              <a:latin typeface="Arial"/>
              <a:cs typeface="Arial"/>
            </a:endParaRPr>
          </a:p>
        </p:txBody>
      </p:sp>
      <p:pic>
        <p:nvPicPr>
          <p:cNvPr id="39" name="object 8">
            <a:extLst>
              <a:ext uri="{FF2B5EF4-FFF2-40B4-BE49-F238E27FC236}">
                <a16:creationId xmlns:a16="http://schemas.microsoft.com/office/drawing/2014/main" id="{22FD95E0-2B3A-C599-1475-3AA549FB7F12}"/>
              </a:ext>
            </a:extLst>
          </p:cNvPr>
          <p:cNvPicPr/>
          <p:nvPr/>
        </p:nvPicPr>
        <p:blipFill>
          <a:blip r:embed="rId9" cstate="print"/>
          <a:stretch>
            <a:fillRect/>
          </a:stretch>
        </p:blipFill>
        <p:spPr>
          <a:xfrm>
            <a:off x="3931446" y="1301478"/>
            <a:ext cx="1466850" cy="5928426"/>
          </a:xfrm>
          <a:prstGeom prst="rect">
            <a:avLst/>
          </a:prstGeom>
        </p:spPr>
      </p:pic>
      <p:sp>
        <p:nvSpPr>
          <p:cNvPr id="40" name="object 11">
            <a:extLst>
              <a:ext uri="{FF2B5EF4-FFF2-40B4-BE49-F238E27FC236}">
                <a16:creationId xmlns:a16="http://schemas.microsoft.com/office/drawing/2014/main" id="{BFDCC630-1801-14B5-78BB-6313BD3C4A11}"/>
              </a:ext>
            </a:extLst>
          </p:cNvPr>
          <p:cNvSpPr txBox="1"/>
          <p:nvPr/>
        </p:nvSpPr>
        <p:spPr>
          <a:xfrm>
            <a:off x="2601737" y="1086936"/>
            <a:ext cx="1094740" cy="224154"/>
          </a:xfrm>
          <a:prstGeom prst="rect">
            <a:avLst/>
          </a:prstGeom>
        </p:spPr>
        <p:txBody>
          <a:bodyPr vert="horz" wrap="square" lIns="0" tIns="12700" rIns="0" bIns="0" rtlCol="0">
            <a:spAutoFit/>
          </a:bodyPr>
          <a:lstStyle/>
          <a:p>
            <a:pPr marL="12700">
              <a:lnSpc>
                <a:spcPct val="100000"/>
              </a:lnSpc>
              <a:spcBef>
                <a:spcPts val="100"/>
              </a:spcBef>
            </a:pPr>
            <a:r>
              <a:rPr sz="1300" b="1" spc="-15" dirty="0">
                <a:latin typeface="Arial"/>
                <a:cs typeface="Arial"/>
              </a:rPr>
              <a:t>NOD.ZnT8</a:t>
            </a:r>
            <a:r>
              <a:rPr sz="1300" b="1" spc="-65" dirty="0">
                <a:latin typeface="Arial"/>
                <a:cs typeface="Arial"/>
              </a:rPr>
              <a:t> </a:t>
            </a:r>
            <a:r>
              <a:rPr sz="1300" b="1" spc="-20" dirty="0">
                <a:latin typeface="Arial"/>
                <a:cs typeface="Arial"/>
              </a:rPr>
              <a:t>HE</a:t>
            </a:r>
            <a:endParaRPr sz="1300">
              <a:latin typeface="Arial"/>
              <a:cs typeface="Arial"/>
            </a:endParaRPr>
          </a:p>
        </p:txBody>
      </p:sp>
      <p:sp>
        <p:nvSpPr>
          <p:cNvPr id="41" name="object 12">
            <a:extLst>
              <a:ext uri="{FF2B5EF4-FFF2-40B4-BE49-F238E27FC236}">
                <a16:creationId xmlns:a16="http://schemas.microsoft.com/office/drawing/2014/main" id="{7C8F6CFF-6E3D-0236-E2D5-497BF4B276AD}"/>
              </a:ext>
            </a:extLst>
          </p:cNvPr>
          <p:cNvSpPr txBox="1"/>
          <p:nvPr/>
        </p:nvSpPr>
        <p:spPr>
          <a:xfrm>
            <a:off x="4118450" y="1086936"/>
            <a:ext cx="1112520" cy="224154"/>
          </a:xfrm>
          <a:prstGeom prst="rect">
            <a:avLst/>
          </a:prstGeom>
        </p:spPr>
        <p:txBody>
          <a:bodyPr vert="horz" wrap="square" lIns="0" tIns="12700" rIns="0" bIns="0" rtlCol="0">
            <a:spAutoFit/>
          </a:bodyPr>
          <a:lstStyle/>
          <a:p>
            <a:pPr marL="12700">
              <a:lnSpc>
                <a:spcPct val="100000"/>
              </a:lnSpc>
              <a:spcBef>
                <a:spcPts val="100"/>
              </a:spcBef>
            </a:pPr>
            <a:r>
              <a:rPr sz="1300" b="1" spc="-15" dirty="0">
                <a:latin typeface="Arial"/>
                <a:cs typeface="Arial"/>
              </a:rPr>
              <a:t>NOD.ZnT8</a:t>
            </a:r>
            <a:r>
              <a:rPr sz="1300" b="1" spc="-65" dirty="0">
                <a:latin typeface="Arial"/>
                <a:cs typeface="Arial"/>
              </a:rPr>
              <a:t> </a:t>
            </a:r>
            <a:r>
              <a:rPr sz="1300" b="1" spc="-20" dirty="0">
                <a:latin typeface="Arial"/>
                <a:cs typeface="Arial"/>
              </a:rPr>
              <a:t>KO</a:t>
            </a:r>
            <a:endParaRPr sz="1300">
              <a:latin typeface="Arial"/>
              <a:cs typeface="Arial"/>
            </a:endParaRPr>
          </a:p>
        </p:txBody>
      </p:sp>
      <p:sp>
        <p:nvSpPr>
          <p:cNvPr id="42" name="object 13">
            <a:extLst>
              <a:ext uri="{FF2B5EF4-FFF2-40B4-BE49-F238E27FC236}">
                <a16:creationId xmlns:a16="http://schemas.microsoft.com/office/drawing/2014/main" id="{0F3D63E1-356A-015B-B402-0D70F468FA96}"/>
              </a:ext>
            </a:extLst>
          </p:cNvPr>
          <p:cNvSpPr txBox="1"/>
          <p:nvPr/>
        </p:nvSpPr>
        <p:spPr>
          <a:xfrm>
            <a:off x="1087864" y="1089984"/>
            <a:ext cx="1124585" cy="224154"/>
          </a:xfrm>
          <a:prstGeom prst="rect">
            <a:avLst/>
          </a:prstGeom>
        </p:spPr>
        <p:txBody>
          <a:bodyPr vert="horz" wrap="square" lIns="0" tIns="12700" rIns="0" bIns="0" rtlCol="0">
            <a:spAutoFit/>
          </a:bodyPr>
          <a:lstStyle/>
          <a:p>
            <a:pPr marL="12700">
              <a:lnSpc>
                <a:spcPct val="100000"/>
              </a:lnSpc>
              <a:spcBef>
                <a:spcPts val="100"/>
              </a:spcBef>
            </a:pPr>
            <a:r>
              <a:rPr sz="1300" b="1" spc="-15" dirty="0">
                <a:latin typeface="Arial"/>
                <a:cs typeface="Arial"/>
              </a:rPr>
              <a:t>NOD.ZnT8</a:t>
            </a:r>
            <a:r>
              <a:rPr sz="1300" b="1" spc="-60" dirty="0">
                <a:latin typeface="Arial"/>
                <a:cs typeface="Arial"/>
              </a:rPr>
              <a:t> </a:t>
            </a:r>
            <a:r>
              <a:rPr sz="1300" b="1" spc="-10" dirty="0">
                <a:latin typeface="Arial"/>
                <a:cs typeface="Arial"/>
              </a:rPr>
              <a:t>WT</a:t>
            </a:r>
            <a:endParaRPr sz="1300">
              <a:latin typeface="Arial"/>
              <a:cs typeface="Arial"/>
            </a:endParaRPr>
          </a:p>
        </p:txBody>
      </p:sp>
      <p:sp>
        <p:nvSpPr>
          <p:cNvPr id="43" name="object 14">
            <a:extLst>
              <a:ext uri="{FF2B5EF4-FFF2-40B4-BE49-F238E27FC236}">
                <a16:creationId xmlns:a16="http://schemas.microsoft.com/office/drawing/2014/main" id="{52E09D8B-9C90-5A7C-1A86-E3BE38D226E6}"/>
              </a:ext>
            </a:extLst>
          </p:cNvPr>
          <p:cNvSpPr txBox="1"/>
          <p:nvPr/>
        </p:nvSpPr>
        <p:spPr>
          <a:xfrm>
            <a:off x="604381" y="1764878"/>
            <a:ext cx="210185" cy="415290"/>
          </a:xfrm>
          <a:prstGeom prst="rect">
            <a:avLst/>
          </a:prstGeom>
        </p:spPr>
        <p:txBody>
          <a:bodyPr vert="vert270" wrap="square" lIns="0" tIns="0" rIns="0" bIns="0" rtlCol="0">
            <a:spAutoFit/>
          </a:bodyPr>
          <a:lstStyle/>
          <a:p>
            <a:pPr marL="12700">
              <a:lnSpc>
                <a:spcPts val="1535"/>
              </a:lnSpc>
            </a:pPr>
            <a:r>
              <a:rPr sz="1300" b="1" spc="-20" dirty="0">
                <a:latin typeface="Arial"/>
                <a:cs typeface="Arial"/>
              </a:rPr>
              <a:t>DA</a:t>
            </a:r>
            <a:r>
              <a:rPr sz="1300" b="1" spc="-15" dirty="0">
                <a:latin typeface="Arial"/>
                <a:cs typeface="Arial"/>
              </a:rPr>
              <a:t>P</a:t>
            </a:r>
            <a:r>
              <a:rPr sz="1300" b="1" dirty="0">
                <a:latin typeface="Arial"/>
                <a:cs typeface="Arial"/>
              </a:rPr>
              <a:t>I</a:t>
            </a:r>
            <a:endParaRPr sz="1300">
              <a:latin typeface="Arial"/>
              <a:cs typeface="Arial"/>
            </a:endParaRPr>
          </a:p>
        </p:txBody>
      </p:sp>
      <p:sp>
        <p:nvSpPr>
          <p:cNvPr id="44" name="object 15">
            <a:extLst>
              <a:ext uri="{FF2B5EF4-FFF2-40B4-BE49-F238E27FC236}">
                <a16:creationId xmlns:a16="http://schemas.microsoft.com/office/drawing/2014/main" id="{C3023E14-636A-3F28-7DE2-A3994447277E}"/>
              </a:ext>
            </a:extLst>
          </p:cNvPr>
          <p:cNvSpPr txBox="1"/>
          <p:nvPr/>
        </p:nvSpPr>
        <p:spPr>
          <a:xfrm>
            <a:off x="604380" y="3283025"/>
            <a:ext cx="210185" cy="417830"/>
          </a:xfrm>
          <a:prstGeom prst="rect">
            <a:avLst/>
          </a:prstGeom>
        </p:spPr>
        <p:txBody>
          <a:bodyPr vert="vert270" wrap="square" lIns="0" tIns="0" rIns="0" bIns="0" rtlCol="0">
            <a:spAutoFit/>
          </a:bodyPr>
          <a:lstStyle/>
          <a:p>
            <a:pPr marL="12700">
              <a:lnSpc>
                <a:spcPts val="1535"/>
              </a:lnSpc>
            </a:pPr>
            <a:r>
              <a:rPr sz="1300" b="1" spc="-10" dirty="0">
                <a:latin typeface="Arial"/>
                <a:cs typeface="Arial"/>
              </a:rPr>
              <a:t>ZnT8</a:t>
            </a:r>
            <a:endParaRPr sz="1300">
              <a:latin typeface="Arial"/>
              <a:cs typeface="Arial"/>
            </a:endParaRPr>
          </a:p>
        </p:txBody>
      </p:sp>
      <p:sp>
        <p:nvSpPr>
          <p:cNvPr id="45" name="object 16">
            <a:extLst>
              <a:ext uri="{FF2B5EF4-FFF2-40B4-BE49-F238E27FC236}">
                <a16:creationId xmlns:a16="http://schemas.microsoft.com/office/drawing/2014/main" id="{476CA50C-A1E4-37D6-95C5-A2E7CE457DAE}"/>
              </a:ext>
            </a:extLst>
          </p:cNvPr>
          <p:cNvSpPr txBox="1"/>
          <p:nvPr/>
        </p:nvSpPr>
        <p:spPr>
          <a:xfrm>
            <a:off x="604380" y="4825351"/>
            <a:ext cx="210185" cy="554990"/>
          </a:xfrm>
          <a:prstGeom prst="rect">
            <a:avLst/>
          </a:prstGeom>
        </p:spPr>
        <p:txBody>
          <a:bodyPr vert="vert270" wrap="square" lIns="0" tIns="0" rIns="0" bIns="0" rtlCol="0">
            <a:spAutoFit/>
          </a:bodyPr>
          <a:lstStyle/>
          <a:p>
            <a:pPr marL="12700">
              <a:lnSpc>
                <a:spcPts val="1535"/>
              </a:lnSpc>
            </a:pPr>
            <a:r>
              <a:rPr sz="1300" b="1" spc="-10" dirty="0">
                <a:latin typeface="Arial"/>
                <a:cs typeface="Arial"/>
              </a:rPr>
              <a:t>Insulin</a:t>
            </a:r>
            <a:endParaRPr sz="1300">
              <a:latin typeface="Arial"/>
              <a:cs typeface="Arial"/>
            </a:endParaRPr>
          </a:p>
        </p:txBody>
      </p:sp>
      <p:sp>
        <p:nvSpPr>
          <p:cNvPr id="46" name="object 17">
            <a:extLst>
              <a:ext uri="{FF2B5EF4-FFF2-40B4-BE49-F238E27FC236}">
                <a16:creationId xmlns:a16="http://schemas.microsoft.com/office/drawing/2014/main" id="{03D6FEE8-0279-F22C-A822-AF6F6F0454D4}"/>
              </a:ext>
            </a:extLst>
          </p:cNvPr>
          <p:cNvSpPr txBox="1"/>
          <p:nvPr/>
        </p:nvSpPr>
        <p:spPr>
          <a:xfrm>
            <a:off x="604381" y="6235855"/>
            <a:ext cx="210185" cy="507365"/>
          </a:xfrm>
          <a:prstGeom prst="rect">
            <a:avLst/>
          </a:prstGeom>
        </p:spPr>
        <p:txBody>
          <a:bodyPr vert="vert270" wrap="square" lIns="0" tIns="0" rIns="0" bIns="0" rtlCol="0">
            <a:spAutoFit/>
          </a:bodyPr>
          <a:lstStyle/>
          <a:p>
            <a:pPr marL="12700">
              <a:lnSpc>
                <a:spcPts val="1535"/>
              </a:lnSpc>
            </a:pPr>
            <a:r>
              <a:rPr sz="1300" b="1" spc="-15" dirty="0">
                <a:latin typeface="Arial"/>
                <a:cs typeface="Arial"/>
              </a:rPr>
              <a:t>Mer</a:t>
            </a:r>
            <a:r>
              <a:rPr sz="1300" b="1" spc="-10" dirty="0">
                <a:latin typeface="Arial"/>
                <a:cs typeface="Arial"/>
              </a:rPr>
              <a:t>g</a:t>
            </a:r>
            <a:r>
              <a:rPr sz="1300" b="1" dirty="0">
                <a:latin typeface="Arial"/>
                <a:cs typeface="Arial"/>
              </a:rPr>
              <a:t>e</a:t>
            </a:r>
            <a:endParaRPr sz="1300">
              <a:latin typeface="Arial"/>
              <a:cs typeface="Arial"/>
            </a:endParaRPr>
          </a:p>
        </p:txBody>
      </p:sp>
      <p:pic>
        <p:nvPicPr>
          <p:cNvPr id="47" name="object 18">
            <a:extLst>
              <a:ext uri="{FF2B5EF4-FFF2-40B4-BE49-F238E27FC236}">
                <a16:creationId xmlns:a16="http://schemas.microsoft.com/office/drawing/2014/main" id="{7FF22E2E-7E87-1F3E-0D92-0E83948DED20}"/>
              </a:ext>
            </a:extLst>
          </p:cNvPr>
          <p:cNvPicPr/>
          <p:nvPr/>
        </p:nvPicPr>
        <p:blipFill>
          <a:blip r:embed="rId10" cstate="print"/>
          <a:stretch>
            <a:fillRect/>
          </a:stretch>
        </p:blipFill>
        <p:spPr>
          <a:xfrm>
            <a:off x="960017" y="1301478"/>
            <a:ext cx="1466849" cy="5928426"/>
          </a:xfrm>
          <a:prstGeom prst="rect">
            <a:avLst/>
          </a:prstGeom>
        </p:spPr>
      </p:pic>
      <p:grpSp>
        <p:nvGrpSpPr>
          <p:cNvPr id="48" name="그룹 112">
            <a:extLst>
              <a:ext uri="{FF2B5EF4-FFF2-40B4-BE49-F238E27FC236}">
                <a16:creationId xmlns:a16="http://schemas.microsoft.com/office/drawing/2014/main" id="{A6CA70EA-8639-832A-1334-3FDAFB71AFEF}"/>
              </a:ext>
            </a:extLst>
          </p:cNvPr>
          <p:cNvGrpSpPr/>
          <p:nvPr/>
        </p:nvGrpSpPr>
        <p:grpSpPr>
          <a:xfrm>
            <a:off x="2057400" y="6980388"/>
            <a:ext cx="347472" cy="153888"/>
            <a:chOff x="2057400" y="7252524"/>
            <a:chExt cx="347472" cy="153888"/>
          </a:xfrm>
        </p:grpSpPr>
        <p:cxnSp>
          <p:nvCxnSpPr>
            <p:cNvPr id="49" name="직선 연결선[R] 106">
              <a:extLst>
                <a:ext uri="{FF2B5EF4-FFF2-40B4-BE49-F238E27FC236}">
                  <a16:creationId xmlns:a16="http://schemas.microsoft.com/office/drawing/2014/main" id="{E142FB37-A1A7-D360-04D0-7F7A1FC22242}"/>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C6994B02-E5C5-DD64-B6FB-F250230B814D}"/>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61" name="그룹 113">
            <a:extLst>
              <a:ext uri="{FF2B5EF4-FFF2-40B4-BE49-F238E27FC236}">
                <a16:creationId xmlns:a16="http://schemas.microsoft.com/office/drawing/2014/main" id="{9C74BA56-A7C5-B488-1E45-DA7639C81A3F}"/>
              </a:ext>
            </a:extLst>
          </p:cNvPr>
          <p:cNvGrpSpPr/>
          <p:nvPr/>
        </p:nvGrpSpPr>
        <p:grpSpPr>
          <a:xfrm>
            <a:off x="3538728" y="6980388"/>
            <a:ext cx="347472" cy="153888"/>
            <a:chOff x="2057400" y="7252524"/>
            <a:chExt cx="347472" cy="153888"/>
          </a:xfrm>
        </p:grpSpPr>
        <p:cxnSp>
          <p:nvCxnSpPr>
            <p:cNvPr id="64" name="직선 연결선[R] 114">
              <a:extLst>
                <a:ext uri="{FF2B5EF4-FFF2-40B4-BE49-F238E27FC236}">
                  <a16:creationId xmlns:a16="http://schemas.microsoft.com/office/drawing/2014/main" id="{EE4D5FAF-A7FF-7D88-AE90-281AEF368173}"/>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CA3CFFEE-343A-436D-4AB3-B1CF2FF9DAD3}"/>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66" name="그룹 116">
            <a:extLst>
              <a:ext uri="{FF2B5EF4-FFF2-40B4-BE49-F238E27FC236}">
                <a16:creationId xmlns:a16="http://schemas.microsoft.com/office/drawing/2014/main" id="{D9057A07-C421-1629-EAA0-68276FFA3B72}"/>
              </a:ext>
            </a:extLst>
          </p:cNvPr>
          <p:cNvGrpSpPr/>
          <p:nvPr/>
        </p:nvGrpSpPr>
        <p:grpSpPr>
          <a:xfrm>
            <a:off x="5029200" y="6980388"/>
            <a:ext cx="347472" cy="153888"/>
            <a:chOff x="2057400" y="7252524"/>
            <a:chExt cx="347472" cy="153888"/>
          </a:xfrm>
        </p:grpSpPr>
        <p:cxnSp>
          <p:nvCxnSpPr>
            <p:cNvPr id="67" name="직선 연결선[R] 117">
              <a:extLst>
                <a:ext uri="{FF2B5EF4-FFF2-40B4-BE49-F238E27FC236}">
                  <a16:creationId xmlns:a16="http://schemas.microsoft.com/office/drawing/2014/main" id="{681A80BB-6D8E-2521-1EF1-C94C0205D56F}"/>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3DA92BB8-F27F-658A-C007-8D973532FA2D}"/>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69" name="그룹 119">
            <a:extLst>
              <a:ext uri="{FF2B5EF4-FFF2-40B4-BE49-F238E27FC236}">
                <a16:creationId xmlns:a16="http://schemas.microsoft.com/office/drawing/2014/main" id="{2DA8BFB7-D566-B0D1-72A2-A49DAD12930F}"/>
              </a:ext>
            </a:extLst>
          </p:cNvPr>
          <p:cNvGrpSpPr/>
          <p:nvPr/>
        </p:nvGrpSpPr>
        <p:grpSpPr>
          <a:xfrm>
            <a:off x="2057400" y="5531100"/>
            <a:ext cx="347472" cy="153888"/>
            <a:chOff x="2057400" y="7252524"/>
            <a:chExt cx="347472" cy="153888"/>
          </a:xfrm>
        </p:grpSpPr>
        <p:cxnSp>
          <p:nvCxnSpPr>
            <p:cNvPr id="70" name="직선 연결선[R] 120">
              <a:extLst>
                <a:ext uri="{FF2B5EF4-FFF2-40B4-BE49-F238E27FC236}">
                  <a16:creationId xmlns:a16="http://schemas.microsoft.com/office/drawing/2014/main" id="{C631FCAC-ED43-4489-6455-82D67F277AF3}"/>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5AFEF398-97E9-77FD-77FE-D767BB0D7F8D}"/>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72" name="그룹 122">
            <a:extLst>
              <a:ext uri="{FF2B5EF4-FFF2-40B4-BE49-F238E27FC236}">
                <a16:creationId xmlns:a16="http://schemas.microsoft.com/office/drawing/2014/main" id="{9D8930C9-309C-3ED7-7AE3-8216BB0C08F4}"/>
              </a:ext>
            </a:extLst>
          </p:cNvPr>
          <p:cNvGrpSpPr/>
          <p:nvPr/>
        </p:nvGrpSpPr>
        <p:grpSpPr>
          <a:xfrm>
            <a:off x="3538728" y="5531100"/>
            <a:ext cx="347472" cy="153888"/>
            <a:chOff x="2057400" y="7252524"/>
            <a:chExt cx="347472" cy="153888"/>
          </a:xfrm>
        </p:grpSpPr>
        <p:cxnSp>
          <p:nvCxnSpPr>
            <p:cNvPr id="73" name="직선 연결선[R] 123">
              <a:extLst>
                <a:ext uri="{FF2B5EF4-FFF2-40B4-BE49-F238E27FC236}">
                  <a16:creationId xmlns:a16="http://schemas.microsoft.com/office/drawing/2014/main" id="{D1EA597A-215C-2B2C-0A50-1E9FD4CFC707}"/>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0599A1D3-B3E4-5D5E-C600-1AED8EB1FBA0}"/>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75" name="그룹 125">
            <a:extLst>
              <a:ext uri="{FF2B5EF4-FFF2-40B4-BE49-F238E27FC236}">
                <a16:creationId xmlns:a16="http://schemas.microsoft.com/office/drawing/2014/main" id="{AF93B91D-BDFE-2E68-F5AD-C85EE58D75AD}"/>
              </a:ext>
            </a:extLst>
          </p:cNvPr>
          <p:cNvGrpSpPr/>
          <p:nvPr/>
        </p:nvGrpSpPr>
        <p:grpSpPr>
          <a:xfrm>
            <a:off x="5029200" y="5531100"/>
            <a:ext cx="347472" cy="153888"/>
            <a:chOff x="2057400" y="7252524"/>
            <a:chExt cx="347472" cy="153888"/>
          </a:xfrm>
        </p:grpSpPr>
        <p:cxnSp>
          <p:nvCxnSpPr>
            <p:cNvPr id="76" name="직선 연결선[R] 126">
              <a:extLst>
                <a:ext uri="{FF2B5EF4-FFF2-40B4-BE49-F238E27FC236}">
                  <a16:creationId xmlns:a16="http://schemas.microsoft.com/office/drawing/2014/main" id="{63209081-C375-2E8D-CEE2-8F507648A673}"/>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2AD2430A-50D8-62C9-FAB2-D0EA12CAF069}"/>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78" name="그룹 128">
            <a:extLst>
              <a:ext uri="{FF2B5EF4-FFF2-40B4-BE49-F238E27FC236}">
                <a16:creationId xmlns:a16="http://schemas.microsoft.com/office/drawing/2014/main" id="{CA8CBB76-449B-84FF-CCA8-8C9C9E71CEB5}"/>
              </a:ext>
            </a:extLst>
          </p:cNvPr>
          <p:cNvGrpSpPr/>
          <p:nvPr/>
        </p:nvGrpSpPr>
        <p:grpSpPr>
          <a:xfrm>
            <a:off x="2057400" y="4008588"/>
            <a:ext cx="347472" cy="153888"/>
            <a:chOff x="2057400" y="7252524"/>
            <a:chExt cx="347472" cy="153888"/>
          </a:xfrm>
        </p:grpSpPr>
        <p:cxnSp>
          <p:nvCxnSpPr>
            <p:cNvPr id="79" name="직선 연결선[R] 129">
              <a:extLst>
                <a:ext uri="{FF2B5EF4-FFF2-40B4-BE49-F238E27FC236}">
                  <a16:creationId xmlns:a16="http://schemas.microsoft.com/office/drawing/2014/main" id="{BA7B5FC9-C4B5-89A5-D07B-D76D1C9891AE}"/>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FCB2C3AA-AB8A-F806-6C8B-496BBDB44DC4}"/>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81" name="그룹 131">
            <a:extLst>
              <a:ext uri="{FF2B5EF4-FFF2-40B4-BE49-F238E27FC236}">
                <a16:creationId xmlns:a16="http://schemas.microsoft.com/office/drawing/2014/main" id="{DACA8C67-CD96-2B4D-8D4E-10B459D86DF8}"/>
              </a:ext>
            </a:extLst>
          </p:cNvPr>
          <p:cNvGrpSpPr/>
          <p:nvPr/>
        </p:nvGrpSpPr>
        <p:grpSpPr>
          <a:xfrm>
            <a:off x="3538728" y="4008588"/>
            <a:ext cx="347472" cy="153888"/>
            <a:chOff x="2057400" y="7252524"/>
            <a:chExt cx="347472" cy="153888"/>
          </a:xfrm>
        </p:grpSpPr>
        <p:cxnSp>
          <p:nvCxnSpPr>
            <p:cNvPr id="82" name="직선 연결선[R] 132">
              <a:extLst>
                <a:ext uri="{FF2B5EF4-FFF2-40B4-BE49-F238E27FC236}">
                  <a16:creationId xmlns:a16="http://schemas.microsoft.com/office/drawing/2014/main" id="{EF010D4B-95F0-469D-F8C9-ECE112E0237B}"/>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76370476-1BFA-4A79-F227-FA84A8019699}"/>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84" name="그룹 134">
            <a:extLst>
              <a:ext uri="{FF2B5EF4-FFF2-40B4-BE49-F238E27FC236}">
                <a16:creationId xmlns:a16="http://schemas.microsoft.com/office/drawing/2014/main" id="{AB48E6A3-5E05-FBC7-1602-2FACEA8F6D01}"/>
              </a:ext>
            </a:extLst>
          </p:cNvPr>
          <p:cNvGrpSpPr/>
          <p:nvPr/>
        </p:nvGrpSpPr>
        <p:grpSpPr>
          <a:xfrm>
            <a:off x="5029200" y="4008588"/>
            <a:ext cx="347472" cy="153888"/>
            <a:chOff x="2057400" y="7252524"/>
            <a:chExt cx="347472" cy="153888"/>
          </a:xfrm>
        </p:grpSpPr>
        <p:cxnSp>
          <p:nvCxnSpPr>
            <p:cNvPr id="85" name="직선 연결선[R] 135">
              <a:extLst>
                <a:ext uri="{FF2B5EF4-FFF2-40B4-BE49-F238E27FC236}">
                  <a16:creationId xmlns:a16="http://schemas.microsoft.com/office/drawing/2014/main" id="{9BE06929-D9AE-BC29-1013-EF5D001C25F0}"/>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278BBDCD-4425-B368-FDD8-9386E4B2E820}"/>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87" name="그룹 137">
            <a:extLst>
              <a:ext uri="{FF2B5EF4-FFF2-40B4-BE49-F238E27FC236}">
                <a16:creationId xmlns:a16="http://schemas.microsoft.com/office/drawing/2014/main" id="{7563CE4E-9B82-4059-0744-74AEB447F5F8}"/>
              </a:ext>
            </a:extLst>
          </p:cNvPr>
          <p:cNvGrpSpPr/>
          <p:nvPr/>
        </p:nvGrpSpPr>
        <p:grpSpPr>
          <a:xfrm>
            <a:off x="2057400" y="2484588"/>
            <a:ext cx="347472" cy="153888"/>
            <a:chOff x="2057400" y="7252524"/>
            <a:chExt cx="347472" cy="153888"/>
          </a:xfrm>
        </p:grpSpPr>
        <p:cxnSp>
          <p:nvCxnSpPr>
            <p:cNvPr id="88" name="직선 연결선[R] 138">
              <a:extLst>
                <a:ext uri="{FF2B5EF4-FFF2-40B4-BE49-F238E27FC236}">
                  <a16:creationId xmlns:a16="http://schemas.microsoft.com/office/drawing/2014/main" id="{01E30E9F-2DA3-7F9B-F68A-B35617FEE848}"/>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0D3A09A6-1676-3B78-ACA1-C2A3789CF070}"/>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90" name="그룹 140">
            <a:extLst>
              <a:ext uri="{FF2B5EF4-FFF2-40B4-BE49-F238E27FC236}">
                <a16:creationId xmlns:a16="http://schemas.microsoft.com/office/drawing/2014/main" id="{B842DDA7-2A06-249C-514B-56D4C73A2E30}"/>
              </a:ext>
            </a:extLst>
          </p:cNvPr>
          <p:cNvGrpSpPr/>
          <p:nvPr/>
        </p:nvGrpSpPr>
        <p:grpSpPr>
          <a:xfrm>
            <a:off x="3538728" y="2484588"/>
            <a:ext cx="347472" cy="153888"/>
            <a:chOff x="2057400" y="7252524"/>
            <a:chExt cx="347472" cy="153888"/>
          </a:xfrm>
        </p:grpSpPr>
        <p:cxnSp>
          <p:nvCxnSpPr>
            <p:cNvPr id="91" name="직선 연결선[R] 141">
              <a:extLst>
                <a:ext uri="{FF2B5EF4-FFF2-40B4-BE49-F238E27FC236}">
                  <a16:creationId xmlns:a16="http://schemas.microsoft.com/office/drawing/2014/main" id="{040D2ED2-AB8B-C2ED-BFA2-BC3C19510111}"/>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AC26712B-0F14-F047-9DC5-034CFBF94552}"/>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grpSp>
        <p:nvGrpSpPr>
          <p:cNvPr id="93" name="그룹 143">
            <a:extLst>
              <a:ext uri="{FF2B5EF4-FFF2-40B4-BE49-F238E27FC236}">
                <a16:creationId xmlns:a16="http://schemas.microsoft.com/office/drawing/2014/main" id="{E7156357-514C-3BB7-20A9-6B4068434AA2}"/>
              </a:ext>
            </a:extLst>
          </p:cNvPr>
          <p:cNvGrpSpPr/>
          <p:nvPr/>
        </p:nvGrpSpPr>
        <p:grpSpPr>
          <a:xfrm>
            <a:off x="5029200" y="2484588"/>
            <a:ext cx="347472" cy="153888"/>
            <a:chOff x="2057400" y="7252524"/>
            <a:chExt cx="347472" cy="153888"/>
          </a:xfrm>
        </p:grpSpPr>
        <p:cxnSp>
          <p:nvCxnSpPr>
            <p:cNvPr id="94" name="직선 연결선[R] 144">
              <a:extLst>
                <a:ext uri="{FF2B5EF4-FFF2-40B4-BE49-F238E27FC236}">
                  <a16:creationId xmlns:a16="http://schemas.microsoft.com/office/drawing/2014/main" id="{9D6F4402-6AC4-85F3-C4BD-0B32EC1F7947}"/>
                </a:ext>
              </a:extLst>
            </p:cNvPr>
            <p:cNvCxnSpPr>
              <a:cxnSpLocks/>
            </p:cNvCxnSpPr>
            <p:nvPr/>
          </p:nvCxnSpPr>
          <p:spPr>
            <a:xfrm>
              <a:off x="2057400" y="7391400"/>
              <a:ext cx="3474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3D42EA7-A734-2F41-3DB6-9A2DC14A5BB5}"/>
                </a:ext>
              </a:extLst>
            </p:cNvPr>
            <p:cNvSpPr txBox="1"/>
            <p:nvPr/>
          </p:nvSpPr>
          <p:spPr>
            <a:xfrm>
              <a:off x="2065320" y="7252524"/>
              <a:ext cx="314509" cy="153888"/>
            </a:xfrm>
            <a:prstGeom prst="rect">
              <a:avLst/>
            </a:prstGeom>
            <a:noFill/>
          </p:spPr>
          <p:txBody>
            <a:bodyPr wrap="none" rtlCol="0">
              <a:spAutoFit/>
            </a:bodyPr>
            <a:lstStyle/>
            <a:p>
              <a:pPr algn="ctr"/>
              <a:r>
                <a:rPr kumimoji="1" lang="en-US" altLang="ko-Kore-US" sz="400" dirty="0">
                  <a:solidFill>
                    <a:schemeClr val="bg1"/>
                  </a:solidFill>
                  <a:latin typeface="Arial" panose="020B0604020202020204" pitchFamily="34" charset="0"/>
                  <a:cs typeface="Arial" panose="020B0604020202020204" pitchFamily="34" charset="0"/>
                </a:rPr>
                <a:t>75um</a:t>
              </a:r>
              <a:endParaRPr kumimoji="1" lang="ko-Kore-US" altLang="en-US" sz="400" dirty="0">
                <a:solidFill>
                  <a:schemeClr val="bg1"/>
                </a:solidFill>
                <a:latin typeface="Arial" panose="020B0604020202020204" pitchFamily="34" charset="0"/>
                <a:cs typeface="Arial" panose="020B0604020202020204" pitchFamily="34"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4757" y="76200"/>
            <a:ext cx="920750" cy="315595"/>
          </a:xfrm>
          <a:prstGeom prst="rect">
            <a:avLst/>
          </a:prstGeom>
        </p:spPr>
        <p:txBody>
          <a:bodyPr vert="horz" wrap="square" lIns="0" tIns="12700" rIns="0" bIns="0" rtlCol="0">
            <a:spAutoFit/>
          </a:bodyPr>
          <a:lstStyle/>
          <a:p>
            <a:pPr marL="12700">
              <a:lnSpc>
                <a:spcPct val="100000"/>
              </a:lnSpc>
              <a:spcBef>
                <a:spcPts val="100"/>
              </a:spcBef>
            </a:pPr>
            <a:r>
              <a:rPr spc="5" dirty="0"/>
              <a:t>Figure</a:t>
            </a:r>
            <a:r>
              <a:rPr spc="-55" dirty="0"/>
              <a:t> </a:t>
            </a:r>
            <a:r>
              <a:rPr dirty="0"/>
              <a:t>2</a:t>
            </a:r>
          </a:p>
        </p:txBody>
      </p:sp>
      <p:sp>
        <p:nvSpPr>
          <p:cNvPr id="3" name="object 3"/>
          <p:cNvSpPr txBox="1"/>
          <p:nvPr/>
        </p:nvSpPr>
        <p:spPr>
          <a:xfrm>
            <a:off x="351727" y="457200"/>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A</a:t>
            </a:r>
            <a:endParaRPr sz="1900">
              <a:latin typeface="Arial"/>
              <a:cs typeface="Arial"/>
            </a:endParaRPr>
          </a:p>
        </p:txBody>
      </p:sp>
      <p:sp>
        <p:nvSpPr>
          <p:cNvPr id="4" name="object 4"/>
          <p:cNvSpPr txBox="1"/>
          <p:nvPr/>
        </p:nvSpPr>
        <p:spPr>
          <a:xfrm>
            <a:off x="3945084" y="457200"/>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p>
        </p:txBody>
      </p:sp>
      <p:sp>
        <p:nvSpPr>
          <p:cNvPr id="5" name="object 5"/>
          <p:cNvSpPr txBox="1"/>
          <p:nvPr/>
        </p:nvSpPr>
        <p:spPr>
          <a:xfrm>
            <a:off x="7356571" y="457200"/>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C</a:t>
            </a:r>
            <a:endParaRPr sz="1900">
              <a:latin typeface="Arial"/>
              <a:cs typeface="Arial"/>
            </a:endParaRPr>
          </a:p>
        </p:txBody>
      </p:sp>
      <p:sp>
        <p:nvSpPr>
          <p:cNvPr id="11" name="object 11"/>
          <p:cNvSpPr txBox="1"/>
          <p:nvPr/>
        </p:nvSpPr>
        <p:spPr>
          <a:xfrm>
            <a:off x="355292" y="3265805"/>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D</a:t>
            </a:r>
            <a:endParaRPr sz="1900">
              <a:latin typeface="Arial"/>
              <a:cs typeface="Arial"/>
            </a:endParaRPr>
          </a:p>
        </p:txBody>
      </p:sp>
      <p:sp>
        <p:nvSpPr>
          <p:cNvPr id="12" name="object 12"/>
          <p:cNvSpPr txBox="1"/>
          <p:nvPr/>
        </p:nvSpPr>
        <p:spPr>
          <a:xfrm>
            <a:off x="2743200" y="3265805"/>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E</a:t>
            </a:r>
            <a:endParaRPr sz="1900">
              <a:latin typeface="Arial"/>
              <a:cs typeface="Arial"/>
            </a:endParaRPr>
          </a:p>
        </p:txBody>
      </p:sp>
      <p:sp>
        <p:nvSpPr>
          <p:cNvPr id="13" name="object 13"/>
          <p:cNvSpPr txBox="1"/>
          <p:nvPr/>
        </p:nvSpPr>
        <p:spPr>
          <a:xfrm>
            <a:off x="5181600" y="3265805"/>
            <a:ext cx="17335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F</a:t>
            </a:r>
          </a:p>
        </p:txBody>
      </p:sp>
      <p:pic>
        <p:nvPicPr>
          <p:cNvPr id="176" name="object 176"/>
          <p:cNvPicPr/>
          <p:nvPr/>
        </p:nvPicPr>
        <p:blipFill>
          <a:blip r:embed="rId3" cstate="print"/>
          <a:stretch>
            <a:fillRect/>
          </a:stretch>
        </p:blipFill>
        <p:spPr>
          <a:xfrm>
            <a:off x="1723654" y="923652"/>
            <a:ext cx="977900" cy="978745"/>
          </a:xfrm>
          <a:prstGeom prst="rect">
            <a:avLst/>
          </a:prstGeom>
        </p:spPr>
      </p:pic>
      <p:pic>
        <p:nvPicPr>
          <p:cNvPr id="177" name="object 177"/>
          <p:cNvPicPr/>
          <p:nvPr/>
        </p:nvPicPr>
        <p:blipFill>
          <a:blip r:embed="rId4" cstate="print"/>
          <a:stretch>
            <a:fillRect/>
          </a:stretch>
        </p:blipFill>
        <p:spPr>
          <a:xfrm>
            <a:off x="1724219" y="1965973"/>
            <a:ext cx="977900" cy="978745"/>
          </a:xfrm>
          <a:prstGeom prst="rect">
            <a:avLst/>
          </a:prstGeom>
        </p:spPr>
      </p:pic>
      <p:sp>
        <p:nvSpPr>
          <p:cNvPr id="178" name="object 178"/>
          <p:cNvSpPr txBox="1"/>
          <p:nvPr/>
        </p:nvSpPr>
        <p:spPr>
          <a:xfrm>
            <a:off x="685016" y="765301"/>
            <a:ext cx="908685" cy="120546"/>
          </a:xfrm>
          <a:prstGeom prst="rect">
            <a:avLst/>
          </a:prstGeom>
        </p:spPr>
        <p:txBody>
          <a:bodyPr vert="horz" wrap="square" lIns="0" tIns="12700" rIns="0" bIns="0" rtlCol="0">
            <a:spAutoFit/>
          </a:bodyPr>
          <a:lstStyle/>
          <a:p>
            <a:pPr marL="12700">
              <a:lnSpc>
                <a:spcPct val="100000"/>
              </a:lnSpc>
              <a:spcBef>
                <a:spcPts val="100"/>
              </a:spcBef>
            </a:pPr>
            <a:r>
              <a:rPr sz="700" spc="20" dirty="0">
                <a:latin typeface="Arial"/>
                <a:cs typeface="Arial"/>
              </a:rPr>
              <a:t>NOD.SCID</a:t>
            </a:r>
            <a:r>
              <a:rPr sz="700" spc="15" dirty="0">
                <a:latin typeface="Arial"/>
                <a:cs typeface="Arial"/>
              </a:rPr>
              <a:t> </a:t>
            </a:r>
            <a:r>
              <a:rPr lang="en-US" sz="700" spc="15" dirty="0">
                <a:latin typeface="Arial"/>
                <a:cs typeface="Arial"/>
              </a:rPr>
              <a:t>ZnT8 </a:t>
            </a:r>
            <a:r>
              <a:rPr sz="700" spc="20" dirty="0">
                <a:latin typeface="Arial"/>
                <a:cs typeface="Arial"/>
              </a:rPr>
              <a:t>WT</a:t>
            </a:r>
            <a:endParaRPr sz="700" dirty="0">
              <a:latin typeface="Arial"/>
              <a:cs typeface="Arial"/>
            </a:endParaRPr>
          </a:p>
        </p:txBody>
      </p:sp>
      <p:sp>
        <p:nvSpPr>
          <p:cNvPr id="179" name="object 179"/>
          <p:cNvSpPr txBox="1"/>
          <p:nvPr/>
        </p:nvSpPr>
        <p:spPr>
          <a:xfrm>
            <a:off x="1806204" y="765301"/>
            <a:ext cx="895350" cy="120546"/>
          </a:xfrm>
          <a:prstGeom prst="rect">
            <a:avLst/>
          </a:prstGeom>
        </p:spPr>
        <p:txBody>
          <a:bodyPr vert="horz" wrap="square" lIns="0" tIns="12700" rIns="0" bIns="0" rtlCol="0">
            <a:spAutoFit/>
          </a:bodyPr>
          <a:lstStyle/>
          <a:p>
            <a:pPr marL="12700">
              <a:lnSpc>
                <a:spcPct val="100000"/>
              </a:lnSpc>
              <a:spcBef>
                <a:spcPts val="100"/>
              </a:spcBef>
            </a:pPr>
            <a:r>
              <a:rPr sz="700" spc="20" dirty="0">
                <a:latin typeface="Arial"/>
                <a:cs typeface="Arial"/>
              </a:rPr>
              <a:t>NOD.SCID</a:t>
            </a:r>
            <a:r>
              <a:rPr lang="en-US" sz="700" spc="20" dirty="0">
                <a:latin typeface="Arial"/>
                <a:cs typeface="Arial"/>
              </a:rPr>
              <a:t> ZnT8</a:t>
            </a:r>
            <a:r>
              <a:rPr sz="700" spc="15" dirty="0">
                <a:latin typeface="Arial"/>
                <a:cs typeface="Arial"/>
              </a:rPr>
              <a:t> </a:t>
            </a:r>
            <a:r>
              <a:rPr sz="700" spc="20" dirty="0">
                <a:latin typeface="Arial"/>
                <a:cs typeface="Arial"/>
              </a:rPr>
              <a:t>HE</a:t>
            </a:r>
            <a:endParaRPr sz="700" dirty="0">
              <a:latin typeface="Arial"/>
              <a:cs typeface="Arial"/>
            </a:endParaRPr>
          </a:p>
        </p:txBody>
      </p:sp>
      <p:sp>
        <p:nvSpPr>
          <p:cNvPr id="180" name="object 180"/>
          <p:cNvSpPr txBox="1"/>
          <p:nvPr/>
        </p:nvSpPr>
        <p:spPr>
          <a:xfrm>
            <a:off x="2875326" y="772795"/>
            <a:ext cx="895985" cy="120546"/>
          </a:xfrm>
          <a:prstGeom prst="rect">
            <a:avLst/>
          </a:prstGeom>
        </p:spPr>
        <p:txBody>
          <a:bodyPr vert="horz" wrap="square" lIns="0" tIns="12700" rIns="0" bIns="0" rtlCol="0">
            <a:spAutoFit/>
          </a:bodyPr>
          <a:lstStyle/>
          <a:p>
            <a:pPr marL="12700">
              <a:lnSpc>
                <a:spcPct val="100000"/>
              </a:lnSpc>
              <a:spcBef>
                <a:spcPts val="100"/>
              </a:spcBef>
            </a:pPr>
            <a:r>
              <a:rPr sz="700" spc="20" dirty="0">
                <a:latin typeface="Arial"/>
                <a:cs typeface="Arial"/>
              </a:rPr>
              <a:t>NOD.SCID</a:t>
            </a:r>
            <a:r>
              <a:rPr lang="en-US" sz="700" spc="20" dirty="0">
                <a:latin typeface="Arial"/>
                <a:cs typeface="Arial"/>
              </a:rPr>
              <a:t> ZnT8</a:t>
            </a:r>
            <a:r>
              <a:rPr sz="700" spc="15" dirty="0">
                <a:latin typeface="Arial"/>
                <a:cs typeface="Arial"/>
              </a:rPr>
              <a:t> </a:t>
            </a:r>
            <a:r>
              <a:rPr sz="700" spc="10" dirty="0">
                <a:latin typeface="Arial"/>
                <a:cs typeface="Arial"/>
              </a:rPr>
              <a:t>KO</a:t>
            </a:r>
            <a:endParaRPr sz="700" dirty="0">
              <a:latin typeface="Arial"/>
              <a:cs typeface="Arial"/>
            </a:endParaRPr>
          </a:p>
        </p:txBody>
      </p:sp>
      <p:sp>
        <p:nvSpPr>
          <p:cNvPr id="181" name="object 181"/>
          <p:cNvSpPr txBox="1"/>
          <p:nvPr/>
        </p:nvSpPr>
        <p:spPr>
          <a:xfrm>
            <a:off x="463820" y="1253241"/>
            <a:ext cx="181610" cy="342900"/>
          </a:xfrm>
          <a:prstGeom prst="rect">
            <a:avLst/>
          </a:prstGeom>
        </p:spPr>
        <p:txBody>
          <a:bodyPr vert="vert270" wrap="square" lIns="0" tIns="0" rIns="0" bIns="0" rtlCol="0">
            <a:spAutoFit/>
          </a:bodyPr>
          <a:lstStyle/>
          <a:p>
            <a:pPr marL="12700">
              <a:lnSpc>
                <a:spcPts val="1315"/>
              </a:lnSpc>
            </a:pPr>
            <a:r>
              <a:rPr sz="1100" spc="-20" dirty="0">
                <a:latin typeface="Arial"/>
                <a:cs typeface="Arial"/>
              </a:rPr>
              <a:t>Z</a:t>
            </a:r>
            <a:r>
              <a:rPr sz="1100" spc="-25" dirty="0">
                <a:latin typeface="Arial"/>
                <a:cs typeface="Arial"/>
              </a:rPr>
              <a:t>n</a:t>
            </a:r>
            <a:r>
              <a:rPr sz="1100" spc="-20" dirty="0">
                <a:latin typeface="Arial"/>
                <a:cs typeface="Arial"/>
              </a:rPr>
              <a:t>T8</a:t>
            </a:r>
            <a:endParaRPr sz="1100">
              <a:latin typeface="Arial"/>
              <a:cs typeface="Arial"/>
            </a:endParaRPr>
          </a:p>
        </p:txBody>
      </p:sp>
      <p:sp>
        <p:nvSpPr>
          <p:cNvPr id="182" name="object 182"/>
          <p:cNvSpPr txBox="1"/>
          <p:nvPr/>
        </p:nvSpPr>
        <p:spPr>
          <a:xfrm>
            <a:off x="463820" y="2301090"/>
            <a:ext cx="181610" cy="419734"/>
          </a:xfrm>
          <a:prstGeom prst="rect">
            <a:avLst/>
          </a:prstGeom>
        </p:spPr>
        <p:txBody>
          <a:bodyPr vert="vert270" wrap="square" lIns="0" tIns="0" rIns="0" bIns="0" rtlCol="0">
            <a:spAutoFit/>
          </a:bodyPr>
          <a:lstStyle/>
          <a:p>
            <a:pPr marL="12700">
              <a:lnSpc>
                <a:spcPts val="1315"/>
              </a:lnSpc>
            </a:pPr>
            <a:r>
              <a:rPr sz="1100" spc="-15" dirty="0">
                <a:latin typeface="Arial"/>
                <a:cs typeface="Arial"/>
              </a:rPr>
              <a:t>I</a:t>
            </a:r>
            <a:r>
              <a:rPr sz="1100" spc="-25" dirty="0">
                <a:latin typeface="Arial"/>
                <a:cs typeface="Arial"/>
              </a:rPr>
              <a:t>n</a:t>
            </a:r>
            <a:r>
              <a:rPr sz="1100" spc="-15" dirty="0">
                <a:latin typeface="Arial"/>
                <a:cs typeface="Arial"/>
              </a:rPr>
              <a:t>s</a:t>
            </a:r>
            <a:r>
              <a:rPr sz="1100" spc="-25" dirty="0">
                <a:latin typeface="Arial"/>
                <a:cs typeface="Arial"/>
              </a:rPr>
              <a:t>u</a:t>
            </a:r>
            <a:r>
              <a:rPr sz="1100" spc="-5" dirty="0">
                <a:latin typeface="Arial"/>
                <a:cs typeface="Arial"/>
              </a:rPr>
              <a:t>li</a:t>
            </a:r>
            <a:r>
              <a:rPr sz="1100" dirty="0">
                <a:latin typeface="Arial"/>
                <a:cs typeface="Arial"/>
              </a:rPr>
              <a:t>n</a:t>
            </a:r>
            <a:endParaRPr sz="1100">
              <a:latin typeface="Arial"/>
              <a:cs typeface="Arial"/>
            </a:endParaRPr>
          </a:p>
        </p:txBody>
      </p:sp>
      <p:pic>
        <p:nvPicPr>
          <p:cNvPr id="183" name="object 183"/>
          <p:cNvPicPr/>
          <p:nvPr/>
        </p:nvPicPr>
        <p:blipFill>
          <a:blip r:embed="rId5" cstate="print"/>
          <a:stretch>
            <a:fillRect/>
          </a:stretch>
        </p:blipFill>
        <p:spPr>
          <a:xfrm>
            <a:off x="652716" y="923652"/>
            <a:ext cx="977899" cy="978745"/>
          </a:xfrm>
          <a:prstGeom prst="rect">
            <a:avLst/>
          </a:prstGeom>
        </p:spPr>
      </p:pic>
      <p:pic>
        <p:nvPicPr>
          <p:cNvPr id="184" name="object 184"/>
          <p:cNvPicPr/>
          <p:nvPr/>
        </p:nvPicPr>
        <p:blipFill>
          <a:blip r:embed="rId6" cstate="print"/>
          <a:stretch>
            <a:fillRect/>
          </a:stretch>
        </p:blipFill>
        <p:spPr>
          <a:xfrm>
            <a:off x="658949" y="1965973"/>
            <a:ext cx="977900" cy="978745"/>
          </a:xfrm>
          <a:prstGeom prst="rect">
            <a:avLst/>
          </a:prstGeom>
        </p:spPr>
      </p:pic>
      <p:pic>
        <p:nvPicPr>
          <p:cNvPr id="185" name="object 185"/>
          <p:cNvPicPr/>
          <p:nvPr/>
        </p:nvPicPr>
        <p:blipFill>
          <a:blip r:embed="rId7" cstate="print"/>
          <a:stretch>
            <a:fillRect/>
          </a:stretch>
        </p:blipFill>
        <p:spPr>
          <a:xfrm>
            <a:off x="2794591" y="923652"/>
            <a:ext cx="977898" cy="978745"/>
          </a:xfrm>
          <a:prstGeom prst="rect">
            <a:avLst/>
          </a:prstGeom>
        </p:spPr>
      </p:pic>
      <p:pic>
        <p:nvPicPr>
          <p:cNvPr id="186" name="object 186"/>
          <p:cNvPicPr/>
          <p:nvPr/>
        </p:nvPicPr>
        <p:blipFill>
          <a:blip r:embed="rId8" cstate="print"/>
          <a:stretch>
            <a:fillRect/>
          </a:stretch>
        </p:blipFill>
        <p:spPr>
          <a:xfrm>
            <a:off x="2794591" y="1965973"/>
            <a:ext cx="977900" cy="978745"/>
          </a:xfrm>
          <a:prstGeom prst="rect">
            <a:avLst/>
          </a:prstGeom>
        </p:spPr>
      </p:pic>
      <p:sp>
        <p:nvSpPr>
          <p:cNvPr id="56" name="object 13">
            <a:extLst>
              <a:ext uri="{FF2B5EF4-FFF2-40B4-BE49-F238E27FC236}">
                <a16:creationId xmlns:a16="http://schemas.microsoft.com/office/drawing/2014/main" id="{BDDE225E-7128-0140-98A3-AE4C8820DB28}"/>
              </a:ext>
            </a:extLst>
          </p:cNvPr>
          <p:cNvSpPr txBox="1"/>
          <p:nvPr/>
        </p:nvSpPr>
        <p:spPr>
          <a:xfrm>
            <a:off x="7391400" y="3265805"/>
            <a:ext cx="173355"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G</a:t>
            </a:r>
            <a:endParaRPr sz="1900" dirty="0">
              <a:latin typeface="Arial"/>
              <a:cs typeface="Arial"/>
            </a:endParaRPr>
          </a:p>
        </p:txBody>
      </p:sp>
      <p:sp>
        <p:nvSpPr>
          <p:cNvPr id="16" name="TextBox 15">
            <a:extLst>
              <a:ext uri="{FF2B5EF4-FFF2-40B4-BE49-F238E27FC236}">
                <a16:creationId xmlns:a16="http://schemas.microsoft.com/office/drawing/2014/main" id="{880DADF2-0CDC-4A44-A8C6-26DCAAA66D44}"/>
              </a:ext>
            </a:extLst>
          </p:cNvPr>
          <p:cNvSpPr txBox="1"/>
          <p:nvPr/>
        </p:nvSpPr>
        <p:spPr>
          <a:xfrm>
            <a:off x="1551824" y="3374926"/>
            <a:ext cx="494046"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Low</a:t>
            </a:r>
            <a:endParaRPr kumimoji="1" lang="ko-Kore-US" altLang="en-US" sz="1200" b="1"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A4337A52-C069-D941-A68D-D524E0F8710A}"/>
              </a:ext>
            </a:extLst>
          </p:cNvPr>
          <p:cNvSpPr txBox="1"/>
          <p:nvPr/>
        </p:nvSpPr>
        <p:spPr>
          <a:xfrm>
            <a:off x="3733800" y="3374926"/>
            <a:ext cx="527709"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High</a:t>
            </a:r>
            <a:endParaRPr kumimoji="1" lang="ko-Kore-US" altLang="en-US" sz="1200" b="1"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A42A759B-0BB6-8143-99A4-947F6248A0FF}"/>
              </a:ext>
            </a:extLst>
          </p:cNvPr>
          <p:cNvSpPr txBox="1"/>
          <p:nvPr/>
        </p:nvSpPr>
        <p:spPr>
          <a:xfrm>
            <a:off x="6172200" y="3374926"/>
            <a:ext cx="449162"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KCl</a:t>
            </a:r>
            <a:endParaRPr kumimoji="1" lang="ko-Kore-US" altLang="en-US" sz="1200" b="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9928C233-1CAE-1845-947F-E7C3A8AAB653}"/>
              </a:ext>
            </a:extLst>
          </p:cNvPr>
          <p:cNvSpPr txBox="1"/>
          <p:nvPr/>
        </p:nvSpPr>
        <p:spPr>
          <a:xfrm>
            <a:off x="8740272" y="3374926"/>
            <a:ext cx="527709"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High</a:t>
            </a:r>
            <a:endParaRPr kumimoji="1" lang="ko-Kore-US" altLang="en-US" sz="12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F564521B-D294-1DE8-C84F-66C2CC113ED5}"/>
              </a:ext>
            </a:extLst>
          </p:cNvPr>
          <p:cNvPicPr>
            <a:picLocks noChangeAspect="1"/>
          </p:cNvPicPr>
          <p:nvPr/>
        </p:nvPicPr>
        <p:blipFill>
          <a:blip r:embed="rId9"/>
          <a:stretch>
            <a:fillRect/>
          </a:stretch>
        </p:blipFill>
        <p:spPr>
          <a:xfrm>
            <a:off x="3962400" y="734048"/>
            <a:ext cx="3688200" cy="2458800"/>
          </a:xfrm>
          <a:prstGeom prst="rect">
            <a:avLst/>
          </a:prstGeom>
        </p:spPr>
      </p:pic>
      <p:pic>
        <p:nvPicPr>
          <p:cNvPr id="7" name="Picture 6">
            <a:extLst>
              <a:ext uri="{FF2B5EF4-FFF2-40B4-BE49-F238E27FC236}">
                <a16:creationId xmlns:a16="http://schemas.microsoft.com/office/drawing/2014/main" id="{A1CC09CC-87BF-5A10-8C16-E0935DAFFA37}"/>
              </a:ext>
            </a:extLst>
          </p:cNvPr>
          <p:cNvPicPr>
            <a:picLocks noChangeAspect="1"/>
          </p:cNvPicPr>
          <p:nvPr/>
        </p:nvPicPr>
        <p:blipFill>
          <a:blip r:embed="rId10"/>
          <a:stretch>
            <a:fillRect/>
          </a:stretch>
        </p:blipFill>
        <p:spPr>
          <a:xfrm>
            <a:off x="7620000" y="585000"/>
            <a:ext cx="2412684" cy="2844000"/>
          </a:xfrm>
          <a:prstGeom prst="rect">
            <a:avLst/>
          </a:prstGeom>
        </p:spPr>
      </p:pic>
      <p:pic>
        <p:nvPicPr>
          <p:cNvPr id="19" name="그림 8">
            <a:extLst>
              <a:ext uri="{FF2B5EF4-FFF2-40B4-BE49-F238E27FC236}">
                <a16:creationId xmlns:a16="http://schemas.microsoft.com/office/drawing/2014/main" id="{5C7F2BA7-4A04-5BDC-4015-0C5F1C70D3EC}"/>
              </a:ext>
            </a:extLst>
          </p:cNvPr>
          <p:cNvPicPr>
            <a:picLocks noChangeAspect="1"/>
          </p:cNvPicPr>
          <p:nvPr/>
        </p:nvPicPr>
        <p:blipFill>
          <a:blip r:embed="rId11"/>
          <a:stretch>
            <a:fillRect/>
          </a:stretch>
        </p:blipFill>
        <p:spPr>
          <a:xfrm>
            <a:off x="7561348" y="3468256"/>
            <a:ext cx="2268452" cy="2246744"/>
          </a:xfrm>
          <a:prstGeom prst="rect">
            <a:avLst/>
          </a:prstGeom>
        </p:spPr>
      </p:pic>
      <p:pic>
        <p:nvPicPr>
          <p:cNvPr id="20" name="그림 13">
            <a:extLst>
              <a:ext uri="{FF2B5EF4-FFF2-40B4-BE49-F238E27FC236}">
                <a16:creationId xmlns:a16="http://schemas.microsoft.com/office/drawing/2014/main" id="{CEEF580A-A796-4868-28FF-BDB38B6E8F59}"/>
              </a:ext>
            </a:extLst>
          </p:cNvPr>
          <p:cNvPicPr>
            <a:picLocks noChangeAspect="1"/>
          </p:cNvPicPr>
          <p:nvPr/>
        </p:nvPicPr>
        <p:blipFill>
          <a:blip r:embed="rId12"/>
          <a:stretch>
            <a:fillRect/>
          </a:stretch>
        </p:blipFill>
        <p:spPr>
          <a:xfrm>
            <a:off x="2733529" y="3468256"/>
            <a:ext cx="2148107" cy="2246744"/>
          </a:xfrm>
          <a:prstGeom prst="rect">
            <a:avLst/>
          </a:prstGeom>
        </p:spPr>
      </p:pic>
      <p:pic>
        <p:nvPicPr>
          <p:cNvPr id="21" name="그림 14">
            <a:extLst>
              <a:ext uri="{FF2B5EF4-FFF2-40B4-BE49-F238E27FC236}">
                <a16:creationId xmlns:a16="http://schemas.microsoft.com/office/drawing/2014/main" id="{2CA51DDD-0F30-1B00-20D9-1C92361CD678}"/>
              </a:ext>
            </a:extLst>
          </p:cNvPr>
          <p:cNvPicPr>
            <a:picLocks noChangeAspect="1"/>
          </p:cNvPicPr>
          <p:nvPr/>
        </p:nvPicPr>
        <p:blipFill>
          <a:blip r:embed="rId13"/>
          <a:stretch>
            <a:fillRect/>
          </a:stretch>
        </p:blipFill>
        <p:spPr>
          <a:xfrm>
            <a:off x="5100565" y="3468255"/>
            <a:ext cx="2148107" cy="2246745"/>
          </a:xfrm>
          <a:prstGeom prst="rect">
            <a:avLst/>
          </a:prstGeom>
        </p:spPr>
      </p:pic>
      <p:pic>
        <p:nvPicPr>
          <p:cNvPr id="22" name="그림 5">
            <a:extLst>
              <a:ext uri="{FF2B5EF4-FFF2-40B4-BE49-F238E27FC236}">
                <a16:creationId xmlns:a16="http://schemas.microsoft.com/office/drawing/2014/main" id="{29AFE86E-BBCE-516F-FC2F-BF19DF804E77}"/>
              </a:ext>
            </a:extLst>
          </p:cNvPr>
          <p:cNvPicPr>
            <a:picLocks noChangeAspect="1"/>
          </p:cNvPicPr>
          <p:nvPr/>
        </p:nvPicPr>
        <p:blipFill>
          <a:blip r:embed="rId14"/>
          <a:stretch>
            <a:fillRect/>
          </a:stretch>
        </p:blipFill>
        <p:spPr>
          <a:xfrm>
            <a:off x="366494" y="3505200"/>
            <a:ext cx="2148106" cy="2246743"/>
          </a:xfrm>
          <a:prstGeom prst="rect">
            <a:avLst/>
          </a:prstGeom>
        </p:spPr>
      </p:pic>
      <p:pic>
        <p:nvPicPr>
          <p:cNvPr id="24" name="Picture 23">
            <a:extLst>
              <a:ext uri="{FF2B5EF4-FFF2-40B4-BE49-F238E27FC236}">
                <a16:creationId xmlns:a16="http://schemas.microsoft.com/office/drawing/2014/main" id="{4ED3D5C7-2DF7-1DE3-E05D-EEAF5B89338A}"/>
              </a:ext>
            </a:extLst>
          </p:cNvPr>
          <p:cNvPicPr>
            <a:picLocks noChangeAspect="1"/>
          </p:cNvPicPr>
          <p:nvPr/>
        </p:nvPicPr>
        <p:blipFill rotWithShape="1">
          <a:blip r:embed="rId15">
            <a:extLst>
              <a:ext uri="{28A0092B-C50C-407E-A947-70E740481C1C}">
                <a14:useLocalDpi xmlns:a14="http://schemas.microsoft.com/office/drawing/2010/main" val="0"/>
              </a:ext>
            </a:extLst>
          </a:blip>
          <a:srcRect l="4525" t="21112" r="66942" b="63877"/>
          <a:stretch/>
        </p:blipFill>
        <p:spPr>
          <a:xfrm>
            <a:off x="455304" y="5768239"/>
            <a:ext cx="2217700" cy="901537"/>
          </a:xfrm>
          <a:prstGeom prst="rect">
            <a:avLst/>
          </a:prstGeom>
        </p:spPr>
      </p:pic>
      <p:pic>
        <p:nvPicPr>
          <p:cNvPr id="25" name="Picture 24">
            <a:extLst>
              <a:ext uri="{FF2B5EF4-FFF2-40B4-BE49-F238E27FC236}">
                <a16:creationId xmlns:a16="http://schemas.microsoft.com/office/drawing/2014/main" id="{65C6A863-0649-158F-E689-837BA9FA09ED}"/>
              </a:ext>
            </a:extLst>
          </p:cNvPr>
          <p:cNvPicPr>
            <a:picLocks noChangeAspect="1"/>
          </p:cNvPicPr>
          <p:nvPr/>
        </p:nvPicPr>
        <p:blipFill rotWithShape="1">
          <a:blip r:embed="rId15">
            <a:extLst>
              <a:ext uri="{28A0092B-C50C-407E-A947-70E740481C1C}">
                <a14:useLocalDpi xmlns:a14="http://schemas.microsoft.com/office/drawing/2010/main" val="0"/>
              </a:ext>
            </a:extLst>
          </a:blip>
          <a:srcRect l="4525" t="41428" r="66942" b="43560"/>
          <a:stretch/>
        </p:blipFill>
        <p:spPr>
          <a:xfrm>
            <a:off x="2853550" y="5727863"/>
            <a:ext cx="2217700" cy="901537"/>
          </a:xfrm>
          <a:prstGeom prst="rect">
            <a:avLst/>
          </a:prstGeom>
        </p:spPr>
      </p:pic>
      <p:pic>
        <p:nvPicPr>
          <p:cNvPr id="26" name="Picture 25">
            <a:extLst>
              <a:ext uri="{FF2B5EF4-FFF2-40B4-BE49-F238E27FC236}">
                <a16:creationId xmlns:a16="http://schemas.microsoft.com/office/drawing/2014/main" id="{2692F060-338A-C70E-1AF0-9BC9AFB052D5}"/>
              </a:ext>
            </a:extLst>
          </p:cNvPr>
          <p:cNvPicPr>
            <a:picLocks noChangeAspect="1"/>
          </p:cNvPicPr>
          <p:nvPr/>
        </p:nvPicPr>
        <p:blipFill rotWithShape="1">
          <a:blip r:embed="rId15">
            <a:extLst>
              <a:ext uri="{28A0092B-C50C-407E-A947-70E740481C1C}">
                <a14:useLocalDpi xmlns:a14="http://schemas.microsoft.com/office/drawing/2010/main" val="0"/>
              </a:ext>
            </a:extLst>
          </a:blip>
          <a:srcRect l="4525" t="64117" r="66942" b="20873"/>
          <a:stretch/>
        </p:blipFill>
        <p:spPr>
          <a:xfrm>
            <a:off x="5164735" y="5727863"/>
            <a:ext cx="2217700" cy="901537"/>
          </a:xfrm>
          <a:prstGeom prst="rect">
            <a:avLst/>
          </a:prstGeom>
        </p:spPr>
      </p:pic>
      <p:pic>
        <p:nvPicPr>
          <p:cNvPr id="31" name="Picture 30">
            <a:extLst>
              <a:ext uri="{FF2B5EF4-FFF2-40B4-BE49-F238E27FC236}">
                <a16:creationId xmlns:a16="http://schemas.microsoft.com/office/drawing/2014/main" id="{57F09C67-DDAF-AA66-797D-A4695518957C}"/>
              </a:ext>
            </a:extLst>
          </p:cNvPr>
          <p:cNvPicPr>
            <a:picLocks noChangeAspect="1"/>
          </p:cNvPicPr>
          <p:nvPr/>
        </p:nvPicPr>
        <p:blipFill rotWithShape="1">
          <a:blip r:embed="rId16">
            <a:extLst>
              <a:ext uri="{28A0092B-C50C-407E-A947-70E740481C1C}">
                <a14:useLocalDpi xmlns:a14="http://schemas.microsoft.com/office/drawing/2010/main" val="0"/>
              </a:ext>
            </a:extLst>
          </a:blip>
          <a:srcRect l="57015" t="62359" r="12578" b="21338"/>
          <a:stretch/>
        </p:blipFill>
        <p:spPr>
          <a:xfrm>
            <a:off x="7620000" y="5726453"/>
            <a:ext cx="2363295" cy="979147"/>
          </a:xfrm>
          <a:prstGeom prst="rect">
            <a:avLst/>
          </a:prstGeom>
        </p:spPr>
      </p:pic>
      <p:sp>
        <p:nvSpPr>
          <p:cNvPr id="32" name="Left Bracket 31">
            <a:extLst>
              <a:ext uri="{FF2B5EF4-FFF2-40B4-BE49-F238E27FC236}">
                <a16:creationId xmlns:a16="http://schemas.microsoft.com/office/drawing/2014/main" id="{93843909-5EB1-8BF3-47DF-C3F9530713FA}"/>
              </a:ext>
            </a:extLst>
          </p:cNvPr>
          <p:cNvSpPr/>
          <p:nvPr/>
        </p:nvSpPr>
        <p:spPr>
          <a:xfrm rot="5400000">
            <a:off x="3984879" y="3417976"/>
            <a:ext cx="61722" cy="71628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a:extLst>
              <a:ext uri="{FF2B5EF4-FFF2-40B4-BE49-F238E27FC236}">
                <a16:creationId xmlns:a16="http://schemas.microsoft.com/office/drawing/2014/main" id="{3168DE4E-B4DB-E813-9B52-626EEBC86AE1}"/>
              </a:ext>
            </a:extLst>
          </p:cNvPr>
          <p:cNvSpPr txBox="1"/>
          <p:nvPr/>
        </p:nvSpPr>
        <p:spPr>
          <a:xfrm>
            <a:off x="3810000" y="3581400"/>
            <a:ext cx="415498" cy="276999"/>
          </a:xfrm>
          <a:prstGeom prst="rect">
            <a:avLst/>
          </a:prstGeom>
          <a:noFill/>
        </p:spPr>
        <p:txBody>
          <a:bodyPr wrap="none" rtlCol="0">
            <a:spAutoFit/>
          </a:bodyPr>
          <a:lstStyle/>
          <a:p>
            <a:r>
              <a:rPr lang="en-US" sz="1200"/>
              <a:t>***</a:t>
            </a:r>
          </a:p>
        </p:txBody>
      </p:sp>
      <p:sp>
        <p:nvSpPr>
          <p:cNvPr id="34" name="Left Bracket 33">
            <a:extLst>
              <a:ext uri="{FF2B5EF4-FFF2-40B4-BE49-F238E27FC236}">
                <a16:creationId xmlns:a16="http://schemas.microsoft.com/office/drawing/2014/main" id="{6BB13266-26B2-A0EF-20A3-747A87DA5EA3}"/>
              </a:ext>
            </a:extLst>
          </p:cNvPr>
          <p:cNvSpPr/>
          <p:nvPr/>
        </p:nvSpPr>
        <p:spPr>
          <a:xfrm rot="5400000">
            <a:off x="1590294" y="3417976"/>
            <a:ext cx="61722" cy="71628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0B9B8BA2-9E30-D8A6-E1B6-5B6CC3063901}"/>
              </a:ext>
            </a:extLst>
          </p:cNvPr>
          <p:cNvSpPr txBox="1"/>
          <p:nvPr/>
        </p:nvSpPr>
        <p:spPr>
          <a:xfrm>
            <a:off x="1490990" y="3581400"/>
            <a:ext cx="261610" cy="276999"/>
          </a:xfrm>
          <a:prstGeom prst="rect">
            <a:avLst/>
          </a:prstGeom>
          <a:noFill/>
        </p:spPr>
        <p:txBody>
          <a:bodyPr wrap="none" rtlCol="0">
            <a:spAutoFit/>
          </a:bodyPr>
          <a:lstStyle/>
          <a:p>
            <a:r>
              <a:rPr lang="en-US" sz="1200"/>
              <a:t>*</a:t>
            </a:r>
          </a:p>
        </p:txBody>
      </p:sp>
      <p:cxnSp>
        <p:nvCxnSpPr>
          <p:cNvPr id="8" name="직선 연결선[R] 16">
            <a:extLst>
              <a:ext uri="{FF2B5EF4-FFF2-40B4-BE49-F238E27FC236}">
                <a16:creationId xmlns:a16="http://schemas.microsoft.com/office/drawing/2014/main" id="{40677701-1108-877B-0CC2-D7099E613F03}"/>
              </a:ext>
            </a:extLst>
          </p:cNvPr>
          <p:cNvCxnSpPr>
            <a:cxnSpLocks/>
          </p:cNvCxnSpPr>
          <p:nvPr/>
        </p:nvCxnSpPr>
        <p:spPr>
          <a:xfrm>
            <a:off x="3461861" y="2869308"/>
            <a:ext cx="2468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직선 연결선[R] 65">
            <a:extLst>
              <a:ext uri="{FF2B5EF4-FFF2-40B4-BE49-F238E27FC236}">
                <a16:creationId xmlns:a16="http://schemas.microsoft.com/office/drawing/2014/main" id="{54D1368D-7F71-32AA-0A1D-E7A91ED9C91A}"/>
              </a:ext>
            </a:extLst>
          </p:cNvPr>
          <p:cNvCxnSpPr>
            <a:cxnSpLocks/>
          </p:cNvCxnSpPr>
          <p:nvPr/>
        </p:nvCxnSpPr>
        <p:spPr>
          <a:xfrm>
            <a:off x="2368860" y="2869308"/>
            <a:ext cx="2468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직선 연결선[R] 66">
            <a:extLst>
              <a:ext uri="{FF2B5EF4-FFF2-40B4-BE49-F238E27FC236}">
                <a16:creationId xmlns:a16="http://schemas.microsoft.com/office/drawing/2014/main" id="{74846E55-9DC1-CAAD-45EA-83FA37718583}"/>
              </a:ext>
            </a:extLst>
          </p:cNvPr>
          <p:cNvCxnSpPr>
            <a:cxnSpLocks/>
          </p:cNvCxnSpPr>
          <p:nvPr/>
        </p:nvCxnSpPr>
        <p:spPr>
          <a:xfrm>
            <a:off x="1327686" y="2869308"/>
            <a:ext cx="2468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직선 연결선[R] 67">
            <a:extLst>
              <a:ext uri="{FF2B5EF4-FFF2-40B4-BE49-F238E27FC236}">
                <a16:creationId xmlns:a16="http://schemas.microsoft.com/office/drawing/2014/main" id="{C7B35B82-4568-EF7B-A620-25FC859E88B9}"/>
              </a:ext>
            </a:extLst>
          </p:cNvPr>
          <p:cNvCxnSpPr>
            <a:cxnSpLocks/>
          </p:cNvCxnSpPr>
          <p:nvPr/>
        </p:nvCxnSpPr>
        <p:spPr>
          <a:xfrm>
            <a:off x="3461861" y="1828800"/>
            <a:ext cx="2468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직선 연결선[R] 68">
            <a:extLst>
              <a:ext uri="{FF2B5EF4-FFF2-40B4-BE49-F238E27FC236}">
                <a16:creationId xmlns:a16="http://schemas.microsoft.com/office/drawing/2014/main" id="{A5AD90FA-082F-F5EB-59DE-EF6418D28056}"/>
              </a:ext>
            </a:extLst>
          </p:cNvPr>
          <p:cNvCxnSpPr>
            <a:cxnSpLocks/>
          </p:cNvCxnSpPr>
          <p:nvPr/>
        </p:nvCxnSpPr>
        <p:spPr>
          <a:xfrm>
            <a:off x="2368860" y="1828800"/>
            <a:ext cx="2468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직선 연결선[R] 69">
            <a:extLst>
              <a:ext uri="{FF2B5EF4-FFF2-40B4-BE49-F238E27FC236}">
                <a16:creationId xmlns:a16="http://schemas.microsoft.com/office/drawing/2014/main" id="{45B2A95D-E25D-9852-8ECF-3672451FA867}"/>
              </a:ext>
            </a:extLst>
          </p:cNvPr>
          <p:cNvCxnSpPr>
            <a:cxnSpLocks/>
          </p:cNvCxnSpPr>
          <p:nvPr/>
        </p:nvCxnSpPr>
        <p:spPr>
          <a:xfrm>
            <a:off x="1327686" y="1828800"/>
            <a:ext cx="2468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object 19"/>
          <p:cNvSpPr txBox="1"/>
          <p:nvPr/>
        </p:nvSpPr>
        <p:spPr>
          <a:xfrm>
            <a:off x="613656" y="3886200"/>
            <a:ext cx="186690" cy="315595"/>
          </a:xfrm>
          <a:prstGeom prst="rect">
            <a:avLst/>
          </a:prstGeom>
        </p:spPr>
        <p:txBody>
          <a:bodyPr vert="horz" wrap="square" lIns="0" tIns="12700" rIns="0" bIns="0" rtlCol="0">
            <a:spAutoFit/>
          </a:bodyPr>
          <a:lstStyle/>
          <a:p>
            <a:pPr marL="12700">
              <a:lnSpc>
                <a:spcPct val="100000"/>
              </a:lnSpc>
              <a:spcBef>
                <a:spcPts val="100"/>
              </a:spcBef>
            </a:pPr>
            <a:r>
              <a:rPr sz="1900" b="1" dirty="0">
                <a:latin typeface="Arial"/>
                <a:cs typeface="Arial"/>
              </a:rPr>
              <a:t>B</a:t>
            </a:r>
          </a:p>
        </p:txBody>
      </p:sp>
      <p:sp>
        <p:nvSpPr>
          <p:cNvPr id="70" name="object 70"/>
          <p:cNvSpPr txBox="1"/>
          <p:nvPr/>
        </p:nvSpPr>
        <p:spPr>
          <a:xfrm>
            <a:off x="613656" y="867397"/>
            <a:ext cx="186690" cy="315595"/>
          </a:xfrm>
          <a:prstGeom prst="rect">
            <a:avLst/>
          </a:prstGeom>
        </p:spPr>
        <p:txBody>
          <a:bodyPr vert="horz" wrap="square" lIns="0" tIns="12700" rIns="0" bIns="0" rtlCol="0">
            <a:spAutoFit/>
          </a:bodyPr>
          <a:lstStyle/>
          <a:p>
            <a:pPr marL="12700">
              <a:lnSpc>
                <a:spcPct val="100000"/>
              </a:lnSpc>
              <a:spcBef>
                <a:spcPts val="100"/>
              </a:spcBef>
            </a:pPr>
            <a:r>
              <a:rPr sz="1900" b="1" dirty="0">
                <a:latin typeface="Arial"/>
                <a:cs typeface="Arial"/>
              </a:rPr>
              <a:t>A</a:t>
            </a:r>
          </a:p>
        </p:txBody>
      </p:sp>
      <p:sp>
        <p:nvSpPr>
          <p:cNvPr id="71" name="object 71"/>
          <p:cNvSpPr txBox="1"/>
          <p:nvPr/>
        </p:nvSpPr>
        <p:spPr>
          <a:xfrm>
            <a:off x="3202212" y="3886200"/>
            <a:ext cx="200025" cy="315595"/>
          </a:xfrm>
          <a:prstGeom prst="rect">
            <a:avLst/>
          </a:prstGeom>
        </p:spPr>
        <p:txBody>
          <a:bodyPr vert="horz" wrap="square" lIns="0" tIns="12700" rIns="0" bIns="0" rtlCol="0">
            <a:spAutoFit/>
          </a:bodyPr>
          <a:lstStyle/>
          <a:p>
            <a:pPr marL="12700">
              <a:lnSpc>
                <a:spcPct val="100000"/>
              </a:lnSpc>
              <a:spcBef>
                <a:spcPts val="100"/>
              </a:spcBef>
            </a:pPr>
            <a:r>
              <a:rPr sz="1900" b="1" dirty="0">
                <a:latin typeface="Arial"/>
                <a:cs typeface="Arial"/>
              </a:rPr>
              <a:t>C</a:t>
            </a:r>
          </a:p>
        </p:txBody>
      </p:sp>
      <p:sp>
        <p:nvSpPr>
          <p:cNvPr id="115" name="object 115"/>
          <p:cNvSpPr txBox="1">
            <a:spLocks noGrp="1"/>
          </p:cNvSpPr>
          <p:nvPr>
            <p:ph type="title"/>
          </p:nvPr>
        </p:nvSpPr>
        <p:spPr>
          <a:xfrm>
            <a:off x="323186" y="357930"/>
            <a:ext cx="920750" cy="315595"/>
          </a:xfrm>
          <a:prstGeom prst="rect">
            <a:avLst/>
          </a:prstGeom>
        </p:spPr>
        <p:txBody>
          <a:bodyPr vert="horz" wrap="square" lIns="0" tIns="12700" rIns="0" bIns="0" rtlCol="0">
            <a:spAutoFit/>
          </a:bodyPr>
          <a:lstStyle/>
          <a:p>
            <a:pPr marL="12700">
              <a:lnSpc>
                <a:spcPct val="100000"/>
              </a:lnSpc>
              <a:spcBef>
                <a:spcPts val="100"/>
              </a:spcBef>
            </a:pPr>
            <a:r>
              <a:rPr spc="5" dirty="0"/>
              <a:t>Figure</a:t>
            </a:r>
            <a:r>
              <a:rPr spc="-55" dirty="0"/>
              <a:t> </a:t>
            </a:r>
            <a:r>
              <a:rPr dirty="0"/>
              <a:t>3</a:t>
            </a:r>
          </a:p>
        </p:txBody>
      </p:sp>
      <p:sp>
        <p:nvSpPr>
          <p:cNvPr id="38" name="object 52">
            <a:extLst>
              <a:ext uri="{FF2B5EF4-FFF2-40B4-BE49-F238E27FC236}">
                <a16:creationId xmlns:a16="http://schemas.microsoft.com/office/drawing/2014/main" id="{8D992A52-3F89-9F41-932E-3F775E41BCE7}"/>
              </a:ext>
            </a:extLst>
          </p:cNvPr>
          <p:cNvSpPr txBox="1"/>
          <p:nvPr/>
        </p:nvSpPr>
        <p:spPr>
          <a:xfrm>
            <a:off x="1577398" y="3973527"/>
            <a:ext cx="731290" cy="228268"/>
          </a:xfrm>
          <a:prstGeom prst="rect">
            <a:avLst/>
          </a:prstGeom>
        </p:spPr>
        <p:txBody>
          <a:bodyPr vert="horz" wrap="square" lIns="0" tIns="12700" rIns="0" bIns="0" rtlCol="0">
            <a:spAutoFit/>
          </a:bodyPr>
          <a:lstStyle/>
          <a:p>
            <a:pPr marL="12700">
              <a:lnSpc>
                <a:spcPct val="100000"/>
              </a:lnSpc>
              <a:spcBef>
                <a:spcPts val="100"/>
              </a:spcBef>
            </a:pPr>
            <a:r>
              <a:rPr lang="en-US" sz="1400" dirty="0">
                <a:latin typeface="Arial"/>
                <a:cs typeface="Arial"/>
              </a:rPr>
              <a:t>Control</a:t>
            </a:r>
            <a:endParaRPr sz="1400" dirty="0">
              <a:latin typeface="Arial"/>
              <a:cs typeface="Arial"/>
            </a:endParaRPr>
          </a:p>
        </p:txBody>
      </p:sp>
      <p:grpSp>
        <p:nvGrpSpPr>
          <p:cNvPr id="18" name="Group 17">
            <a:extLst>
              <a:ext uri="{FF2B5EF4-FFF2-40B4-BE49-F238E27FC236}">
                <a16:creationId xmlns:a16="http://schemas.microsoft.com/office/drawing/2014/main" id="{7FA02D15-3E13-D124-6E0A-F62DC39C9924}"/>
              </a:ext>
            </a:extLst>
          </p:cNvPr>
          <p:cNvGrpSpPr/>
          <p:nvPr/>
        </p:nvGrpSpPr>
        <p:grpSpPr>
          <a:xfrm>
            <a:off x="935961" y="862784"/>
            <a:ext cx="5343301" cy="2964837"/>
            <a:chOff x="914399" y="1295399"/>
            <a:chExt cx="5343301" cy="2964837"/>
          </a:xfrm>
        </p:grpSpPr>
        <p:pic>
          <p:nvPicPr>
            <p:cNvPr id="3" name="Picture 2">
              <a:extLst>
                <a:ext uri="{FF2B5EF4-FFF2-40B4-BE49-F238E27FC236}">
                  <a16:creationId xmlns:a16="http://schemas.microsoft.com/office/drawing/2014/main" id="{4CF8571F-BF43-E6DD-6E91-5D305857B050}"/>
                </a:ext>
              </a:extLst>
            </p:cNvPr>
            <p:cNvPicPr>
              <a:picLocks noChangeAspect="1"/>
            </p:cNvPicPr>
            <p:nvPr/>
          </p:nvPicPr>
          <p:blipFill rotWithShape="1">
            <a:blip r:embed="rId3">
              <a:extLst>
                <a:ext uri="{28A0092B-C50C-407E-A947-70E740481C1C}">
                  <a14:useLocalDpi xmlns:a14="http://schemas.microsoft.com/office/drawing/2010/main" val="0"/>
                </a:ext>
              </a:extLst>
            </a:blip>
            <a:srcRect l="6655" t="8153" b="18612"/>
            <a:stretch/>
          </p:blipFill>
          <p:spPr>
            <a:xfrm>
              <a:off x="914399" y="1295399"/>
              <a:ext cx="5343301" cy="2794816"/>
            </a:xfrm>
            <a:prstGeom prst="rect">
              <a:avLst/>
            </a:prstGeom>
          </p:spPr>
        </p:pic>
        <p:sp>
          <p:nvSpPr>
            <p:cNvPr id="5" name="TextBox 4">
              <a:extLst>
                <a:ext uri="{FF2B5EF4-FFF2-40B4-BE49-F238E27FC236}">
                  <a16:creationId xmlns:a16="http://schemas.microsoft.com/office/drawing/2014/main" id="{48543568-96CE-EB4D-B141-1AB3AEADEE29}"/>
                </a:ext>
              </a:extLst>
            </p:cNvPr>
            <p:cNvSpPr txBox="1"/>
            <p:nvPr/>
          </p:nvSpPr>
          <p:spPr>
            <a:xfrm>
              <a:off x="4626638" y="4014015"/>
              <a:ext cx="877163" cy="246221"/>
            </a:xfrm>
            <a:prstGeom prst="rect">
              <a:avLst/>
            </a:prstGeom>
            <a:noFill/>
          </p:spPr>
          <p:txBody>
            <a:bodyPr wrap="none" rtlCol="0">
              <a:spAutoFit/>
            </a:bodyPr>
            <a:lstStyle/>
            <a:p>
              <a:r>
                <a:rPr kumimoji="1" lang="en-US" altLang="ko-US" sz="1000" b="1" dirty="0">
                  <a:latin typeface="Arial" panose="020B0604020202020204" pitchFamily="34" charset="0"/>
                  <a:cs typeface="Arial" panose="020B0604020202020204" pitchFamily="34" charset="0"/>
                </a:rPr>
                <a:t>WT Control</a:t>
              </a:r>
              <a:endParaRPr kumimoji="1" lang="ko-US" altLang="en-US" sz="1000" b="1"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F3BD5EAC-5ABA-0734-CFDF-3177E4441692}"/>
                </a:ext>
              </a:extLst>
            </p:cNvPr>
            <p:cNvSpPr txBox="1"/>
            <p:nvPr/>
          </p:nvSpPr>
          <p:spPr>
            <a:xfrm>
              <a:off x="3940838" y="4014015"/>
              <a:ext cx="705642" cy="246221"/>
            </a:xfrm>
            <a:prstGeom prst="rect">
              <a:avLst/>
            </a:prstGeom>
            <a:noFill/>
          </p:spPr>
          <p:txBody>
            <a:bodyPr wrap="none" rtlCol="0">
              <a:spAutoFit/>
            </a:bodyPr>
            <a:lstStyle/>
            <a:p>
              <a:r>
                <a:rPr kumimoji="1" lang="en-US" altLang="ko-US" sz="1000" b="1" dirty="0">
                  <a:latin typeface="Arial" panose="020B0604020202020204" pitchFamily="34" charset="0"/>
                  <a:cs typeface="Arial" panose="020B0604020202020204" pitchFamily="34" charset="0"/>
                </a:rPr>
                <a:t>WT Cyto</a:t>
              </a:r>
              <a:endParaRPr kumimoji="1" lang="ko-US" altLang="en-US" sz="10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AC2F0638-49B8-11D1-1FCE-7EA9B7AA82CB}"/>
                </a:ext>
              </a:extLst>
            </p:cNvPr>
            <p:cNvSpPr txBox="1"/>
            <p:nvPr/>
          </p:nvSpPr>
          <p:spPr>
            <a:xfrm>
              <a:off x="1654838" y="4014015"/>
              <a:ext cx="854721" cy="246221"/>
            </a:xfrm>
            <a:prstGeom prst="rect">
              <a:avLst/>
            </a:prstGeom>
            <a:noFill/>
          </p:spPr>
          <p:txBody>
            <a:bodyPr wrap="none" rtlCol="0">
              <a:spAutoFit/>
            </a:bodyPr>
            <a:lstStyle/>
            <a:p>
              <a:r>
                <a:rPr kumimoji="1" lang="en-US" altLang="ko-US" sz="1000" b="1" dirty="0">
                  <a:latin typeface="Arial" panose="020B0604020202020204" pitchFamily="34" charset="0"/>
                  <a:cs typeface="Arial" panose="020B0604020202020204" pitchFamily="34" charset="0"/>
                </a:rPr>
                <a:t>HE Control</a:t>
              </a:r>
              <a:endParaRPr kumimoji="1" lang="ko-US" altLang="en-US" sz="1000" b="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B9B84FCC-8BA6-7233-1A70-9ADF9F625660}"/>
                </a:ext>
              </a:extLst>
            </p:cNvPr>
            <p:cNvSpPr txBox="1"/>
            <p:nvPr/>
          </p:nvSpPr>
          <p:spPr>
            <a:xfrm>
              <a:off x="3149493" y="4014015"/>
              <a:ext cx="869149" cy="246221"/>
            </a:xfrm>
            <a:prstGeom prst="rect">
              <a:avLst/>
            </a:prstGeom>
            <a:noFill/>
          </p:spPr>
          <p:txBody>
            <a:bodyPr wrap="none" rtlCol="0">
              <a:spAutoFit/>
            </a:bodyPr>
            <a:lstStyle/>
            <a:p>
              <a:r>
                <a:rPr kumimoji="1" lang="en-US" altLang="ko-US" sz="1000" b="1" dirty="0">
                  <a:latin typeface="Arial" panose="020B0604020202020204" pitchFamily="34" charset="0"/>
                  <a:cs typeface="Arial" panose="020B0604020202020204" pitchFamily="34" charset="0"/>
                </a:rPr>
                <a:t>KO Control</a:t>
              </a:r>
              <a:endParaRPr kumimoji="1" lang="ko-US" altLang="en-US" sz="100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26F9BAE-AA64-8367-61F5-F95145BE7CC9}"/>
                </a:ext>
              </a:extLst>
            </p:cNvPr>
            <p:cNvSpPr txBox="1"/>
            <p:nvPr/>
          </p:nvSpPr>
          <p:spPr>
            <a:xfrm>
              <a:off x="1011713" y="4014015"/>
              <a:ext cx="683200" cy="246221"/>
            </a:xfrm>
            <a:prstGeom prst="rect">
              <a:avLst/>
            </a:prstGeom>
            <a:noFill/>
          </p:spPr>
          <p:txBody>
            <a:bodyPr wrap="none" rtlCol="0">
              <a:spAutoFit/>
            </a:bodyPr>
            <a:lstStyle/>
            <a:p>
              <a:r>
                <a:rPr kumimoji="1" lang="en-US" altLang="ko-US" sz="1000" b="1" dirty="0">
                  <a:latin typeface="Arial" panose="020B0604020202020204" pitchFamily="34" charset="0"/>
                  <a:cs typeface="Arial" panose="020B0604020202020204" pitchFamily="34" charset="0"/>
                </a:rPr>
                <a:t>HE Cyto</a:t>
              </a:r>
              <a:endParaRPr kumimoji="1" lang="ko-US" altLang="en-US" sz="10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9A93BC25-0E67-EFFE-FCA0-BFDAEFBE476E}"/>
                </a:ext>
              </a:extLst>
            </p:cNvPr>
            <p:cNvSpPr txBox="1"/>
            <p:nvPr/>
          </p:nvSpPr>
          <p:spPr>
            <a:xfrm>
              <a:off x="2493038" y="4014015"/>
              <a:ext cx="697627" cy="246221"/>
            </a:xfrm>
            <a:prstGeom prst="rect">
              <a:avLst/>
            </a:prstGeom>
            <a:noFill/>
          </p:spPr>
          <p:txBody>
            <a:bodyPr wrap="none" rtlCol="0">
              <a:spAutoFit/>
            </a:bodyPr>
            <a:lstStyle/>
            <a:p>
              <a:r>
                <a:rPr kumimoji="1" lang="en-US" altLang="ko-US" sz="1000" b="1" dirty="0">
                  <a:latin typeface="Arial" panose="020B0604020202020204" pitchFamily="34" charset="0"/>
                  <a:cs typeface="Arial" panose="020B0604020202020204" pitchFamily="34" charset="0"/>
                </a:rPr>
                <a:t>KO Cyto</a:t>
              </a:r>
              <a:endParaRPr kumimoji="1" lang="ko-US" altLang="en-US" sz="1000" b="1" dirty="0">
                <a:latin typeface="Arial" panose="020B0604020202020204" pitchFamily="34" charset="0"/>
                <a:cs typeface="Arial" panose="020B0604020202020204" pitchFamily="34" charset="0"/>
              </a:endParaRPr>
            </a:p>
          </p:txBody>
        </p:sp>
      </p:grpSp>
      <p:sp>
        <p:nvSpPr>
          <p:cNvPr id="29" name="object 52">
            <a:extLst>
              <a:ext uri="{FF2B5EF4-FFF2-40B4-BE49-F238E27FC236}">
                <a16:creationId xmlns:a16="http://schemas.microsoft.com/office/drawing/2014/main" id="{1BCFA757-83CF-C88B-F2FE-8A81D7A349CD}"/>
              </a:ext>
            </a:extLst>
          </p:cNvPr>
          <p:cNvSpPr txBox="1"/>
          <p:nvPr/>
        </p:nvSpPr>
        <p:spPr>
          <a:xfrm>
            <a:off x="4205102" y="3973527"/>
            <a:ext cx="978310" cy="228268"/>
          </a:xfrm>
          <a:prstGeom prst="rect">
            <a:avLst/>
          </a:prstGeom>
        </p:spPr>
        <p:txBody>
          <a:bodyPr vert="horz" wrap="square" lIns="0" tIns="12700" rIns="0" bIns="0" rtlCol="0">
            <a:spAutoFit/>
          </a:bodyPr>
          <a:lstStyle/>
          <a:p>
            <a:pPr marL="12700">
              <a:lnSpc>
                <a:spcPct val="100000"/>
              </a:lnSpc>
              <a:spcBef>
                <a:spcPts val="100"/>
              </a:spcBef>
            </a:pPr>
            <a:r>
              <a:rPr lang="en-US" sz="1400" dirty="0">
                <a:latin typeface="Arial"/>
                <a:cs typeface="Arial"/>
              </a:rPr>
              <a:t>Cytokines</a:t>
            </a:r>
            <a:endParaRPr sz="1400" dirty="0">
              <a:latin typeface="Arial"/>
              <a:cs typeface="Arial"/>
            </a:endParaRPr>
          </a:p>
        </p:txBody>
      </p:sp>
      <p:sp>
        <p:nvSpPr>
          <p:cNvPr id="114" name="object 114"/>
          <p:cNvSpPr txBox="1"/>
          <p:nvPr/>
        </p:nvSpPr>
        <p:spPr>
          <a:xfrm>
            <a:off x="6282835" y="867397"/>
            <a:ext cx="186690" cy="315595"/>
          </a:xfrm>
          <a:prstGeom prst="rect">
            <a:avLst/>
          </a:prstGeom>
        </p:spPr>
        <p:txBody>
          <a:bodyPr vert="horz" wrap="square" lIns="0" tIns="12700" rIns="0" bIns="0" rtlCol="0">
            <a:spAutoFit/>
          </a:bodyPr>
          <a:lstStyle/>
          <a:p>
            <a:pPr marL="12700">
              <a:lnSpc>
                <a:spcPct val="100000"/>
              </a:lnSpc>
              <a:spcBef>
                <a:spcPts val="100"/>
              </a:spcBef>
            </a:pPr>
            <a:r>
              <a:rPr lang="en-US" sz="1900" b="1" dirty="0">
                <a:latin typeface="Arial"/>
                <a:cs typeface="Arial"/>
              </a:rPr>
              <a:t>D</a:t>
            </a:r>
            <a:endParaRPr sz="1900" b="1" dirty="0">
              <a:latin typeface="Arial"/>
              <a:cs typeface="Arial"/>
            </a:endParaRPr>
          </a:p>
        </p:txBody>
      </p:sp>
      <p:graphicFrame>
        <p:nvGraphicFramePr>
          <p:cNvPr id="2" name="Table 3">
            <a:extLst>
              <a:ext uri="{FF2B5EF4-FFF2-40B4-BE49-F238E27FC236}">
                <a16:creationId xmlns:a16="http://schemas.microsoft.com/office/drawing/2014/main" id="{DE457244-18D4-D1B9-B434-B27887B7AF26}"/>
              </a:ext>
            </a:extLst>
          </p:cNvPr>
          <p:cNvGraphicFramePr>
            <a:graphicFrameLocks noGrp="1"/>
          </p:cNvGraphicFramePr>
          <p:nvPr>
            <p:extLst>
              <p:ext uri="{D42A27DB-BD31-4B8C-83A1-F6EECF244321}">
                <p14:modId xmlns:p14="http://schemas.microsoft.com/office/powerpoint/2010/main" val="3290673740"/>
              </p:ext>
            </p:extLst>
          </p:nvPr>
        </p:nvGraphicFramePr>
        <p:xfrm>
          <a:off x="6222989" y="3713536"/>
          <a:ext cx="3680760" cy="1371600"/>
        </p:xfrm>
        <a:graphic>
          <a:graphicData uri="http://schemas.openxmlformats.org/drawingml/2006/table">
            <a:tbl>
              <a:tblPr firstRow="1" bandRow="1">
                <a:tableStyleId>{7E9639D4-E3E2-4D34-9284-5A2195B3D0D7}</a:tableStyleId>
              </a:tblPr>
              <a:tblGrid>
                <a:gridCol w="838200">
                  <a:extLst>
                    <a:ext uri="{9D8B030D-6E8A-4147-A177-3AD203B41FA5}">
                      <a16:colId xmlns:a16="http://schemas.microsoft.com/office/drawing/2014/main" val="311144725"/>
                    </a:ext>
                  </a:extLst>
                </a:gridCol>
                <a:gridCol w="892818">
                  <a:extLst>
                    <a:ext uri="{9D8B030D-6E8A-4147-A177-3AD203B41FA5}">
                      <a16:colId xmlns:a16="http://schemas.microsoft.com/office/drawing/2014/main" val="577149854"/>
                    </a:ext>
                  </a:extLst>
                </a:gridCol>
                <a:gridCol w="477438">
                  <a:extLst>
                    <a:ext uri="{9D8B030D-6E8A-4147-A177-3AD203B41FA5}">
                      <a16:colId xmlns:a16="http://schemas.microsoft.com/office/drawing/2014/main" val="3206465029"/>
                    </a:ext>
                  </a:extLst>
                </a:gridCol>
                <a:gridCol w="736152">
                  <a:extLst>
                    <a:ext uri="{9D8B030D-6E8A-4147-A177-3AD203B41FA5}">
                      <a16:colId xmlns:a16="http://schemas.microsoft.com/office/drawing/2014/main" val="1869275215"/>
                    </a:ext>
                  </a:extLst>
                </a:gridCol>
                <a:gridCol w="736152">
                  <a:extLst>
                    <a:ext uri="{9D8B030D-6E8A-4147-A177-3AD203B41FA5}">
                      <a16:colId xmlns:a16="http://schemas.microsoft.com/office/drawing/2014/main" val="2485712650"/>
                    </a:ext>
                  </a:extLst>
                </a:gridCol>
              </a:tblGrid>
              <a:tr h="313868">
                <a:tc>
                  <a:txBody>
                    <a:bodyPr/>
                    <a:lstStyle/>
                    <a:p>
                      <a:pPr algn="ctr"/>
                      <a:r>
                        <a:rPr lang="en-US" sz="1000">
                          <a:solidFill>
                            <a:schemeClr val="tx1"/>
                          </a:solidFill>
                        </a:rPr>
                        <a:t>Source of variation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a:solidFill>
                            <a:schemeClr val="tx1"/>
                          </a:solidFill>
                        </a:rPr>
                        <a:t>Sum Sq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a:solidFill>
                            <a:schemeClr val="tx1"/>
                          </a:solidFill>
                        </a:rPr>
                        <a:t>Df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a:solidFill>
                            <a:schemeClr val="tx1"/>
                          </a:solidFill>
                        </a:rPr>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a:solidFill>
                            <a:schemeClr val="tx1"/>
                          </a:solidFill>
                        </a:rPr>
                        <a:t>P-value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8717992"/>
                  </a:ext>
                </a:extLst>
              </a:tr>
              <a:tr h="239402">
                <a:tc>
                  <a:txBody>
                    <a:bodyPr/>
                    <a:lstStyle/>
                    <a:p>
                      <a:pPr algn="ctr"/>
                      <a:r>
                        <a:rPr lang="en-US" sz="1000">
                          <a:solidFill>
                            <a:schemeClr val="tx1"/>
                          </a:solidFill>
                        </a:rPr>
                        <a:t>Genotype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3765450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3.6865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0.032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5703137"/>
                  </a:ext>
                </a:extLst>
              </a:tr>
              <a:tr h="224162">
                <a:tc>
                  <a:txBody>
                    <a:bodyPr/>
                    <a:lstStyle/>
                    <a:p>
                      <a:pPr algn="ctr"/>
                      <a:r>
                        <a:rPr lang="en-US" sz="1000">
                          <a:solidFill>
                            <a:schemeClr val="tx1"/>
                          </a:solidFill>
                        </a:rPr>
                        <a:t>Treatment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720784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1.4113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0.240</a:t>
                      </a:r>
                      <a:r>
                        <a:rPr lang="en-US" sz="1000">
                          <a:solidFill>
                            <a:schemeClr val="bg1"/>
                          </a:solidFill>
                          <a:latin typeface="Helvetica" pitchFamily="2" charset="0"/>
                        </a:rPr>
                        <a:t>_</a:t>
                      </a:r>
                      <a:r>
                        <a:rPr lang="en-US" sz="1000">
                          <a:solidFill>
                            <a:schemeClr val="tx1"/>
                          </a:solidFill>
                          <a:latin typeface="Helvetica" pitchFamily="2"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5844316"/>
                  </a:ext>
                </a:extLst>
              </a:tr>
              <a:tr h="208922">
                <a:tc>
                  <a:txBody>
                    <a:bodyPr/>
                    <a:lstStyle/>
                    <a:p>
                      <a:pPr algn="ctr"/>
                      <a:r>
                        <a:rPr lang="en-US" sz="1000">
                          <a:solidFill>
                            <a:schemeClr val="tx1"/>
                          </a:solidFill>
                        </a:rPr>
                        <a:t>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en-US" sz="1000">
                        <a:solidFill>
                          <a:schemeClr val="tx1"/>
                        </a:solidFill>
                        <a:latin typeface="Helvetica"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en-US" sz="1000">
                        <a:solidFill>
                          <a:schemeClr val="tx1"/>
                        </a:solidFill>
                        <a:latin typeface="Helvetica"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(0.575)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9726654"/>
                  </a:ext>
                </a:extLst>
              </a:tr>
              <a:tr h="238443">
                <a:tc>
                  <a:txBody>
                    <a:bodyPr/>
                    <a:lstStyle/>
                    <a:p>
                      <a:pPr algn="ctr"/>
                      <a:r>
                        <a:rPr lang="en-US" sz="1000">
                          <a:solidFill>
                            <a:schemeClr val="tx1"/>
                          </a:solidFill>
                        </a:rPr>
                        <a:t>Residuals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27067764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000">
                          <a:solidFill>
                            <a:schemeClr val="tx1"/>
                          </a:solidFill>
                          <a:latin typeface="Helvetica" pitchFamily="2"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en-US" sz="1000">
                        <a:solidFill>
                          <a:schemeClr val="tx1"/>
                        </a:solidFill>
                        <a:latin typeface="Helvetica"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en-US" sz="1000">
                        <a:solidFill>
                          <a:schemeClr val="tx1"/>
                        </a:solidFill>
                        <a:latin typeface="Helvetica"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928545"/>
                  </a:ext>
                </a:extLst>
              </a:tr>
            </a:tbl>
          </a:graphicData>
        </a:graphic>
      </p:graphicFrame>
      <p:pic>
        <p:nvPicPr>
          <p:cNvPr id="6" name="Picture 5">
            <a:extLst>
              <a:ext uri="{FF2B5EF4-FFF2-40B4-BE49-F238E27FC236}">
                <a16:creationId xmlns:a16="http://schemas.microsoft.com/office/drawing/2014/main" id="{12DB466C-630B-7804-1596-9E4C2184D3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398" y="4225607"/>
            <a:ext cx="2412000" cy="2412000"/>
          </a:xfrm>
          <a:prstGeom prst="rect">
            <a:avLst/>
          </a:prstGeom>
        </p:spPr>
      </p:pic>
      <p:pic>
        <p:nvPicPr>
          <p:cNvPr id="9" name="Picture 8">
            <a:extLst>
              <a:ext uri="{FF2B5EF4-FFF2-40B4-BE49-F238E27FC236}">
                <a16:creationId xmlns:a16="http://schemas.microsoft.com/office/drawing/2014/main" id="{49C94599-2361-D11D-8EF9-F67B887F2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1055" y="4225607"/>
            <a:ext cx="2412000" cy="2412000"/>
          </a:xfrm>
          <a:prstGeom prst="rect">
            <a:avLst/>
          </a:prstGeom>
        </p:spPr>
      </p:pic>
      <p:pic>
        <p:nvPicPr>
          <p:cNvPr id="10" name="그림 9">
            <a:extLst>
              <a:ext uri="{FF2B5EF4-FFF2-40B4-BE49-F238E27FC236}">
                <a16:creationId xmlns:a16="http://schemas.microsoft.com/office/drawing/2014/main" id="{C7B8FC92-4C66-C551-87DD-9977A2CD1D1D}"/>
              </a:ext>
            </a:extLst>
          </p:cNvPr>
          <p:cNvPicPr>
            <a:picLocks noChangeAspect="1"/>
          </p:cNvPicPr>
          <p:nvPr/>
        </p:nvPicPr>
        <p:blipFill>
          <a:blip r:embed="rId6"/>
          <a:stretch>
            <a:fillRect/>
          </a:stretch>
        </p:blipFill>
        <p:spPr>
          <a:xfrm>
            <a:off x="6308291" y="1132192"/>
            <a:ext cx="3497060" cy="244557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6551" y="431082"/>
            <a:ext cx="920750" cy="315595"/>
          </a:xfrm>
          <a:prstGeom prst="rect">
            <a:avLst/>
          </a:prstGeom>
        </p:spPr>
        <p:txBody>
          <a:bodyPr vert="horz" wrap="square" lIns="0" tIns="12700" rIns="0" bIns="0" rtlCol="0">
            <a:spAutoFit/>
          </a:bodyPr>
          <a:lstStyle/>
          <a:p>
            <a:pPr marL="12700">
              <a:lnSpc>
                <a:spcPct val="100000"/>
              </a:lnSpc>
              <a:spcBef>
                <a:spcPts val="100"/>
              </a:spcBef>
            </a:pPr>
            <a:r>
              <a:rPr spc="5" dirty="0"/>
              <a:t>Figure</a:t>
            </a:r>
            <a:r>
              <a:rPr spc="-55" dirty="0"/>
              <a:t> </a:t>
            </a:r>
            <a:r>
              <a:rPr dirty="0"/>
              <a:t>4</a:t>
            </a:r>
          </a:p>
        </p:txBody>
      </p:sp>
      <p:sp>
        <p:nvSpPr>
          <p:cNvPr id="3" name="object 3"/>
          <p:cNvSpPr txBox="1"/>
          <p:nvPr/>
        </p:nvSpPr>
        <p:spPr>
          <a:xfrm>
            <a:off x="4089425" y="703306"/>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endParaRPr sz="1900">
              <a:latin typeface="Arial"/>
              <a:cs typeface="Arial"/>
            </a:endParaRPr>
          </a:p>
        </p:txBody>
      </p:sp>
      <p:sp>
        <p:nvSpPr>
          <p:cNvPr id="86" name="object 86"/>
          <p:cNvSpPr txBox="1"/>
          <p:nvPr/>
        </p:nvSpPr>
        <p:spPr>
          <a:xfrm>
            <a:off x="766129" y="768597"/>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A</a:t>
            </a:r>
            <a:endParaRPr sz="1900">
              <a:latin typeface="Arial"/>
              <a:cs typeface="Arial"/>
            </a:endParaRPr>
          </a:p>
        </p:txBody>
      </p:sp>
      <p:sp>
        <p:nvSpPr>
          <p:cNvPr id="360" name="object 360"/>
          <p:cNvSpPr txBox="1"/>
          <p:nvPr/>
        </p:nvSpPr>
        <p:spPr>
          <a:xfrm>
            <a:off x="7631828" y="1455636"/>
            <a:ext cx="1202055" cy="522605"/>
          </a:xfrm>
          <a:prstGeom prst="rect">
            <a:avLst/>
          </a:prstGeom>
        </p:spPr>
        <p:txBody>
          <a:bodyPr vert="horz" wrap="square" lIns="0" tIns="20320" rIns="0" bIns="0" rtlCol="0">
            <a:spAutoFit/>
          </a:bodyPr>
          <a:lstStyle/>
          <a:p>
            <a:pPr marL="12700" marR="5080">
              <a:lnSpc>
                <a:spcPts val="1300"/>
              </a:lnSpc>
              <a:spcBef>
                <a:spcPts val="160"/>
              </a:spcBef>
            </a:pPr>
            <a:r>
              <a:rPr sz="1100" spc="-5" dirty="0">
                <a:latin typeface="Arial"/>
                <a:cs typeface="Arial"/>
              </a:rPr>
              <a:t>A : </a:t>
            </a:r>
            <a:r>
              <a:rPr sz="1100" spc="-20" dirty="0">
                <a:latin typeface="Arial"/>
                <a:cs typeface="Arial"/>
              </a:rPr>
              <a:t>20mM Glucose </a:t>
            </a:r>
            <a:r>
              <a:rPr sz="1100" spc="-15" dirty="0">
                <a:latin typeface="Arial"/>
                <a:cs typeface="Arial"/>
              </a:rPr>
              <a:t> </a:t>
            </a:r>
            <a:r>
              <a:rPr sz="1100" spc="-5" dirty="0">
                <a:latin typeface="Arial"/>
                <a:cs typeface="Arial"/>
              </a:rPr>
              <a:t>B</a:t>
            </a:r>
            <a:r>
              <a:rPr sz="1100" spc="-55" dirty="0">
                <a:latin typeface="Arial"/>
                <a:cs typeface="Arial"/>
              </a:rPr>
              <a:t> </a:t>
            </a:r>
            <a:r>
              <a:rPr sz="1100" spc="-5" dirty="0">
                <a:latin typeface="Arial"/>
                <a:cs typeface="Arial"/>
              </a:rPr>
              <a:t>:</a:t>
            </a:r>
            <a:r>
              <a:rPr sz="1100" spc="-40" dirty="0">
                <a:latin typeface="Arial"/>
                <a:cs typeface="Arial"/>
              </a:rPr>
              <a:t> </a:t>
            </a:r>
            <a:r>
              <a:rPr sz="1100" spc="-20" dirty="0">
                <a:latin typeface="Arial"/>
                <a:cs typeface="Arial"/>
              </a:rPr>
              <a:t>4uM</a:t>
            </a:r>
            <a:r>
              <a:rPr sz="1100" spc="-50" dirty="0">
                <a:latin typeface="Arial"/>
                <a:cs typeface="Arial"/>
              </a:rPr>
              <a:t> </a:t>
            </a:r>
            <a:r>
              <a:rPr sz="1100" spc="-20" dirty="0">
                <a:latin typeface="Arial"/>
                <a:cs typeface="Arial"/>
              </a:rPr>
              <a:t>Oligomycin </a:t>
            </a:r>
            <a:r>
              <a:rPr sz="1100" spc="-295" dirty="0">
                <a:latin typeface="Arial"/>
                <a:cs typeface="Arial"/>
              </a:rPr>
              <a:t> </a:t>
            </a:r>
            <a:r>
              <a:rPr sz="1100" spc="-5" dirty="0">
                <a:latin typeface="Arial"/>
                <a:cs typeface="Arial"/>
              </a:rPr>
              <a:t>C</a:t>
            </a:r>
            <a:r>
              <a:rPr sz="1100" spc="-45" dirty="0">
                <a:latin typeface="Arial"/>
                <a:cs typeface="Arial"/>
              </a:rPr>
              <a:t> </a:t>
            </a:r>
            <a:r>
              <a:rPr sz="1100" spc="-5" dirty="0">
                <a:latin typeface="Arial"/>
                <a:cs typeface="Arial"/>
              </a:rPr>
              <a:t>:</a:t>
            </a:r>
            <a:r>
              <a:rPr sz="1100" spc="-30" dirty="0">
                <a:latin typeface="Arial"/>
                <a:cs typeface="Arial"/>
              </a:rPr>
              <a:t> </a:t>
            </a:r>
            <a:r>
              <a:rPr sz="1100" spc="-20" dirty="0">
                <a:latin typeface="Arial"/>
                <a:cs typeface="Arial"/>
              </a:rPr>
              <a:t>4uM</a:t>
            </a:r>
            <a:r>
              <a:rPr sz="1100" spc="-40" dirty="0">
                <a:latin typeface="Arial"/>
                <a:cs typeface="Arial"/>
              </a:rPr>
              <a:t> </a:t>
            </a:r>
            <a:r>
              <a:rPr sz="1100" spc="-25" dirty="0">
                <a:latin typeface="Arial"/>
                <a:cs typeface="Arial"/>
              </a:rPr>
              <a:t>FCCP</a:t>
            </a:r>
            <a:endParaRPr sz="1100">
              <a:latin typeface="Arial"/>
              <a:cs typeface="Arial"/>
            </a:endParaRPr>
          </a:p>
        </p:txBody>
      </p:sp>
      <p:sp>
        <p:nvSpPr>
          <p:cNvPr id="361" name="object 361"/>
          <p:cNvSpPr txBox="1"/>
          <p:nvPr/>
        </p:nvSpPr>
        <p:spPr>
          <a:xfrm>
            <a:off x="7631828" y="1981200"/>
            <a:ext cx="1123950" cy="193675"/>
          </a:xfrm>
          <a:prstGeom prst="rect">
            <a:avLst/>
          </a:prstGeom>
        </p:spPr>
        <p:txBody>
          <a:bodyPr vert="horz" wrap="square" lIns="0" tIns="12700" rIns="0" bIns="0" rtlCol="0">
            <a:spAutoFit/>
          </a:bodyPr>
          <a:lstStyle/>
          <a:p>
            <a:pPr marL="12700">
              <a:lnSpc>
                <a:spcPct val="100000"/>
              </a:lnSpc>
              <a:spcBef>
                <a:spcPts val="100"/>
              </a:spcBef>
            </a:pPr>
            <a:r>
              <a:rPr sz="1100" spc="-5" dirty="0">
                <a:latin typeface="Arial"/>
                <a:cs typeface="Arial"/>
              </a:rPr>
              <a:t>D</a:t>
            </a:r>
            <a:r>
              <a:rPr sz="1100" spc="-50" dirty="0">
                <a:latin typeface="Arial"/>
                <a:cs typeface="Arial"/>
              </a:rPr>
              <a:t> </a:t>
            </a:r>
            <a:r>
              <a:rPr sz="1100" spc="-5" dirty="0">
                <a:latin typeface="Arial"/>
                <a:cs typeface="Arial"/>
              </a:rPr>
              <a:t>:</a:t>
            </a:r>
            <a:r>
              <a:rPr sz="1100" spc="-40" dirty="0">
                <a:latin typeface="Arial"/>
                <a:cs typeface="Arial"/>
              </a:rPr>
              <a:t> </a:t>
            </a:r>
            <a:r>
              <a:rPr sz="1100" spc="-20" dirty="0">
                <a:latin typeface="Arial"/>
                <a:cs typeface="Arial"/>
              </a:rPr>
              <a:t>4uM</a:t>
            </a:r>
            <a:r>
              <a:rPr sz="1100" spc="-50" dirty="0">
                <a:latin typeface="Arial"/>
                <a:cs typeface="Arial"/>
              </a:rPr>
              <a:t> </a:t>
            </a:r>
            <a:r>
              <a:rPr sz="1100" spc="-25" dirty="0">
                <a:latin typeface="Arial"/>
                <a:cs typeface="Arial"/>
              </a:rPr>
              <a:t>Rotenone</a:t>
            </a:r>
            <a:endParaRPr sz="1100">
              <a:latin typeface="Arial"/>
              <a:cs typeface="Arial"/>
            </a:endParaRPr>
          </a:p>
        </p:txBody>
      </p:sp>
      <p:sp>
        <p:nvSpPr>
          <p:cNvPr id="367" name="object 300">
            <a:extLst>
              <a:ext uri="{FF2B5EF4-FFF2-40B4-BE49-F238E27FC236}">
                <a16:creationId xmlns:a16="http://schemas.microsoft.com/office/drawing/2014/main" id="{6F1CD7FF-BBF3-7D48-83E9-E7FA6A99CEB5}"/>
              </a:ext>
            </a:extLst>
          </p:cNvPr>
          <p:cNvSpPr txBox="1"/>
          <p:nvPr/>
        </p:nvSpPr>
        <p:spPr>
          <a:xfrm>
            <a:off x="358899" y="3137714"/>
            <a:ext cx="200025" cy="305212"/>
          </a:xfrm>
          <a:prstGeom prst="rect">
            <a:avLst/>
          </a:prstGeom>
        </p:spPr>
        <p:txBody>
          <a:bodyPr vert="horz" wrap="square" lIns="0" tIns="12700" rIns="0" bIns="0" rtlCol="0">
            <a:spAutoFit/>
          </a:bodyPr>
          <a:lstStyle/>
          <a:p>
            <a:pPr algn="ctr">
              <a:lnSpc>
                <a:spcPct val="100000"/>
              </a:lnSpc>
              <a:spcBef>
                <a:spcPts val="100"/>
              </a:spcBef>
            </a:pPr>
            <a:r>
              <a:rPr sz="1900" dirty="0">
                <a:latin typeface="Arial"/>
                <a:cs typeface="Arial"/>
              </a:rPr>
              <a:t>C</a:t>
            </a:r>
          </a:p>
        </p:txBody>
      </p:sp>
      <p:sp>
        <p:nvSpPr>
          <p:cNvPr id="368" name="object 389">
            <a:extLst>
              <a:ext uri="{FF2B5EF4-FFF2-40B4-BE49-F238E27FC236}">
                <a16:creationId xmlns:a16="http://schemas.microsoft.com/office/drawing/2014/main" id="{B7B6F7AA-1252-5144-81CD-C809E3263DDA}"/>
              </a:ext>
            </a:extLst>
          </p:cNvPr>
          <p:cNvSpPr txBox="1"/>
          <p:nvPr/>
        </p:nvSpPr>
        <p:spPr>
          <a:xfrm>
            <a:off x="2644899" y="3137714"/>
            <a:ext cx="200025" cy="305212"/>
          </a:xfrm>
          <a:prstGeom prst="rect">
            <a:avLst/>
          </a:prstGeom>
        </p:spPr>
        <p:txBody>
          <a:bodyPr vert="horz" wrap="square" lIns="0" tIns="12700" rIns="0" bIns="0" rtlCol="0">
            <a:spAutoFit/>
          </a:bodyPr>
          <a:lstStyle/>
          <a:p>
            <a:pPr algn="ctr">
              <a:lnSpc>
                <a:spcPct val="100000"/>
              </a:lnSpc>
              <a:spcBef>
                <a:spcPts val="100"/>
              </a:spcBef>
            </a:pPr>
            <a:r>
              <a:rPr lang="en-US" sz="1900" dirty="0">
                <a:latin typeface="Arial"/>
                <a:cs typeface="Arial"/>
              </a:rPr>
              <a:t>D</a:t>
            </a:r>
            <a:endParaRPr sz="1900" dirty="0">
              <a:latin typeface="Arial"/>
              <a:cs typeface="Arial"/>
            </a:endParaRPr>
          </a:p>
        </p:txBody>
      </p:sp>
      <p:sp>
        <p:nvSpPr>
          <p:cNvPr id="369" name="object 541">
            <a:extLst>
              <a:ext uri="{FF2B5EF4-FFF2-40B4-BE49-F238E27FC236}">
                <a16:creationId xmlns:a16="http://schemas.microsoft.com/office/drawing/2014/main" id="{788A6E83-E4AC-0E49-8B89-61E5E7D5B38E}"/>
              </a:ext>
            </a:extLst>
          </p:cNvPr>
          <p:cNvSpPr txBox="1"/>
          <p:nvPr/>
        </p:nvSpPr>
        <p:spPr>
          <a:xfrm>
            <a:off x="4930899" y="3137714"/>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E</a:t>
            </a:r>
          </a:p>
        </p:txBody>
      </p:sp>
      <p:sp>
        <p:nvSpPr>
          <p:cNvPr id="370" name="object 541">
            <a:extLst>
              <a:ext uri="{FF2B5EF4-FFF2-40B4-BE49-F238E27FC236}">
                <a16:creationId xmlns:a16="http://schemas.microsoft.com/office/drawing/2014/main" id="{71D2FBF4-040C-AA4A-9642-BF4EDDAF2F9F}"/>
              </a:ext>
            </a:extLst>
          </p:cNvPr>
          <p:cNvSpPr txBox="1"/>
          <p:nvPr/>
        </p:nvSpPr>
        <p:spPr>
          <a:xfrm>
            <a:off x="7293099" y="3137714"/>
            <a:ext cx="186690"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F</a:t>
            </a:r>
            <a:endParaRPr sz="1900" dirty="0">
              <a:latin typeface="Arial"/>
              <a:cs typeface="Arial"/>
            </a:endParaRPr>
          </a:p>
        </p:txBody>
      </p:sp>
      <p:pic>
        <p:nvPicPr>
          <p:cNvPr id="371" name="그림 370">
            <a:extLst>
              <a:ext uri="{FF2B5EF4-FFF2-40B4-BE49-F238E27FC236}">
                <a16:creationId xmlns:a16="http://schemas.microsoft.com/office/drawing/2014/main" id="{85D69BFC-2B1F-484E-ABA7-46FA8810F95A}"/>
              </a:ext>
            </a:extLst>
          </p:cNvPr>
          <p:cNvPicPr>
            <a:picLocks noChangeAspect="1"/>
          </p:cNvPicPr>
          <p:nvPr/>
        </p:nvPicPr>
        <p:blipFill>
          <a:blip r:embed="rId2"/>
          <a:stretch>
            <a:fillRect/>
          </a:stretch>
        </p:blipFill>
        <p:spPr>
          <a:xfrm>
            <a:off x="464450" y="3738603"/>
            <a:ext cx="2048887" cy="2132091"/>
          </a:xfrm>
          <a:prstGeom prst="rect">
            <a:avLst/>
          </a:prstGeom>
        </p:spPr>
      </p:pic>
      <p:pic>
        <p:nvPicPr>
          <p:cNvPr id="372" name="그림 371">
            <a:extLst>
              <a:ext uri="{FF2B5EF4-FFF2-40B4-BE49-F238E27FC236}">
                <a16:creationId xmlns:a16="http://schemas.microsoft.com/office/drawing/2014/main" id="{4429EFD6-0AB2-8045-8174-5A02011F824E}"/>
              </a:ext>
            </a:extLst>
          </p:cNvPr>
          <p:cNvPicPr>
            <a:picLocks noChangeAspect="1"/>
          </p:cNvPicPr>
          <p:nvPr/>
        </p:nvPicPr>
        <p:blipFill>
          <a:blip r:embed="rId3"/>
          <a:stretch>
            <a:fillRect/>
          </a:stretch>
        </p:blipFill>
        <p:spPr>
          <a:xfrm>
            <a:off x="2734434" y="3686806"/>
            <a:ext cx="2094626" cy="2190808"/>
          </a:xfrm>
          <a:prstGeom prst="rect">
            <a:avLst/>
          </a:prstGeom>
        </p:spPr>
      </p:pic>
      <p:pic>
        <p:nvPicPr>
          <p:cNvPr id="373" name="그림 372">
            <a:extLst>
              <a:ext uri="{FF2B5EF4-FFF2-40B4-BE49-F238E27FC236}">
                <a16:creationId xmlns:a16="http://schemas.microsoft.com/office/drawing/2014/main" id="{326BB473-4720-BE45-8602-8C7250C39E16}"/>
              </a:ext>
            </a:extLst>
          </p:cNvPr>
          <p:cNvPicPr>
            <a:picLocks noChangeAspect="1"/>
          </p:cNvPicPr>
          <p:nvPr/>
        </p:nvPicPr>
        <p:blipFill>
          <a:blip r:embed="rId4"/>
          <a:stretch>
            <a:fillRect/>
          </a:stretch>
        </p:blipFill>
        <p:spPr>
          <a:xfrm>
            <a:off x="5048686" y="3686805"/>
            <a:ext cx="2094627" cy="2190809"/>
          </a:xfrm>
          <a:prstGeom prst="rect">
            <a:avLst/>
          </a:prstGeom>
        </p:spPr>
      </p:pic>
      <p:pic>
        <p:nvPicPr>
          <p:cNvPr id="374" name="그림 373">
            <a:extLst>
              <a:ext uri="{FF2B5EF4-FFF2-40B4-BE49-F238E27FC236}">
                <a16:creationId xmlns:a16="http://schemas.microsoft.com/office/drawing/2014/main" id="{E7AB94B5-B587-A341-A381-E0CD88A14889}"/>
              </a:ext>
            </a:extLst>
          </p:cNvPr>
          <p:cNvPicPr>
            <a:picLocks noChangeAspect="1"/>
          </p:cNvPicPr>
          <p:nvPr/>
        </p:nvPicPr>
        <p:blipFill>
          <a:blip r:embed="rId5"/>
          <a:stretch>
            <a:fillRect/>
          </a:stretch>
        </p:blipFill>
        <p:spPr>
          <a:xfrm>
            <a:off x="7362518" y="3735233"/>
            <a:ext cx="2094626" cy="2190808"/>
          </a:xfrm>
          <a:prstGeom prst="rect">
            <a:avLst/>
          </a:prstGeom>
        </p:spPr>
      </p:pic>
      <p:sp>
        <p:nvSpPr>
          <p:cNvPr id="375" name="TextBox 374">
            <a:extLst>
              <a:ext uri="{FF2B5EF4-FFF2-40B4-BE49-F238E27FC236}">
                <a16:creationId xmlns:a16="http://schemas.microsoft.com/office/drawing/2014/main" id="{CA716EE0-8134-2447-A160-D646DD3C8217}"/>
              </a:ext>
            </a:extLst>
          </p:cNvPr>
          <p:cNvSpPr txBox="1"/>
          <p:nvPr/>
        </p:nvSpPr>
        <p:spPr>
          <a:xfrm>
            <a:off x="1044699" y="3363042"/>
            <a:ext cx="1431803"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Basal respiration</a:t>
            </a:r>
            <a:endParaRPr kumimoji="1" lang="ko-Kore-US" altLang="en-US" sz="1200" b="1" dirty="0">
              <a:latin typeface="Arial" panose="020B0604020202020204" pitchFamily="34" charset="0"/>
              <a:cs typeface="Arial" panose="020B0604020202020204" pitchFamily="34" charset="0"/>
            </a:endParaRPr>
          </a:p>
        </p:txBody>
      </p:sp>
      <p:sp>
        <p:nvSpPr>
          <p:cNvPr id="376" name="TextBox 375">
            <a:extLst>
              <a:ext uri="{FF2B5EF4-FFF2-40B4-BE49-F238E27FC236}">
                <a16:creationId xmlns:a16="http://schemas.microsoft.com/office/drawing/2014/main" id="{348AD409-F9E4-2A4E-997E-E3C764C8E122}"/>
              </a:ext>
            </a:extLst>
          </p:cNvPr>
          <p:cNvSpPr txBox="1"/>
          <p:nvPr/>
        </p:nvSpPr>
        <p:spPr>
          <a:xfrm>
            <a:off x="3322687" y="3363042"/>
            <a:ext cx="1447832"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Maximal capacity</a:t>
            </a:r>
            <a:endParaRPr kumimoji="1" lang="ko-Kore-US" altLang="en-US" sz="1200" b="1" dirty="0">
              <a:latin typeface="Arial" panose="020B0604020202020204" pitchFamily="34" charset="0"/>
              <a:cs typeface="Arial" panose="020B0604020202020204" pitchFamily="34" charset="0"/>
            </a:endParaRPr>
          </a:p>
        </p:txBody>
      </p:sp>
      <p:sp>
        <p:nvSpPr>
          <p:cNvPr id="377" name="TextBox 376">
            <a:extLst>
              <a:ext uri="{FF2B5EF4-FFF2-40B4-BE49-F238E27FC236}">
                <a16:creationId xmlns:a16="http://schemas.microsoft.com/office/drawing/2014/main" id="{5F6513A9-1E9E-1B4E-A446-C05B6F4900F3}"/>
              </a:ext>
            </a:extLst>
          </p:cNvPr>
          <p:cNvSpPr txBox="1"/>
          <p:nvPr/>
        </p:nvSpPr>
        <p:spPr>
          <a:xfrm>
            <a:off x="5752897" y="3363042"/>
            <a:ext cx="1023037"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Proton leak</a:t>
            </a:r>
            <a:endParaRPr kumimoji="1" lang="ko-Kore-US" altLang="en-US" sz="1200" b="1" dirty="0">
              <a:latin typeface="Arial" panose="020B0604020202020204" pitchFamily="34" charset="0"/>
              <a:cs typeface="Arial" panose="020B0604020202020204" pitchFamily="34" charset="0"/>
            </a:endParaRPr>
          </a:p>
        </p:txBody>
      </p:sp>
      <p:sp>
        <p:nvSpPr>
          <p:cNvPr id="378" name="TextBox 377">
            <a:extLst>
              <a:ext uri="{FF2B5EF4-FFF2-40B4-BE49-F238E27FC236}">
                <a16:creationId xmlns:a16="http://schemas.microsoft.com/office/drawing/2014/main" id="{2F66E347-61BD-154A-AFD3-55CB887E9519}"/>
              </a:ext>
            </a:extLst>
          </p:cNvPr>
          <p:cNvSpPr txBox="1"/>
          <p:nvPr/>
        </p:nvSpPr>
        <p:spPr>
          <a:xfrm>
            <a:off x="7946451" y="3363042"/>
            <a:ext cx="1327864"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ATP production</a:t>
            </a:r>
            <a:endParaRPr kumimoji="1" lang="ko-Kore-US" altLang="en-US" sz="1200" b="1" dirty="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B52896F7-9B21-5B4B-96F9-2B4C78333114}"/>
              </a:ext>
            </a:extLst>
          </p:cNvPr>
          <p:cNvGrpSpPr/>
          <p:nvPr/>
        </p:nvGrpSpPr>
        <p:grpSpPr>
          <a:xfrm>
            <a:off x="751105" y="980173"/>
            <a:ext cx="6484626" cy="2145851"/>
            <a:chOff x="1094309" y="1633846"/>
            <a:chExt cx="6484626" cy="2145851"/>
          </a:xfrm>
        </p:grpSpPr>
        <p:pic>
          <p:nvPicPr>
            <p:cNvPr id="9" name="그림 5">
              <a:extLst>
                <a:ext uri="{FF2B5EF4-FFF2-40B4-BE49-F238E27FC236}">
                  <a16:creationId xmlns:a16="http://schemas.microsoft.com/office/drawing/2014/main" id="{2C28C448-ED30-98F6-9DB2-B18F9B8E7D98}"/>
                </a:ext>
              </a:extLst>
            </p:cNvPr>
            <p:cNvPicPr>
              <a:picLocks noChangeAspect="1"/>
            </p:cNvPicPr>
            <p:nvPr/>
          </p:nvPicPr>
          <p:blipFill rotWithShape="1">
            <a:blip r:embed="rId6"/>
            <a:srcRect t="8849"/>
            <a:stretch/>
          </p:blipFill>
          <p:spPr>
            <a:xfrm>
              <a:off x="4400771" y="1810581"/>
              <a:ext cx="3178164" cy="1969116"/>
            </a:xfrm>
            <a:prstGeom prst="rect">
              <a:avLst/>
            </a:prstGeom>
          </p:spPr>
        </p:pic>
        <p:pic>
          <p:nvPicPr>
            <p:cNvPr id="10" name="그림 4">
              <a:extLst>
                <a:ext uri="{FF2B5EF4-FFF2-40B4-BE49-F238E27FC236}">
                  <a16:creationId xmlns:a16="http://schemas.microsoft.com/office/drawing/2014/main" id="{860C914C-9141-4FBA-5B87-2C920AC736D4}"/>
                </a:ext>
              </a:extLst>
            </p:cNvPr>
            <p:cNvPicPr>
              <a:picLocks noChangeAspect="1"/>
            </p:cNvPicPr>
            <p:nvPr/>
          </p:nvPicPr>
          <p:blipFill rotWithShape="1">
            <a:blip r:embed="rId7"/>
            <a:srcRect t="9389"/>
            <a:stretch/>
          </p:blipFill>
          <p:spPr>
            <a:xfrm>
              <a:off x="1094309" y="1765174"/>
              <a:ext cx="3196571" cy="2006972"/>
            </a:xfrm>
            <a:prstGeom prst="rect">
              <a:avLst/>
            </a:prstGeom>
          </p:spPr>
        </p:pic>
        <p:sp>
          <p:nvSpPr>
            <p:cNvPr id="11" name="object 217">
              <a:extLst>
                <a:ext uri="{FF2B5EF4-FFF2-40B4-BE49-F238E27FC236}">
                  <a16:creationId xmlns:a16="http://schemas.microsoft.com/office/drawing/2014/main" id="{3A7A30FF-72B0-905A-0DFF-8837F6E818BE}"/>
                </a:ext>
              </a:extLst>
            </p:cNvPr>
            <p:cNvSpPr/>
            <p:nvPr/>
          </p:nvSpPr>
          <p:spPr>
            <a:xfrm>
              <a:off x="1900989" y="1964006"/>
              <a:ext cx="0" cy="1422400"/>
            </a:xfrm>
            <a:custGeom>
              <a:avLst/>
              <a:gdLst/>
              <a:ahLst/>
              <a:cxnLst/>
              <a:rect l="l" t="t" r="r" b="b"/>
              <a:pathLst>
                <a:path h="1422400">
                  <a:moveTo>
                    <a:pt x="0" y="0"/>
                  </a:moveTo>
                  <a:lnTo>
                    <a:pt x="0" y="1422306"/>
                  </a:lnTo>
                </a:path>
              </a:pathLst>
            </a:custGeom>
            <a:ln w="4773">
              <a:solidFill>
                <a:srgbClr val="C00000"/>
              </a:solidFill>
            </a:ln>
          </p:spPr>
          <p:txBody>
            <a:bodyPr wrap="square" lIns="0" tIns="0" rIns="0" bIns="0" rtlCol="0"/>
            <a:lstStyle/>
            <a:p>
              <a:endParaRPr/>
            </a:p>
          </p:txBody>
        </p:sp>
        <p:sp>
          <p:nvSpPr>
            <p:cNvPr id="12" name="object 218">
              <a:extLst>
                <a:ext uri="{FF2B5EF4-FFF2-40B4-BE49-F238E27FC236}">
                  <a16:creationId xmlns:a16="http://schemas.microsoft.com/office/drawing/2014/main" id="{12B269FD-57B6-1794-5E2E-00E1D6041B98}"/>
                </a:ext>
              </a:extLst>
            </p:cNvPr>
            <p:cNvSpPr txBox="1"/>
            <p:nvPr/>
          </p:nvSpPr>
          <p:spPr>
            <a:xfrm>
              <a:off x="1852801" y="1708151"/>
              <a:ext cx="114935"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C00000"/>
                  </a:solidFill>
                  <a:latin typeface="Arial"/>
                  <a:cs typeface="Arial"/>
                </a:rPr>
                <a:t>A</a:t>
              </a:r>
              <a:endParaRPr sz="1200">
                <a:latin typeface="Arial"/>
                <a:cs typeface="Arial"/>
              </a:endParaRPr>
            </a:p>
          </p:txBody>
        </p:sp>
        <p:sp>
          <p:nvSpPr>
            <p:cNvPr id="13" name="object 219">
              <a:extLst>
                <a:ext uri="{FF2B5EF4-FFF2-40B4-BE49-F238E27FC236}">
                  <a16:creationId xmlns:a16="http://schemas.microsoft.com/office/drawing/2014/main" id="{C46342AC-3AFB-E45B-8941-9D9AE417466D}"/>
                </a:ext>
              </a:extLst>
            </p:cNvPr>
            <p:cNvSpPr txBox="1"/>
            <p:nvPr/>
          </p:nvSpPr>
          <p:spPr>
            <a:xfrm>
              <a:off x="2101978" y="1676400"/>
              <a:ext cx="1202690" cy="219932"/>
            </a:xfrm>
            <a:prstGeom prst="rect">
              <a:avLst/>
            </a:prstGeom>
          </p:spPr>
          <p:txBody>
            <a:bodyPr vert="horz" wrap="square" lIns="0" tIns="34925" rIns="0" bIns="0" rtlCol="0">
              <a:spAutoFit/>
            </a:bodyPr>
            <a:lstStyle/>
            <a:p>
              <a:pPr marL="621030">
                <a:lnSpc>
                  <a:spcPct val="100000"/>
                </a:lnSpc>
                <a:spcBef>
                  <a:spcPts val="185"/>
                </a:spcBef>
                <a:tabLst>
                  <a:tab pos="1038225" algn="l"/>
                </a:tabLst>
              </a:pPr>
              <a:r>
                <a:rPr sz="1200" dirty="0">
                  <a:solidFill>
                    <a:srgbClr val="C00000"/>
                  </a:solidFill>
                  <a:latin typeface="Arial"/>
                  <a:cs typeface="Arial"/>
                </a:rPr>
                <a:t>B	C</a:t>
              </a:r>
              <a:endParaRPr sz="1200" dirty="0">
                <a:latin typeface="Arial"/>
                <a:cs typeface="Arial"/>
              </a:endParaRPr>
            </a:p>
          </p:txBody>
        </p:sp>
        <p:sp>
          <p:nvSpPr>
            <p:cNvPr id="14" name="object 220">
              <a:extLst>
                <a:ext uri="{FF2B5EF4-FFF2-40B4-BE49-F238E27FC236}">
                  <a16:creationId xmlns:a16="http://schemas.microsoft.com/office/drawing/2014/main" id="{52FE4FB6-DB90-5CBE-1C22-7D78B225FA5A}"/>
                </a:ext>
              </a:extLst>
            </p:cNvPr>
            <p:cNvSpPr txBox="1"/>
            <p:nvPr/>
          </p:nvSpPr>
          <p:spPr>
            <a:xfrm>
              <a:off x="3590338" y="1708151"/>
              <a:ext cx="12192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C00000"/>
                  </a:solidFill>
                  <a:latin typeface="Arial"/>
                  <a:cs typeface="Arial"/>
                </a:rPr>
                <a:t>D</a:t>
              </a:r>
              <a:endParaRPr sz="1200">
                <a:latin typeface="Arial"/>
                <a:cs typeface="Arial"/>
              </a:endParaRPr>
            </a:p>
          </p:txBody>
        </p:sp>
        <p:sp>
          <p:nvSpPr>
            <p:cNvPr id="15" name="object 221">
              <a:extLst>
                <a:ext uri="{FF2B5EF4-FFF2-40B4-BE49-F238E27FC236}">
                  <a16:creationId xmlns:a16="http://schemas.microsoft.com/office/drawing/2014/main" id="{B29986B3-F5D3-5315-F14A-C0E4446677DC}"/>
                </a:ext>
              </a:extLst>
            </p:cNvPr>
            <p:cNvSpPr/>
            <p:nvPr/>
          </p:nvSpPr>
          <p:spPr>
            <a:xfrm>
              <a:off x="2769776" y="1964006"/>
              <a:ext cx="0" cy="1422400"/>
            </a:xfrm>
            <a:custGeom>
              <a:avLst/>
              <a:gdLst/>
              <a:ahLst/>
              <a:cxnLst/>
              <a:rect l="l" t="t" r="r" b="b"/>
              <a:pathLst>
                <a:path h="1422400">
                  <a:moveTo>
                    <a:pt x="0" y="0"/>
                  </a:moveTo>
                  <a:lnTo>
                    <a:pt x="0" y="1422306"/>
                  </a:lnTo>
                </a:path>
              </a:pathLst>
            </a:custGeom>
            <a:ln w="4773">
              <a:solidFill>
                <a:srgbClr val="C00000"/>
              </a:solidFill>
            </a:ln>
          </p:spPr>
          <p:txBody>
            <a:bodyPr wrap="square" lIns="0" tIns="0" rIns="0" bIns="0" rtlCol="0"/>
            <a:lstStyle/>
            <a:p>
              <a:endParaRPr/>
            </a:p>
          </p:txBody>
        </p:sp>
        <p:sp>
          <p:nvSpPr>
            <p:cNvPr id="16" name="object 222">
              <a:extLst>
                <a:ext uri="{FF2B5EF4-FFF2-40B4-BE49-F238E27FC236}">
                  <a16:creationId xmlns:a16="http://schemas.microsoft.com/office/drawing/2014/main" id="{E383C708-3817-C60A-47E7-9F0D6BD548EF}"/>
                </a:ext>
              </a:extLst>
            </p:cNvPr>
            <p:cNvSpPr/>
            <p:nvPr/>
          </p:nvSpPr>
          <p:spPr>
            <a:xfrm>
              <a:off x="3194622" y="1964006"/>
              <a:ext cx="0" cy="1422400"/>
            </a:xfrm>
            <a:custGeom>
              <a:avLst/>
              <a:gdLst/>
              <a:ahLst/>
              <a:cxnLst/>
              <a:rect l="l" t="t" r="r" b="b"/>
              <a:pathLst>
                <a:path h="1422400">
                  <a:moveTo>
                    <a:pt x="0" y="0"/>
                  </a:moveTo>
                  <a:lnTo>
                    <a:pt x="0" y="1422306"/>
                  </a:lnTo>
                </a:path>
              </a:pathLst>
            </a:custGeom>
            <a:ln w="4773">
              <a:solidFill>
                <a:srgbClr val="C00000"/>
              </a:solidFill>
            </a:ln>
          </p:spPr>
          <p:txBody>
            <a:bodyPr wrap="square" lIns="0" tIns="0" rIns="0" bIns="0" rtlCol="0"/>
            <a:lstStyle/>
            <a:p>
              <a:endParaRPr/>
            </a:p>
          </p:txBody>
        </p:sp>
        <p:sp>
          <p:nvSpPr>
            <p:cNvPr id="17" name="object 223">
              <a:extLst>
                <a:ext uri="{FF2B5EF4-FFF2-40B4-BE49-F238E27FC236}">
                  <a16:creationId xmlns:a16="http://schemas.microsoft.com/office/drawing/2014/main" id="{C341BB7F-783F-D957-C351-B69F69FB0B4C}"/>
                </a:ext>
              </a:extLst>
            </p:cNvPr>
            <p:cNvSpPr/>
            <p:nvPr/>
          </p:nvSpPr>
          <p:spPr>
            <a:xfrm>
              <a:off x="3657656" y="1964006"/>
              <a:ext cx="0" cy="1422400"/>
            </a:xfrm>
            <a:custGeom>
              <a:avLst/>
              <a:gdLst/>
              <a:ahLst/>
              <a:cxnLst/>
              <a:rect l="l" t="t" r="r" b="b"/>
              <a:pathLst>
                <a:path h="1422400">
                  <a:moveTo>
                    <a:pt x="0" y="0"/>
                  </a:moveTo>
                  <a:lnTo>
                    <a:pt x="0" y="1422306"/>
                  </a:lnTo>
                </a:path>
              </a:pathLst>
            </a:custGeom>
            <a:ln w="4773">
              <a:solidFill>
                <a:srgbClr val="C00000"/>
              </a:solidFill>
            </a:ln>
          </p:spPr>
          <p:txBody>
            <a:bodyPr wrap="square" lIns="0" tIns="0" rIns="0" bIns="0" rtlCol="0"/>
            <a:lstStyle/>
            <a:p>
              <a:endParaRPr/>
            </a:p>
          </p:txBody>
        </p:sp>
        <p:sp>
          <p:nvSpPr>
            <p:cNvPr id="18" name="object 353">
              <a:extLst>
                <a:ext uri="{FF2B5EF4-FFF2-40B4-BE49-F238E27FC236}">
                  <a16:creationId xmlns:a16="http://schemas.microsoft.com/office/drawing/2014/main" id="{1C618360-1C0A-46D4-303C-B8855F676C98}"/>
                </a:ext>
              </a:extLst>
            </p:cNvPr>
            <p:cNvSpPr/>
            <p:nvPr/>
          </p:nvSpPr>
          <p:spPr>
            <a:xfrm>
              <a:off x="5227547" y="1968646"/>
              <a:ext cx="0" cy="1433195"/>
            </a:xfrm>
            <a:custGeom>
              <a:avLst/>
              <a:gdLst/>
              <a:ahLst/>
              <a:cxnLst/>
              <a:rect l="l" t="t" r="r" b="b"/>
              <a:pathLst>
                <a:path h="1433195">
                  <a:moveTo>
                    <a:pt x="0" y="0"/>
                  </a:moveTo>
                  <a:lnTo>
                    <a:pt x="1" y="1433119"/>
                  </a:lnTo>
                </a:path>
              </a:pathLst>
            </a:custGeom>
            <a:ln w="6790">
              <a:solidFill>
                <a:srgbClr val="C00000"/>
              </a:solidFill>
            </a:ln>
          </p:spPr>
          <p:txBody>
            <a:bodyPr wrap="square" lIns="0" tIns="0" rIns="0" bIns="0" rtlCol="0"/>
            <a:lstStyle/>
            <a:p>
              <a:endParaRPr/>
            </a:p>
          </p:txBody>
        </p:sp>
        <p:sp>
          <p:nvSpPr>
            <p:cNvPr id="19" name="object 354">
              <a:extLst>
                <a:ext uri="{FF2B5EF4-FFF2-40B4-BE49-F238E27FC236}">
                  <a16:creationId xmlns:a16="http://schemas.microsoft.com/office/drawing/2014/main" id="{0A1D5EA1-AB33-6C46-E4C0-FC37A3213489}"/>
                </a:ext>
              </a:extLst>
            </p:cNvPr>
            <p:cNvSpPr txBox="1"/>
            <p:nvPr/>
          </p:nvSpPr>
          <p:spPr>
            <a:xfrm>
              <a:off x="5163098" y="1676400"/>
              <a:ext cx="13589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C00000"/>
                  </a:solidFill>
                  <a:latin typeface="Arial"/>
                  <a:cs typeface="Arial"/>
                </a:rPr>
                <a:t>A</a:t>
              </a:r>
              <a:endParaRPr sz="1200">
                <a:latin typeface="Arial"/>
                <a:cs typeface="Arial"/>
              </a:endParaRPr>
            </a:p>
          </p:txBody>
        </p:sp>
        <p:sp>
          <p:nvSpPr>
            <p:cNvPr id="20" name="object 355">
              <a:extLst>
                <a:ext uri="{FF2B5EF4-FFF2-40B4-BE49-F238E27FC236}">
                  <a16:creationId xmlns:a16="http://schemas.microsoft.com/office/drawing/2014/main" id="{529E0D2F-D4CA-0F46-20E2-6FFFE6DB8D31}"/>
                </a:ext>
              </a:extLst>
            </p:cNvPr>
            <p:cNvSpPr txBox="1"/>
            <p:nvPr/>
          </p:nvSpPr>
          <p:spPr>
            <a:xfrm>
              <a:off x="5464198" y="1633846"/>
              <a:ext cx="1303020" cy="243015"/>
            </a:xfrm>
            <a:prstGeom prst="rect">
              <a:avLst/>
            </a:prstGeom>
          </p:spPr>
          <p:txBody>
            <a:bodyPr vert="horz" wrap="square" lIns="0" tIns="57785" rIns="0" bIns="0" rtlCol="0">
              <a:spAutoFit/>
            </a:bodyPr>
            <a:lstStyle/>
            <a:p>
              <a:pPr marL="660400">
                <a:lnSpc>
                  <a:spcPct val="100000"/>
                </a:lnSpc>
                <a:spcBef>
                  <a:spcPts val="540"/>
                </a:spcBef>
                <a:tabLst>
                  <a:tab pos="1118235" algn="l"/>
                </a:tabLst>
              </a:pPr>
              <a:r>
                <a:rPr sz="1200" dirty="0">
                  <a:solidFill>
                    <a:srgbClr val="C00000"/>
                  </a:solidFill>
                  <a:latin typeface="Arial"/>
                  <a:cs typeface="Arial"/>
                </a:rPr>
                <a:t>B	</a:t>
              </a:r>
              <a:r>
                <a:rPr lang="en-US" sz="1200" dirty="0">
                  <a:solidFill>
                    <a:srgbClr val="C00000"/>
                  </a:solidFill>
                  <a:latin typeface="Arial"/>
                  <a:cs typeface="Arial"/>
                </a:rPr>
                <a:t>C</a:t>
              </a:r>
              <a:endParaRPr sz="1200">
                <a:latin typeface="Arial"/>
                <a:cs typeface="Arial"/>
              </a:endParaRPr>
            </a:p>
          </p:txBody>
        </p:sp>
        <p:sp>
          <p:nvSpPr>
            <p:cNvPr id="21" name="object 356">
              <a:extLst>
                <a:ext uri="{FF2B5EF4-FFF2-40B4-BE49-F238E27FC236}">
                  <a16:creationId xmlns:a16="http://schemas.microsoft.com/office/drawing/2014/main" id="{E2B89FB1-763B-C026-A80F-CC441B0A4BA8}"/>
                </a:ext>
              </a:extLst>
            </p:cNvPr>
            <p:cNvSpPr txBox="1"/>
            <p:nvPr/>
          </p:nvSpPr>
          <p:spPr>
            <a:xfrm>
              <a:off x="7050928" y="1676400"/>
              <a:ext cx="14478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C00000"/>
                  </a:solidFill>
                  <a:latin typeface="Arial"/>
                  <a:cs typeface="Arial"/>
                </a:rPr>
                <a:t>D</a:t>
              </a:r>
              <a:endParaRPr sz="1200">
                <a:latin typeface="Arial"/>
                <a:cs typeface="Arial"/>
              </a:endParaRPr>
            </a:p>
          </p:txBody>
        </p:sp>
        <p:sp>
          <p:nvSpPr>
            <p:cNvPr id="22" name="object 357">
              <a:extLst>
                <a:ext uri="{FF2B5EF4-FFF2-40B4-BE49-F238E27FC236}">
                  <a16:creationId xmlns:a16="http://schemas.microsoft.com/office/drawing/2014/main" id="{F591D0D9-2964-1526-3732-7EBBC5B86388}"/>
                </a:ext>
              </a:extLst>
            </p:cNvPr>
            <p:cNvSpPr/>
            <p:nvPr/>
          </p:nvSpPr>
          <p:spPr>
            <a:xfrm>
              <a:off x="6178108" y="1968646"/>
              <a:ext cx="0" cy="1433195"/>
            </a:xfrm>
            <a:custGeom>
              <a:avLst/>
              <a:gdLst/>
              <a:ahLst/>
              <a:cxnLst/>
              <a:rect l="l" t="t" r="r" b="b"/>
              <a:pathLst>
                <a:path h="1433195">
                  <a:moveTo>
                    <a:pt x="0" y="0"/>
                  </a:moveTo>
                  <a:lnTo>
                    <a:pt x="1" y="1433119"/>
                  </a:lnTo>
                </a:path>
              </a:pathLst>
            </a:custGeom>
            <a:ln w="6790">
              <a:solidFill>
                <a:srgbClr val="C00000"/>
              </a:solidFill>
            </a:ln>
          </p:spPr>
          <p:txBody>
            <a:bodyPr wrap="square" lIns="0" tIns="0" rIns="0" bIns="0" rtlCol="0"/>
            <a:lstStyle/>
            <a:p>
              <a:endParaRPr/>
            </a:p>
          </p:txBody>
        </p:sp>
        <p:sp>
          <p:nvSpPr>
            <p:cNvPr id="23" name="object 358">
              <a:extLst>
                <a:ext uri="{FF2B5EF4-FFF2-40B4-BE49-F238E27FC236}">
                  <a16:creationId xmlns:a16="http://schemas.microsoft.com/office/drawing/2014/main" id="{ABC474FB-5D65-10F9-7044-29FC43713E03}"/>
                </a:ext>
              </a:extLst>
            </p:cNvPr>
            <p:cNvSpPr/>
            <p:nvPr/>
          </p:nvSpPr>
          <p:spPr>
            <a:xfrm>
              <a:off x="6645767" y="1961121"/>
              <a:ext cx="0" cy="1433195"/>
            </a:xfrm>
            <a:custGeom>
              <a:avLst/>
              <a:gdLst/>
              <a:ahLst/>
              <a:cxnLst/>
              <a:rect l="l" t="t" r="r" b="b"/>
              <a:pathLst>
                <a:path h="1433195">
                  <a:moveTo>
                    <a:pt x="0" y="0"/>
                  </a:moveTo>
                  <a:lnTo>
                    <a:pt x="1" y="1433119"/>
                  </a:lnTo>
                </a:path>
              </a:pathLst>
            </a:custGeom>
            <a:ln w="6790">
              <a:solidFill>
                <a:srgbClr val="C00000"/>
              </a:solidFill>
            </a:ln>
          </p:spPr>
          <p:txBody>
            <a:bodyPr wrap="square" lIns="0" tIns="0" rIns="0" bIns="0" rtlCol="0"/>
            <a:lstStyle/>
            <a:p>
              <a:endParaRPr/>
            </a:p>
          </p:txBody>
        </p:sp>
        <p:sp>
          <p:nvSpPr>
            <p:cNvPr id="24" name="object 359">
              <a:extLst>
                <a:ext uri="{FF2B5EF4-FFF2-40B4-BE49-F238E27FC236}">
                  <a16:creationId xmlns:a16="http://schemas.microsoft.com/office/drawing/2014/main" id="{B10E4BE8-FB58-E77C-B6BF-8A490979324F}"/>
                </a:ext>
              </a:extLst>
            </p:cNvPr>
            <p:cNvSpPr/>
            <p:nvPr/>
          </p:nvSpPr>
          <p:spPr>
            <a:xfrm>
              <a:off x="7120055" y="1976172"/>
              <a:ext cx="0" cy="1433195"/>
            </a:xfrm>
            <a:custGeom>
              <a:avLst/>
              <a:gdLst/>
              <a:ahLst/>
              <a:cxnLst/>
              <a:rect l="l" t="t" r="r" b="b"/>
              <a:pathLst>
                <a:path h="1433195">
                  <a:moveTo>
                    <a:pt x="0" y="0"/>
                  </a:moveTo>
                  <a:lnTo>
                    <a:pt x="1" y="1433119"/>
                  </a:lnTo>
                </a:path>
              </a:pathLst>
            </a:custGeom>
            <a:ln w="6790">
              <a:solidFill>
                <a:srgbClr val="C00000"/>
              </a:solidFill>
            </a:ln>
          </p:spPr>
          <p:txBody>
            <a:bodyPr wrap="square" lIns="0" tIns="0" rIns="0" bIns="0" rtlCol="0"/>
            <a:lstStyle/>
            <a:p>
              <a:endParaRPr/>
            </a:p>
          </p:txBody>
        </p:sp>
      </p:grpSp>
      <p:sp>
        <p:nvSpPr>
          <p:cNvPr id="216" name="object 216"/>
          <p:cNvSpPr txBox="1"/>
          <p:nvPr/>
        </p:nvSpPr>
        <p:spPr>
          <a:xfrm>
            <a:off x="768153" y="1238745"/>
            <a:ext cx="184666" cy="1337804"/>
          </a:xfrm>
          <a:prstGeom prst="rect">
            <a:avLst/>
          </a:prstGeom>
          <a:solidFill>
            <a:schemeClr val="bg1"/>
          </a:solidFill>
        </p:spPr>
        <p:txBody>
          <a:bodyPr vert="vert270" wrap="square" lIns="0" tIns="9525" rIns="0" bIns="0" rtlCol="0">
            <a:spAutoFit/>
          </a:bodyPr>
          <a:lstStyle/>
          <a:p>
            <a:pPr marL="12700">
              <a:lnSpc>
                <a:spcPct val="100000"/>
              </a:lnSpc>
              <a:spcBef>
                <a:spcPts val="75"/>
              </a:spcBef>
            </a:pPr>
            <a:r>
              <a:rPr sz="1200" b="1" spc="-5" dirty="0">
                <a:latin typeface="Arial"/>
                <a:cs typeface="Arial"/>
              </a:rPr>
              <a:t>OC</a:t>
            </a:r>
            <a:r>
              <a:rPr sz="1200" b="1" dirty="0">
                <a:latin typeface="Arial"/>
                <a:cs typeface="Arial"/>
              </a:rPr>
              <a:t>R</a:t>
            </a:r>
            <a:r>
              <a:rPr sz="1200" b="1" spc="-35" dirty="0">
                <a:latin typeface="Arial"/>
                <a:cs typeface="Arial"/>
              </a:rPr>
              <a:t> </a:t>
            </a:r>
            <a:r>
              <a:rPr sz="1200" b="1" spc="-5" dirty="0">
                <a:latin typeface="Arial"/>
                <a:cs typeface="Arial"/>
              </a:rPr>
              <a:t>(pmol/min</a:t>
            </a:r>
            <a:r>
              <a:rPr sz="1200" b="1" dirty="0">
                <a:latin typeface="Arial"/>
                <a:cs typeface="Arial"/>
              </a:rPr>
              <a:t>)</a:t>
            </a:r>
            <a:endParaRPr sz="1200">
              <a:latin typeface="Arial"/>
              <a:cs typeface="Arial"/>
            </a:endParaRPr>
          </a:p>
        </p:txBody>
      </p:sp>
      <p:sp>
        <p:nvSpPr>
          <p:cNvPr id="25" name="object 216">
            <a:extLst>
              <a:ext uri="{FF2B5EF4-FFF2-40B4-BE49-F238E27FC236}">
                <a16:creationId xmlns:a16="http://schemas.microsoft.com/office/drawing/2014/main" id="{EE4DD4B9-462A-CC05-3DE2-008766E5A541}"/>
              </a:ext>
            </a:extLst>
          </p:cNvPr>
          <p:cNvSpPr txBox="1"/>
          <p:nvPr/>
        </p:nvSpPr>
        <p:spPr>
          <a:xfrm>
            <a:off x="4072155" y="1291633"/>
            <a:ext cx="184666" cy="1337804"/>
          </a:xfrm>
          <a:prstGeom prst="rect">
            <a:avLst/>
          </a:prstGeom>
          <a:solidFill>
            <a:schemeClr val="bg1"/>
          </a:solidFill>
        </p:spPr>
        <p:txBody>
          <a:bodyPr vert="vert270" wrap="square" lIns="0" tIns="9525" rIns="0" bIns="0" rtlCol="0">
            <a:spAutoFit/>
          </a:bodyPr>
          <a:lstStyle/>
          <a:p>
            <a:pPr marL="12700">
              <a:lnSpc>
                <a:spcPct val="100000"/>
              </a:lnSpc>
              <a:spcBef>
                <a:spcPts val="75"/>
              </a:spcBef>
            </a:pPr>
            <a:r>
              <a:rPr sz="1200" b="1" spc="-5" dirty="0">
                <a:latin typeface="Arial"/>
                <a:cs typeface="Arial"/>
              </a:rPr>
              <a:t>OC</a:t>
            </a:r>
            <a:r>
              <a:rPr sz="1200" b="1" dirty="0">
                <a:latin typeface="Arial"/>
                <a:cs typeface="Arial"/>
              </a:rPr>
              <a:t>R</a:t>
            </a:r>
            <a:r>
              <a:rPr sz="1200" b="1" spc="-35" dirty="0">
                <a:latin typeface="Arial"/>
                <a:cs typeface="Arial"/>
              </a:rPr>
              <a:t> </a:t>
            </a:r>
            <a:r>
              <a:rPr sz="1200" b="1" spc="-5" dirty="0">
                <a:latin typeface="Arial"/>
                <a:cs typeface="Arial"/>
              </a:rPr>
              <a:t>(pmol/min</a:t>
            </a:r>
            <a:r>
              <a:rPr sz="1200" b="1" dirty="0">
                <a:latin typeface="Arial"/>
                <a:cs typeface="Arial"/>
              </a:rPr>
              <a:t>)</a:t>
            </a:r>
            <a:endParaRPr sz="1200">
              <a:latin typeface="Arial"/>
              <a:cs typeface="Arial"/>
            </a:endParaRPr>
          </a:p>
        </p:txBody>
      </p:sp>
      <p:pic>
        <p:nvPicPr>
          <p:cNvPr id="28" name="Picture 27">
            <a:extLst>
              <a:ext uri="{FF2B5EF4-FFF2-40B4-BE49-F238E27FC236}">
                <a16:creationId xmlns:a16="http://schemas.microsoft.com/office/drawing/2014/main" id="{80F10E0A-76F3-786A-6243-66475D465787}"/>
              </a:ext>
            </a:extLst>
          </p:cNvPr>
          <p:cNvPicPr>
            <a:picLocks noChangeAspect="1"/>
          </p:cNvPicPr>
          <p:nvPr/>
        </p:nvPicPr>
        <p:blipFill rotWithShape="1">
          <a:blip r:embed="rId8">
            <a:extLst>
              <a:ext uri="{28A0092B-C50C-407E-A947-70E740481C1C}">
                <a14:useLocalDpi xmlns:a14="http://schemas.microsoft.com/office/drawing/2010/main" val="0"/>
              </a:ext>
            </a:extLst>
          </a:blip>
          <a:srcRect l="57158" t="62494" r="14483" b="21413"/>
          <a:stretch/>
        </p:blipFill>
        <p:spPr>
          <a:xfrm>
            <a:off x="2805344" y="5951578"/>
            <a:ext cx="2204180" cy="966546"/>
          </a:xfrm>
          <a:prstGeom prst="rect">
            <a:avLst/>
          </a:prstGeom>
        </p:spPr>
      </p:pic>
      <p:pic>
        <p:nvPicPr>
          <p:cNvPr id="29" name="Picture 28">
            <a:extLst>
              <a:ext uri="{FF2B5EF4-FFF2-40B4-BE49-F238E27FC236}">
                <a16:creationId xmlns:a16="http://schemas.microsoft.com/office/drawing/2014/main" id="{9863DF19-5B55-EC5A-E507-C293EEF2FFC7}"/>
              </a:ext>
            </a:extLst>
          </p:cNvPr>
          <p:cNvPicPr>
            <a:picLocks noChangeAspect="1"/>
          </p:cNvPicPr>
          <p:nvPr/>
        </p:nvPicPr>
        <p:blipFill rotWithShape="1">
          <a:blip r:embed="rId8">
            <a:extLst>
              <a:ext uri="{28A0092B-C50C-407E-A947-70E740481C1C}">
                <a14:useLocalDpi xmlns:a14="http://schemas.microsoft.com/office/drawing/2010/main" val="0"/>
              </a:ext>
            </a:extLst>
          </a:blip>
          <a:srcRect l="57158" t="41324" r="14483" b="42736"/>
          <a:stretch/>
        </p:blipFill>
        <p:spPr>
          <a:xfrm>
            <a:off x="522442" y="5960775"/>
            <a:ext cx="2204180" cy="957349"/>
          </a:xfrm>
          <a:prstGeom prst="rect">
            <a:avLst/>
          </a:prstGeom>
        </p:spPr>
      </p:pic>
      <p:pic>
        <p:nvPicPr>
          <p:cNvPr id="30" name="Picture 29">
            <a:extLst>
              <a:ext uri="{FF2B5EF4-FFF2-40B4-BE49-F238E27FC236}">
                <a16:creationId xmlns:a16="http://schemas.microsoft.com/office/drawing/2014/main" id="{FA471149-52A2-35E7-24FF-2967E9BBD2CD}"/>
              </a:ext>
            </a:extLst>
          </p:cNvPr>
          <p:cNvPicPr>
            <a:picLocks noChangeAspect="1"/>
          </p:cNvPicPr>
          <p:nvPr/>
        </p:nvPicPr>
        <p:blipFill rotWithShape="1">
          <a:blip r:embed="rId8">
            <a:extLst>
              <a:ext uri="{28A0092B-C50C-407E-A947-70E740481C1C}">
                <a14:useLocalDpi xmlns:a14="http://schemas.microsoft.com/office/drawing/2010/main" val="0"/>
              </a:ext>
            </a:extLst>
          </a:blip>
          <a:srcRect l="57158" t="22222" r="14483" b="62482"/>
          <a:stretch/>
        </p:blipFill>
        <p:spPr>
          <a:xfrm>
            <a:off x="7605796" y="5943600"/>
            <a:ext cx="2204180" cy="918676"/>
          </a:xfrm>
          <a:prstGeom prst="rect">
            <a:avLst/>
          </a:prstGeom>
        </p:spPr>
      </p:pic>
      <p:pic>
        <p:nvPicPr>
          <p:cNvPr id="31" name="Picture 30">
            <a:extLst>
              <a:ext uri="{FF2B5EF4-FFF2-40B4-BE49-F238E27FC236}">
                <a16:creationId xmlns:a16="http://schemas.microsoft.com/office/drawing/2014/main" id="{45CEDD7E-AB06-5303-3DEF-8A67AB05B37F}"/>
              </a:ext>
            </a:extLst>
          </p:cNvPr>
          <p:cNvPicPr>
            <a:picLocks noChangeAspect="1"/>
          </p:cNvPicPr>
          <p:nvPr/>
        </p:nvPicPr>
        <p:blipFill rotWithShape="1">
          <a:blip r:embed="rId9">
            <a:extLst>
              <a:ext uri="{28A0092B-C50C-407E-A947-70E740481C1C}">
                <a14:useLocalDpi xmlns:a14="http://schemas.microsoft.com/office/drawing/2010/main" val="0"/>
              </a:ext>
            </a:extLst>
          </a:blip>
          <a:srcRect l="4662" t="20298" r="67243" b="64149"/>
          <a:stretch/>
        </p:blipFill>
        <p:spPr>
          <a:xfrm>
            <a:off x="5178914" y="5943600"/>
            <a:ext cx="2183604" cy="934045"/>
          </a:xfrm>
          <a:prstGeom prst="rect">
            <a:avLst/>
          </a:prstGeom>
        </p:spPr>
      </p:pic>
      <p:sp>
        <p:nvSpPr>
          <p:cNvPr id="32" name="Left Bracket 31">
            <a:extLst>
              <a:ext uri="{FF2B5EF4-FFF2-40B4-BE49-F238E27FC236}">
                <a16:creationId xmlns:a16="http://schemas.microsoft.com/office/drawing/2014/main" id="{8A70423F-2604-2904-4D59-1BA92EAB0A00}"/>
              </a:ext>
            </a:extLst>
          </p:cNvPr>
          <p:cNvSpPr/>
          <p:nvPr/>
        </p:nvSpPr>
        <p:spPr>
          <a:xfrm rot="5400000">
            <a:off x="1653397" y="3458678"/>
            <a:ext cx="61722" cy="68400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a:extLst>
              <a:ext uri="{FF2B5EF4-FFF2-40B4-BE49-F238E27FC236}">
                <a16:creationId xmlns:a16="http://schemas.microsoft.com/office/drawing/2014/main" id="{CFA07B05-D827-CDAF-9535-64DCB4821B04}"/>
              </a:ext>
            </a:extLst>
          </p:cNvPr>
          <p:cNvSpPr txBox="1"/>
          <p:nvPr/>
        </p:nvSpPr>
        <p:spPr>
          <a:xfrm>
            <a:off x="1462378" y="3605962"/>
            <a:ext cx="415498" cy="276999"/>
          </a:xfrm>
          <a:prstGeom prst="rect">
            <a:avLst/>
          </a:prstGeom>
          <a:noFill/>
        </p:spPr>
        <p:txBody>
          <a:bodyPr wrap="none" rtlCol="0">
            <a:spAutoFit/>
          </a:bodyPr>
          <a:lstStyle/>
          <a:p>
            <a:r>
              <a:rPr lang="en-US" sz="1200"/>
              <a:t>***</a:t>
            </a:r>
          </a:p>
        </p:txBody>
      </p:sp>
      <p:sp>
        <p:nvSpPr>
          <p:cNvPr id="34" name="Left Bracket 33">
            <a:extLst>
              <a:ext uri="{FF2B5EF4-FFF2-40B4-BE49-F238E27FC236}">
                <a16:creationId xmlns:a16="http://schemas.microsoft.com/office/drawing/2014/main" id="{B957C527-C1E0-1FCB-8CF7-67F40B64F3F3}"/>
              </a:ext>
            </a:extLst>
          </p:cNvPr>
          <p:cNvSpPr/>
          <p:nvPr/>
        </p:nvSpPr>
        <p:spPr>
          <a:xfrm rot="5400000">
            <a:off x="3946126" y="3451617"/>
            <a:ext cx="61722" cy="68400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EEC0E270-821F-631A-8885-BDE1A44367FE}"/>
              </a:ext>
            </a:extLst>
          </p:cNvPr>
          <p:cNvSpPr txBox="1"/>
          <p:nvPr/>
        </p:nvSpPr>
        <p:spPr>
          <a:xfrm>
            <a:off x="3776246" y="3598901"/>
            <a:ext cx="338554" cy="276999"/>
          </a:xfrm>
          <a:prstGeom prst="rect">
            <a:avLst/>
          </a:prstGeom>
          <a:noFill/>
        </p:spPr>
        <p:txBody>
          <a:bodyPr wrap="none" rtlCol="0">
            <a:spAutoFit/>
          </a:bodyPr>
          <a:lstStyle/>
          <a:p>
            <a:r>
              <a:rPr lang="en-US" sz="1200"/>
              <a:t>**</a:t>
            </a:r>
          </a:p>
        </p:txBody>
      </p:sp>
      <p:sp>
        <p:nvSpPr>
          <p:cNvPr id="4" name="TextBox 3">
            <a:extLst>
              <a:ext uri="{FF2B5EF4-FFF2-40B4-BE49-F238E27FC236}">
                <a16:creationId xmlns:a16="http://schemas.microsoft.com/office/drawing/2014/main" id="{A093240C-466F-5545-A8F6-B686589EBADE}"/>
              </a:ext>
            </a:extLst>
          </p:cNvPr>
          <p:cNvSpPr txBox="1"/>
          <p:nvPr/>
        </p:nvSpPr>
        <p:spPr>
          <a:xfrm>
            <a:off x="1857906" y="838200"/>
            <a:ext cx="732894"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Control</a:t>
            </a:r>
            <a:endParaRPr kumimoji="1" lang="ko-Kore-US" altLang="en-US" sz="12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47A496B-5DC2-B317-54BF-2F92DD7597CC}"/>
              </a:ext>
            </a:extLst>
          </p:cNvPr>
          <p:cNvSpPr txBox="1"/>
          <p:nvPr/>
        </p:nvSpPr>
        <p:spPr>
          <a:xfrm>
            <a:off x="5154020" y="843524"/>
            <a:ext cx="833883"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Cytokine</a:t>
            </a:r>
            <a:endParaRPr kumimoji="1" lang="ko-Kore-US" altLang="en-US" sz="1200" b="1"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D4862728-4E3A-1CC9-852C-461D6FAE4C28}"/>
              </a:ext>
            </a:extLst>
          </p:cNvPr>
          <p:cNvSpPr txBox="1"/>
          <p:nvPr/>
        </p:nvSpPr>
        <p:spPr>
          <a:xfrm>
            <a:off x="278494" y="434130"/>
            <a:ext cx="2399665" cy="289823"/>
          </a:xfrm>
          <a:prstGeom prst="rect">
            <a:avLst/>
          </a:prstGeom>
        </p:spPr>
        <p:txBody>
          <a:bodyPr vert="horz" wrap="square" lIns="0" tIns="12700" rIns="0" bIns="0" rtlCol="0">
            <a:spAutoFit/>
          </a:bodyPr>
          <a:lstStyle/>
          <a:p>
            <a:pPr marL="12700">
              <a:lnSpc>
                <a:spcPct val="100000"/>
              </a:lnSpc>
              <a:spcBef>
                <a:spcPts val="100"/>
              </a:spcBef>
            </a:pPr>
            <a:r>
              <a:rPr spc="5" dirty="0">
                <a:latin typeface="Arial"/>
                <a:cs typeface="Arial"/>
              </a:rPr>
              <a:t>Supplemental</a:t>
            </a:r>
            <a:r>
              <a:rPr spc="-10" dirty="0">
                <a:latin typeface="Arial"/>
                <a:cs typeface="Arial"/>
              </a:rPr>
              <a:t> </a:t>
            </a:r>
            <a:r>
              <a:rPr lang="en-US" spc="5" dirty="0">
                <a:latin typeface="Arial"/>
                <a:cs typeface="Arial"/>
              </a:rPr>
              <a:t>F</a:t>
            </a:r>
            <a:r>
              <a:rPr spc="5" dirty="0">
                <a:latin typeface="Arial"/>
                <a:cs typeface="Arial"/>
              </a:rPr>
              <a:t>igure</a:t>
            </a:r>
            <a:r>
              <a:rPr spc="-5" dirty="0">
                <a:latin typeface="Arial"/>
                <a:cs typeface="Arial"/>
              </a:rPr>
              <a:t> </a:t>
            </a:r>
            <a:r>
              <a:rPr lang="en-US" spc="-5" dirty="0">
                <a:latin typeface="Arial"/>
                <a:cs typeface="Arial"/>
              </a:rPr>
              <a:t>1</a:t>
            </a:r>
            <a:endParaRPr dirty="0">
              <a:latin typeface="Arial"/>
              <a:cs typeface="Arial"/>
            </a:endParaRPr>
          </a:p>
        </p:txBody>
      </p:sp>
      <p:pic>
        <p:nvPicPr>
          <p:cNvPr id="4" name="Picture 3">
            <a:extLst>
              <a:ext uri="{FF2B5EF4-FFF2-40B4-BE49-F238E27FC236}">
                <a16:creationId xmlns:a16="http://schemas.microsoft.com/office/drawing/2014/main" id="{3428718C-D0DB-1927-36F4-5D8B260DB67E}"/>
              </a:ext>
            </a:extLst>
          </p:cNvPr>
          <p:cNvPicPr>
            <a:picLocks noChangeAspect="1"/>
          </p:cNvPicPr>
          <p:nvPr/>
        </p:nvPicPr>
        <p:blipFill>
          <a:blip r:embed="rId2"/>
          <a:stretch>
            <a:fillRect/>
          </a:stretch>
        </p:blipFill>
        <p:spPr>
          <a:xfrm>
            <a:off x="4874986" y="2162629"/>
            <a:ext cx="3866268" cy="2833914"/>
          </a:xfrm>
          <a:prstGeom prst="rect">
            <a:avLst/>
          </a:prstGeom>
        </p:spPr>
      </p:pic>
      <p:graphicFrame>
        <p:nvGraphicFramePr>
          <p:cNvPr id="5" name="Table 4">
            <a:extLst>
              <a:ext uri="{FF2B5EF4-FFF2-40B4-BE49-F238E27FC236}">
                <a16:creationId xmlns:a16="http://schemas.microsoft.com/office/drawing/2014/main" id="{F68C40E6-6293-9D8C-F7ED-7B88DB98B4B9}"/>
              </a:ext>
            </a:extLst>
          </p:cNvPr>
          <p:cNvGraphicFramePr>
            <a:graphicFrameLocks noGrp="1"/>
          </p:cNvGraphicFramePr>
          <p:nvPr>
            <p:extLst>
              <p:ext uri="{D42A27DB-BD31-4B8C-83A1-F6EECF244321}">
                <p14:modId xmlns:p14="http://schemas.microsoft.com/office/powerpoint/2010/main" val="428858696"/>
              </p:ext>
            </p:extLst>
          </p:nvPr>
        </p:nvGraphicFramePr>
        <p:xfrm>
          <a:off x="1784615" y="1819732"/>
          <a:ext cx="1341377" cy="189230"/>
        </p:xfrm>
        <a:graphic>
          <a:graphicData uri="http://schemas.openxmlformats.org/drawingml/2006/table">
            <a:tbl>
              <a:tblPr/>
              <a:tblGrid>
                <a:gridCol w="1341377">
                  <a:extLst>
                    <a:ext uri="{9D8B030D-6E8A-4147-A177-3AD203B41FA5}">
                      <a16:colId xmlns:a16="http://schemas.microsoft.com/office/drawing/2014/main" val="20000"/>
                    </a:ext>
                  </a:extLst>
                </a:gridCol>
              </a:tblGrid>
              <a:tr h="0">
                <a:tc>
                  <a:txBody>
                    <a:bodyPr/>
                    <a:lstStyle/>
                    <a:p>
                      <a:pPr algn="l" fontAlgn="b"/>
                      <a:r>
                        <a:rPr lang="en-US" sz="1200" b="0" i="0" u="none" strike="noStrike" dirty="0">
                          <a:effectLst/>
                          <a:latin typeface="Arial" charset="0"/>
                        </a:rPr>
                        <a:t>Censored at 280d</a:t>
                      </a:r>
                    </a:p>
                  </a:txBody>
                  <a:tcPr marL="6350" marR="6350" marT="6350" marB="0" anchor="b">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6" name="Table 5">
            <a:extLst>
              <a:ext uri="{FF2B5EF4-FFF2-40B4-BE49-F238E27FC236}">
                <a16:creationId xmlns:a16="http://schemas.microsoft.com/office/drawing/2014/main" id="{CBC2A3C0-A560-6095-E46D-68CF1E198AA3}"/>
              </a:ext>
            </a:extLst>
          </p:cNvPr>
          <p:cNvGraphicFramePr>
            <a:graphicFrameLocks noGrp="1"/>
          </p:cNvGraphicFramePr>
          <p:nvPr>
            <p:extLst>
              <p:ext uri="{D42A27DB-BD31-4B8C-83A1-F6EECF244321}">
                <p14:modId xmlns:p14="http://schemas.microsoft.com/office/powerpoint/2010/main" val="211882476"/>
              </p:ext>
            </p:extLst>
          </p:nvPr>
        </p:nvGraphicFramePr>
        <p:xfrm>
          <a:off x="5674442" y="1816685"/>
          <a:ext cx="1341377" cy="190686"/>
        </p:xfrm>
        <a:graphic>
          <a:graphicData uri="http://schemas.openxmlformats.org/drawingml/2006/table">
            <a:tbl>
              <a:tblPr/>
              <a:tblGrid>
                <a:gridCol w="1341377">
                  <a:extLst>
                    <a:ext uri="{9D8B030D-6E8A-4147-A177-3AD203B41FA5}">
                      <a16:colId xmlns:a16="http://schemas.microsoft.com/office/drawing/2014/main" val="20000"/>
                    </a:ext>
                  </a:extLst>
                </a:gridCol>
              </a:tblGrid>
              <a:tr h="190686">
                <a:tc>
                  <a:txBody>
                    <a:bodyPr/>
                    <a:lstStyle/>
                    <a:p>
                      <a:pPr algn="l" fontAlgn="b"/>
                      <a:r>
                        <a:rPr lang="en-US" sz="1200" b="0" i="0" u="none" strike="noStrike" dirty="0">
                          <a:effectLst/>
                          <a:latin typeface="Arial" charset="0"/>
                        </a:rPr>
                        <a:t>Censored at 150d</a:t>
                      </a:r>
                    </a:p>
                  </a:txBody>
                  <a:tcPr marL="6350" marR="6350" marT="6350" marB="0" anchor="b">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7" name="Picture 6">
            <a:extLst>
              <a:ext uri="{FF2B5EF4-FFF2-40B4-BE49-F238E27FC236}">
                <a16:creationId xmlns:a16="http://schemas.microsoft.com/office/drawing/2014/main" id="{140C0113-ED15-0037-F6D8-768C2D3365C7}"/>
              </a:ext>
            </a:extLst>
          </p:cNvPr>
          <p:cNvPicPr>
            <a:picLocks noChangeAspect="1"/>
          </p:cNvPicPr>
          <p:nvPr/>
        </p:nvPicPr>
        <p:blipFill>
          <a:blip r:embed="rId3"/>
          <a:stretch>
            <a:fillRect/>
          </a:stretch>
        </p:blipFill>
        <p:spPr>
          <a:xfrm>
            <a:off x="0" y="2066472"/>
            <a:ext cx="4764161" cy="2930071"/>
          </a:xfrm>
          <a:prstGeom prst="rect">
            <a:avLst/>
          </a:prstGeom>
        </p:spPr>
      </p:pic>
      <p:sp>
        <p:nvSpPr>
          <p:cNvPr id="8" name="object 2">
            <a:extLst>
              <a:ext uri="{FF2B5EF4-FFF2-40B4-BE49-F238E27FC236}">
                <a16:creationId xmlns:a16="http://schemas.microsoft.com/office/drawing/2014/main" id="{A1A50E70-1006-1A73-043C-960AA6722A01}"/>
              </a:ext>
            </a:extLst>
          </p:cNvPr>
          <p:cNvSpPr txBox="1"/>
          <p:nvPr/>
        </p:nvSpPr>
        <p:spPr>
          <a:xfrm>
            <a:off x="390683" y="1752600"/>
            <a:ext cx="285433" cy="289823"/>
          </a:xfrm>
          <a:prstGeom prst="rect">
            <a:avLst/>
          </a:prstGeom>
        </p:spPr>
        <p:txBody>
          <a:bodyPr vert="horz" wrap="square" lIns="0" tIns="12700" rIns="0" bIns="0" rtlCol="0">
            <a:spAutoFit/>
          </a:bodyPr>
          <a:lstStyle/>
          <a:p>
            <a:pPr marL="12700">
              <a:lnSpc>
                <a:spcPct val="100000"/>
              </a:lnSpc>
              <a:spcBef>
                <a:spcPts val="100"/>
              </a:spcBef>
            </a:pPr>
            <a:r>
              <a:rPr lang="en-US" b="1" spc="5" dirty="0">
                <a:latin typeface="Arial"/>
                <a:cs typeface="Arial"/>
              </a:rPr>
              <a:t>A</a:t>
            </a:r>
            <a:endParaRPr b="1" dirty="0">
              <a:latin typeface="Arial"/>
              <a:cs typeface="Arial"/>
            </a:endParaRPr>
          </a:p>
        </p:txBody>
      </p:sp>
      <p:sp>
        <p:nvSpPr>
          <p:cNvPr id="9" name="object 2">
            <a:extLst>
              <a:ext uri="{FF2B5EF4-FFF2-40B4-BE49-F238E27FC236}">
                <a16:creationId xmlns:a16="http://schemas.microsoft.com/office/drawing/2014/main" id="{DB19DDBB-0585-F1A6-2A96-3D9E468A7C2A}"/>
              </a:ext>
            </a:extLst>
          </p:cNvPr>
          <p:cNvSpPr txBox="1"/>
          <p:nvPr/>
        </p:nvSpPr>
        <p:spPr>
          <a:xfrm>
            <a:off x="4819967" y="1752600"/>
            <a:ext cx="285433" cy="289823"/>
          </a:xfrm>
          <a:prstGeom prst="rect">
            <a:avLst/>
          </a:prstGeom>
        </p:spPr>
        <p:txBody>
          <a:bodyPr vert="horz" wrap="square" lIns="0" tIns="12700" rIns="0" bIns="0" rtlCol="0">
            <a:spAutoFit/>
          </a:bodyPr>
          <a:lstStyle/>
          <a:p>
            <a:pPr marL="12700">
              <a:lnSpc>
                <a:spcPct val="100000"/>
              </a:lnSpc>
              <a:spcBef>
                <a:spcPts val="100"/>
              </a:spcBef>
            </a:pPr>
            <a:r>
              <a:rPr lang="en-US" b="1" spc="5" dirty="0">
                <a:latin typeface="Arial"/>
                <a:cs typeface="Arial"/>
              </a:rPr>
              <a:t>B</a:t>
            </a:r>
            <a:endParaRPr b="1" dirty="0">
              <a:latin typeface="Arial"/>
              <a:cs typeface="Arial"/>
            </a:endParaRPr>
          </a:p>
        </p:txBody>
      </p:sp>
      <p:sp>
        <p:nvSpPr>
          <p:cNvPr id="10" name="TextBox 9">
            <a:extLst>
              <a:ext uri="{FF2B5EF4-FFF2-40B4-BE49-F238E27FC236}">
                <a16:creationId xmlns:a16="http://schemas.microsoft.com/office/drawing/2014/main" id="{64C34F06-1F4E-087F-CEBF-5A516078A233}"/>
              </a:ext>
            </a:extLst>
          </p:cNvPr>
          <p:cNvSpPr txBox="1"/>
          <p:nvPr/>
        </p:nvSpPr>
        <p:spPr>
          <a:xfrm>
            <a:off x="533399" y="5153505"/>
            <a:ext cx="9029701" cy="1732590"/>
          </a:xfrm>
          <a:prstGeom prst="rect">
            <a:avLst/>
          </a:prstGeom>
          <a:noFill/>
        </p:spPr>
        <p:txBody>
          <a:bodyPr wrap="square">
            <a:spAutoFit/>
          </a:bodyPr>
          <a:lstStyle/>
          <a:p>
            <a:pPr algn="just" latinLnBrk="1">
              <a:lnSpc>
                <a:spcPct val="200000"/>
              </a:lnSpc>
            </a:pPr>
            <a:r>
              <a:rPr lang="en-US" sz="1100" b="1" kern="100">
                <a:effectLst/>
                <a:latin typeface="Arial" panose="020B0604020202020204" pitchFamily="34" charset="0"/>
                <a:ea typeface="Times New Roman" panose="02020603050405020304" pitchFamily="18" charset="0"/>
                <a:cs typeface="Arial" panose="020B0604020202020204" pitchFamily="34" charset="0"/>
              </a:rPr>
              <a:t>Figure S1. Incidence of T1D in male NOD.ZnT8 HE and KO mice.</a:t>
            </a:r>
            <a:endParaRPr lang="en-US" sz="1100" kern="100">
              <a:effectLst/>
              <a:latin typeface="Arial" panose="020B0604020202020204" pitchFamily="34" charset="0"/>
              <a:ea typeface="Times New Roman" panose="02020603050405020304" pitchFamily="18" charset="0"/>
              <a:cs typeface="Arial" panose="020B0604020202020204" pitchFamily="34" charset="0"/>
            </a:endParaRPr>
          </a:p>
          <a:p>
            <a:pPr algn="just" latinLnBrk="1">
              <a:lnSpc>
                <a:spcPct val="200000"/>
              </a:lnSpc>
            </a:pPr>
            <a:r>
              <a:rPr lang="en-US" sz="1100" kern="100">
                <a:effectLst/>
                <a:latin typeface="Arial" panose="020B0604020202020204" pitchFamily="34" charset="0"/>
                <a:ea typeface="Times New Roman" panose="02020603050405020304" pitchFamily="18" charset="0"/>
                <a:cs typeface="Arial" panose="020B0604020202020204" pitchFamily="34" charset="0"/>
              </a:rPr>
              <a:t>Mice were followed from birth for up to 40 weeks for signs of T1D (polyuria, polydypsia). Beginning at 10 weeks animals were monitored by weekly random blood glucose measurements. Animals with values &gt; 250mg/dl were re-tested the following day, and those with 2 consecutive values &gt;250mg/dl deemed diabetic and euthanized. Data was analyzed by Log-rank (Mantel Cox) test. (A) Data for the entire 40 weeks of follow-up. (B) Incidence over the first 150d of the study. </a:t>
            </a:r>
          </a:p>
        </p:txBody>
      </p:sp>
    </p:spTree>
    <p:extLst>
      <p:ext uri="{BB962C8B-B14F-4D97-AF65-F5344CB8AC3E}">
        <p14:creationId xmlns:p14="http://schemas.microsoft.com/office/powerpoint/2010/main" val="2285648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4" name="object 84"/>
          <p:cNvGrpSpPr/>
          <p:nvPr/>
        </p:nvGrpSpPr>
        <p:grpSpPr>
          <a:xfrm>
            <a:off x="1527318" y="4135479"/>
            <a:ext cx="1292860" cy="2021205"/>
            <a:chOff x="4641759" y="4420637"/>
            <a:chExt cx="1292860" cy="2021205"/>
          </a:xfrm>
        </p:grpSpPr>
        <p:sp>
          <p:nvSpPr>
            <p:cNvPr id="85" name="object 85"/>
            <p:cNvSpPr/>
            <p:nvPr/>
          </p:nvSpPr>
          <p:spPr>
            <a:xfrm>
              <a:off x="4724796" y="4477889"/>
              <a:ext cx="0" cy="1953895"/>
            </a:xfrm>
            <a:custGeom>
              <a:avLst/>
              <a:gdLst/>
              <a:ahLst/>
              <a:cxnLst/>
              <a:rect l="l" t="t" r="r" b="b"/>
              <a:pathLst>
                <a:path h="1953895">
                  <a:moveTo>
                    <a:pt x="0" y="1953540"/>
                  </a:moveTo>
                  <a:lnTo>
                    <a:pt x="0" y="0"/>
                  </a:lnTo>
                </a:path>
              </a:pathLst>
            </a:custGeom>
            <a:ln w="19518">
              <a:solidFill>
                <a:srgbClr val="000000"/>
              </a:solidFill>
            </a:ln>
          </p:spPr>
          <p:txBody>
            <a:bodyPr wrap="square" lIns="0" tIns="0" rIns="0" bIns="0" rtlCol="0"/>
            <a:lstStyle/>
            <a:p>
              <a:endParaRPr/>
            </a:p>
          </p:txBody>
        </p:sp>
        <p:sp>
          <p:nvSpPr>
            <p:cNvPr id="86" name="object 86"/>
            <p:cNvSpPr/>
            <p:nvPr/>
          </p:nvSpPr>
          <p:spPr>
            <a:xfrm>
              <a:off x="4651602" y="4477889"/>
              <a:ext cx="73660" cy="1953895"/>
            </a:xfrm>
            <a:custGeom>
              <a:avLst/>
              <a:gdLst/>
              <a:ahLst/>
              <a:cxnLst/>
              <a:rect l="l" t="t" r="r" b="b"/>
              <a:pathLst>
                <a:path w="73660" h="1953895">
                  <a:moveTo>
                    <a:pt x="0" y="1953540"/>
                  </a:moveTo>
                  <a:lnTo>
                    <a:pt x="73194" y="1953540"/>
                  </a:lnTo>
                </a:path>
                <a:path w="73660" h="1953895">
                  <a:moveTo>
                    <a:pt x="0" y="1302360"/>
                  </a:moveTo>
                  <a:lnTo>
                    <a:pt x="73194" y="1302360"/>
                  </a:lnTo>
                </a:path>
                <a:path w="73660" h="1953895">
                  <a:moveTo>
                    <a:pt x="0" y="651180"/>
                  </a:moveTo>
                  <a:lnTo>
                    <a:pt x="73194" y="651180"/>
                  </a:lnTo>
                </a:path>
                <a:path w="73660" h="1953895">
                  <a:moveTo>
                    <a:pt x="0" y="0"/>
                  </a:moveTo>
                  <a:lnTo>
                    <a:pt x="73194" y="0"/>
                  </a:lnTo>
                </a:path>
              </a:pathLst>
            </a:custGeom>
            <a:ln w="19526">
              <a:solidFill>
                <a:srgbClr val="000000"/>
              </a:solidFill>
            </a:ln>
          </p:spPr>
          <p:txBody>
            <a:bodyPr wrap="square" lIns="0" tIns="0" rIns="0" bIns="0" rtlCol="0"/>
            <a:lstStyle/>
            <a:p>
              <a:endParaRPr/>
            </a:p>
          </p:txBody>
        </p:sp>
        <p:sp>
          <p:nvSpPr>
            <p:cNvPr id="87" name="object 87"/>
            <p:cNvSpPr/>
            <p:nvPr/>
          </p:nvSpPr>
          <p:spPr>
            <a:xfrm>
              <a:off x="4816968" y="5560474"/>
              <a:ext cx="742315" cy="573405"/>
            </a:xfrm>
            <a:custGeom>
              <a:avLst/>
              <a:gdLst/>
              <a:ahLst/>
              <a:cxnLst/>
              <a:rect l="l" t="t" r="r" b="b"/>
              <a:pathLst>
                <a:path w="742314" h="573404">
                  <a:moveTo>
                    <a:pt x="30904" y="361405"/>
                  </a:moveTo>
                  <a:lnTo>
                    <a:pt x="30904" y="467221"/>
                  </a:lnTo>
                </a:path>
                <a:path w="742314" h="573404">
                  <a:moveTo>
                    <a:pt x="0" y="361405"/>
                  </a:moveTo>
                  <a:lnTo>
                    <a:pt x="61808" y="361405"/>
                  </a:lnTo>
                </a:path>
                <a:path w="742314" h="573404">
                  <a:moveTo>
                    <a:pt x="30904" y="573038"/>
                  </a:moveTo>
                  <a:lnTo>
                    <a:pt x="30904" y="467221"/>
                  </a:lnTo>
                </a:path>
                <a:path w="742314" h="573404">
                  <a:moveTo>
                    <a:pt x="0" y="573038"/>
                  </a:moveTo>
                  <a:lnTo>
                    <a:pt x="61808" y="573038"/>
                  </a:lnTo>
                </a:path>
                <a:path w="742314" h="573404">
                  <a:moveTo>
                    <a:pt x="710798" y="0"/>
                  </a:moveTo>
                  <a:lnTo>
                    <a:pt x="710798" y="130236"/>
                  </a:lnTo>
                </a:path>
                <a:path w="742314" h="573404">
                  <a:moveTo>
                    <a:pt x="679894" y="0"/>
                  </a:moveTo>
                  <a:lnTo>
                    <a:pt x="741702" y="0"/>
                  </a:lnTo>
                </a:path>
                <a:path w="742314" h="573404">
                  <a:moveTo>
                    <a:pt x="710798" y="260472"/>
                  </a:moveTo>
                  <a:lnTo>
                    <a:pt x="710798" y="130236"/>
                  </a:lnTo>
                </a:path>
                <a:path w="742314" h="573404">
                  <a:moveTo>
                    <a:pt x="679894" y="260472"/>
                  </a:moveTo>
                  <a:lnTo>
                    <a:pt x="741702" y="260472"/>
                  </a:lnTo>
                </a:path>
              </a:pathLst>
            </a:custGeom>
            <a:ln w="9763">
              <a:solidFill>
                <a:srgbClr val="000000"/>
              </a:solidFill>
            </a:ln>
          </p:spPr>
          <p:txBody>
            <a:bodyPr wrap="square" lIns="0" tIns="0" rIns="0" bIns="0" rtlCol="0"/>
            <a:lstStyle/>
            <a:p>
              <a:endParaRPr/>
            </a:p>
          </p:txBody>
        </p:sp>
        <p:sp>
          <p:nvSpPr>
            <p:cNvPr id="88" name="object 88"/>
            <p:cNvSpPr/>
            <p:nvPr/>
          </p:nvSpPr>
          <p:spPr>
            <a:xfrm>
              <a:off x="4786058" y="5415597"/>
              <a:ext cx="771525" cy="954405"/>
            </a:xfrm>
            <a:custGeom>
              <a:avLst/>
              <a:gdLst/>
              <a:ahLst/>
              <a:cxnLst/>
              <a:rect l="l" t="t" r="r" b="b"/>
              <a:pathLst>
                <a:path w="771525" h="954404">
                  <a:moveTo>
                    <a:pt x="58559" y="504659"/>
                  </a:moveTo>
                  <a:lnTo>
                    <a:pt x="56413" y="493636"/>
                  </a:lnTo>
                  <a:lnTo>
                    <a:pt x="49974" y="483933"/>
                  </a:lnTo>
                  <a:lnTo>
                    <a:pt x="40297" y="477507"/>
                  </a:lnTo>
                  <a:lnTo>
                    <a:pt x="29273" y="475361"/>
                  </a:lnTo>
                  <a:lnTo>
                    <a:pt x="18262" y="477507"/>
                  </a:lnTo>
                  <a:lnTo>
                    <a:pt x="8572" y="483933"/>
                  </a:lnTo>
                  <a:lnTo>
                    <a:pt x="2146" y="493636"/>
                  </a:lnTo>
                  <a:lnTo>
                    <a:pt x="0" y="504659"/>
                  </a:lnTo>
                  <a:lnTo>
                    <a:pt x="2146" y="515683"/>
                  </a:lnTo>
                  <a:lnTo>
                    <a:pt x="8572" y="525386"/>
                  </a:lnTo>
                  <a:lnTo>
                    <a:pt x="18262" y="531812"/>
                  </a:lnTo>
                  <a:lnTo>
                    <a:pt x="29273" y="533958"/>
                  </a:lnTo>
                  <a:lnTo>
                    <a:pt x="40297" y="531812"/>
                  </a:lnTo>
                  <a:lnTo>
                    <a:pt x="49974" y="525386"/>
                  </a:lnTo>
                  <a:lnTo>
                    <a:pt x="56413" y="515683"/>
                  </a:lnTo>
                  <a:lnTo>
                    <a:pt x="58559" y="504659"/>
                  </a:lnTo>
                  <a:close/>
                </a:path>
                <a:path w="771525" h="954404">
                  <a:moveTo>
                    <a:pt x="91084" y="924674"/>
                  </a:moveTo>
                  <a:lnTo>
                    <a:pt x="88938" y="913638"/>
                  </a:lnTo>
                  <a:lnTo>
                    <a:pt x="82511" y="903947"/>
                  </a:lnTo>
                  <a:lnTo>
                    <a:pt x="72821" y="897509"/>
                  </a:lnTo>
                  <a:lnTo>
                    <a:pt x="61810" y="895362"/>
                  </a:lnTo>
                  <a:lnTo>
                    <a:pt x="50787" y="897509"/>
                  </a:lnTo>
                  <a:lnTo>
                    <a:pt x="41109" y="903947"/>
                  </a:lnTo>
                  <a:lnTo>
                    <a:pt x="34671" y="913638"/>
                  </a:lnTo>
                  <a:lnTo>
                    <a:pt x="32524" y="924674"/>
                  </a:lnTo>
                  <a:lnTo>
                    <a:pt x="34671" y="935697"/>
                  </a:lnTo>
                  <a:lnTo>
                    <a:pt x="41109" y="945388"/>
                  </a:lnTo>
                  <a:lnTo>
                    <a:pt x="50787" y="951826"/>
                  </a:lnTo>
                  <a:lnTo>
                    <a:pt x="61810" y="953973"/>
                  </a:lnTo>
                  <a:lnTo>
                    <a:pt x="72821" y="951826"/>
                  </a:lnTo>
                  <a:lnTo>
                    <a:pt x="82511" y="945388"/>
                  </a:lnTo>
                  <a:lnTo>
                    <a:pt x="88938" y="935697"/>
                  </a:lnTo>
                  <a:lnTo>
                    <a:pt x="91084" y="924674"/>
                  </a:lnTo>
                  <a:close/>
                </a:path>
                <a:path w="771525" h="954404">
                  <a:moveTo>
                    <a:pt x="123621" y="551865"/>
                  </a:moveTo>
                  <a:lnTo>
                    <a:pt x="121475" y="540842"/>
                  </a:lnTo>
                  <a:lnTo>
                    <a:pt x="115036" y="531152"/>
                  </a:lnTo>
                  <a:lnTo>
                    <a:pt x="105359" y="524713"/>
                  </a:lnTo>
                  <a:lnTo>
                    <a:pt x="94335" y="522566"/>
                  </a:lnTo>
                  <a:lnTo>
                    <a:pt x="83324" y="524713"/>
                  </a:lnTo>
                  <a:lnTo>
                    <a:pt x="73634" y="531152"/>
                  </a:lnTo>
                  <a:lnTo>
                    <a:pt x="67208" y="540842"/>
                  </a:lnTo>
                  <a:lnTo>
                    <a:pt x="65062" y="551865"/>
                  </a:lnTo>
                  <a:lnTo>
                    <a:pt x="67208" y="562902"/>
                  </a:lnTo>
                  <a:lnTo>
                    <a:pt x="73634" y="572592"/>
                  </a:lnTo>
                  <a:lnTo>
                    <a:pt x="83324" y="579031"/>
                  </a:lnTo>
                  <a:lnTo>
                    <a:pt x="94335" y="581177"/>
                  </a:lnTo>
                  <a:lnTo>
                    <a:pt x="105359" y="579031"/>
                  </a:lnTo>
                  <a:lnTo>
                    <a:pt x="115036" y="572592"/>
                  </a:lnTo>
                  <a:lnTo>
                    <a:pt x="121475" y="562902"/>
                  </a:lnTo>
                  <a:lnTo>
                    <a:pt x="123621" y="551865"/>
                  </a:lnTo>
                  <a:close/>
                </a:path>
                <a:path w="771525" h="954404">
                  <a:moveTo>
                    <a:pt x="123621" y="467220"/>
                  </a:moveTo>
                  <a:lnTo>
                    <a:pt x="121475" y="456184"/>
                  </a:lnTo>
                  <a:lnTo>
                    <a:pt x="115036" y="446493"/>
                  </a:lnTo>
                  <a:lnTo>
                    <a:pt x="105359" y="440055"/>
                  </a:lnTo>
                  <a:lnTo>
                    <a:pt x="94335" y="437908"/>
                  </a:lnTo>
                  <a:lnTo>
                    <a:pt x="83324" y="440055"/>
                  </a:lnTo>
                  <a:lnTo>
                    <a:pt x="73634" y="446493"/>
                  </a:lnTo>
                  <a:lnTo>
                    <a:pt x="67208" y="456184"/>
                  </a:lnTo>
                  <a:lnTo>
                    <a:pt x="65062" y="467220"/>
                  </a:lnTo>
                  <a:lnTo>
                    <a:pt x="67208" y="478243"/>
                  </a:lnTo>
                  <a:lnTo>
                    <a:pt x="73634" y="487934"/>
                  </a:lnTo>
                  <a:lnTo>
                    <a:pt x="83324" y="494372"/>
                  </a:lnTo>
                  <a:lnTo>
                    <a:pt x="94335" y="496519"/>
                  </a:lnTo>
                  <a:lnTo>
                    <a:pt x="105359" y="494372"/>
                  </a:lnTo>
                  <a:lnTo>
                    <a:pt x="115036" y="487934"/>
                  </a:lnTo>
                  <a:lnTo>
                    <a:pt x="121475" y="478243"/>
                  </a:lnTo>
                  <a:lnTo>
                    <a:pt x="123621" y="467220"/>
                  </a:lnTo>
                  <a:close/>
                </a:path>
                <a:path w="771525" h="954404">
                  <a:moveTo>
                    <a:pt x="770978" y="473735"/>
                  </a:moveTo>
                  <a:lnTo>
                    <a:pt x="768832" y="462699"/>
                  </a:lnTo>
                  <a:lnTo>
                    <a:pt x="762406" y="453009"/>
                  </a:lnTo>
                  <a:lnTo>
                    <a:pt x="752716" y="446570"/>
                  </a:lnTo>
                  <a:lnTo>
                    <a:pt x="741705" y="444423"/>
                  </a:lnTo>
                  <a:lnTo>
                    <a:pt x="730681" y="446570"/>
                  </a:lnTo>
                  <a:lnTo>
                    <a:pt x="721004" y="453009"/>
                  </a:lnTo>
                  <a:lnTo>
                    <a:pt x="714565" y="462699"/>
                  </a:lnTo>
                  <a:lnTo>
                    <a:pt x="712419" y="473735"/>
                  </a:lnTo>
                  <a:lnTo>
                    <a:pt x="714565" y="484759"/>
                  </a:lnTo>
                  <a:lnTo>
                    <a:pt x="721004" y="494449"/>
                  </a:lnTo>
                  <a:lnTo>
                    <a:pt x="730681" y="500888"/>
                  </a:lnTo>
                  <a:lnTo>
                    <a:pt x="741705" y="503034"/>
                  </a:lnTo>
                  <a:lnTo>
                    <a:pt x="752716" y="500888"/>
                  </a:lnTo>
                  <a:lnTo>
                    <a:pt x="762406" y="494449"/>
                  </a:lnTo>
                  <a:lnTo>
                    <a:pt x="768832" y="484759"/>
                  </a:lnTo>
                  <a:lnTo>
                    <a:pt x="770978" y="473735"/>
                  </a:lnTo>
                  <a:close/>
                </a:path>
                <a:path w="771525" h="954404">
                  <a:moveTo>
                    <a:pt x="770978" y="323951"/>
                  </a:moveTo>
                  <a:lnTo>
                    <a:pt x="768832" y="312928"/>
                  </a:lnTo>
                  <a:lnTo>
                    <a:pt x="762406" y="303237"/>
                  </a:lnTo>
                  <a:lnTo>
                    <a:pt x="752716" y="296799"/>
                  </a:lnTo>
                  <a:lnTo>
                    <a:pt x="741705" y="294652"/>
                  </a:lnTo>
                  <a:lnTo>
                    <a:pt x="730681" y="296799"/>
                  </a:lnTo>
                  <a:lnTo>
                    <a:pt x="721004" y="303237"/>
                  </a:lnTo>
                  <a:lnTo>
                    <a:pt x="714565" y="312928"/>
                  </a:lnTo>
                  <a:lnTo>
                    <a:pt x="712419" y="323951"/>
                  </a:lnTo>
                  <a:lnTo>
                    <a:pt x="714565" y="334987"/>
                  </a:lnTo>
                  <a:lnTo>
                    <a:pt x="721004" y="344678"/>
                  </a:lnTo>
                  <a:lnTo>
                    <a:pt x="730681" y="351116"/>
                  </a:lnTo>
                  <a:lnTo>
                    <a:pt x="741705" y="353263"/>
                  </a:lnTo>
                  <a:lnTo>
                    <a:pt x="752716" y="351116"/>
                  </a:lnTo>
                  <a:lnTo>
                    <a:pt x="762406" y="344678"/>
                  </a:lnTo>
                  <a:lnTo>
                    <a:pt x="768832" y="334987"/>
                  </a:lnTo>
                  <a:lnTo>
                    <a:pt x="770978" y="323951"/>
                  </a:lnTo>
                  <a:close/>
                </a:path>
                <a:path w="771525" h="954404">
                  <a:moveTo>
                    <a:pt x="770978" y="29298"/>
                  </a:moveTo>
                  <a:lnTo>
                    <a:pt x="768832" y="18275"/>
                  </a:lnTo>
                  <a:lnTo>
                    <a:pt x="762406" y="8572"/>
                  </a:lnTo>
                  <a:lnTo>
                    <a:pt x="752716" y="2146"/>
                  </a:lnTo>
                  <a:lnTo>
                    <a:pt x="741705" y="0"/>
                  </a:lnTo>
                  <a:lnTo>
                    <a:pt x="730681" y="2146"/>
                  </a:lnTo>
                  <a:lnTo>
                    <a:pt x="721004" y="8572"/>
                  </a:lnTo>
                  <a:lnTo>
                    <a:pt x="714565" y="18275"/>
                  </a:lnTo>
                  <a:lnTo>
                    <a:pt x="712419" y="29298"/>
                  </a:lnTo>
                  <a:lnTo>
                    <a:pt x="714565" y="40322"/>
                  </a:lnTo>
                  <a:lnTo>
                    <a:pt x="721004" y="50012"/>
                  </a:lnTo>
                  <a:lnTo>
                    <a:pt x="730681" y="56451"/>
                  </a:lnTo>
                  <a:lnTo>
                    <a:pt x="741705" y="58597"/>
                  </a:lnTo>
                  <a:lnTo>
                    <a:pt x="752716" y="56451"/>
                  </a:lnTo>
                  <a:lnTo>
                    <a:pt x="762406" y="50012"/>
                  </a:lnTo>
                  <a:lnTo>
                    <a:pt x="768832" y="40322"/>
                  </a:lnTo>
                  <a:lnTo>
                    <a:pt x="770978" y="29298"/>
                  </a:lnTo>
                  <a:close/>
                </a:path>
              </a:pathLst>
            </a:custGeom>
            <a:solidFill>
              <a:srgbClr val="000000"/>
            </a:solidFill>
          </p:spPr>
          <p:txBody>
            <a:bodyPr wrap="square" lIns="0" tIns="0" rIns="0" bIns="0" rtlCol="0"/>
            <a:lstStyle/>
            <a:p>
              <a:endParaRPr/>
            </a:p>
          </p:txBody>
        </p:sp>
        <p:sp>
          <p:nvSpPr>
            <p:cNvPr id="89" name="object 89"/>
            <p:cNvSpPr/>
            <p:nvPr/>
          </p:nvSpPr>
          <p:spPr>
            <a:xfrm>
              <a:off x="5002394" y="5578381"/>
              <a:ext cx="742315" cy="530860"/>
            </a:xfrm>
            <a:custGeom>
              <a:avLst/>
              <a:gdLst/>
              <a:ahLst/>
              <a:cxnLst/>
              <a:rect l="l" t="t" r="r" b="b"/>
              <a:pathLst>
                <a:path w="742314" h="530860">
                  <a:moveTo>
                    <a:pt x="30904" y="205121"/>
                  </a:moveTo>
                  <a:lnTo>
                    <a:pt x="30904" y="367916"/>
                  </a:lnTo>
                </a:path>
                <a:path w="742314" h="530860">
                  <a:moveTo>
                    <a:pt x="0" y="205121"/>
                  </a:moveTo>
                  <a:lnTo>
                    <a:pt x="61808" y="205121"/>
                  </a:lnTo>
                </a:path>
                <a:path w="742314" h="530860">
                  <a:moveTo>
                    <a:pt x="30904" y="530711"/>
                  </a:moveTo>
                  <a:lnTo>
                    <a:pt x="30904" y="367916"/>
                  </a:lnTo>
                </a:path>
                <a:path w="742314" h="530860">
                  <a:moveTo>
                    <a:pt x="0" y="530711"/>
                  </a:moveTo>
                  <a:lnTo>
                    <a:pt x="61808" y="530711"/>
                  </a:lnTo>
                </a:path>
                <a:path w="742314" h="530860">
                  <a:moveTo>
                    <a:pt x="710798" y="0"/>
                  </a:moveTo>
                  <a:lnTo>
                    <a:pt x="710798" y="125352"/>
                  </a:lnTo>
                </a:path>
                <a:path w="742314" h="530860">
                  <a:moveTo>
                    <a:pt x="679894" y="0"/>
                  </a:moveTo>
                  <a:lnTo>
                    <a:pt x="741702" y="0"/>
                  </a:lnTo>
                </a:path>
                <a:path w="742314" h="530860">
                  <a:moveTo>
                    <a:pt x="710798" y="252332"/>
                  </a:moveTo>
                  <a:lnTo>
                    <a:pt x="710798" y="125352"/>
                  </a:lnTo>
                </a:path>
                <a:path w="742314" h="530860">
                  <a:moveTo>
                    <a:pt x="679894" y="252332"/>
                  </a:moveTo>
                  <a:lnTo>
                    <a:pt x="741702" y="252332"/>
                  </a:lnTo>
                </a:path>
              </a:pathLst>
            </a:custGeom>
            <a:ln w="9763">
              <a:solidFill>
                <a:srgbClr val="0432FF"/>
              </a:solidFill>
            </a:ln>
          </p:spPr>
          <p:txBody>
            <a:bodyPr wrap="square" lIns="0" tIns="0" rIns="0" bIns="0" rtlCol="0"/>
            <a:lstStyle/>
            <a:p>
              <a:endParaRPr/>
            </a:p>
          </p:txBody>
        </p:sp>
        <p:sp>
          <p:nvSpPr>
            <p:cNvPr id="90" name="object 90"/>
            <p:cNvSpPr/>
            <p:nvPr/>
          </p:nvSpPr>
          <p:spPr>
            <a:xfrm>
              <a:off x="5004016" y="5402567"/>
              <a:ext cx="738505" cy="817244"/>
            </a:xfrm>
            <a:custGeom>
              <a:avLst/>
              <a:gdLst/>
              <a:ahLst/>
              <a:cxnLst/>
              <a:rect l="l" t="t" r="r" b="b"/>
              <a:pathLst>
                <a:path w="738504" h="817245">
                  <a:moveTo>
                    <a:pt x="58559" y="758621"/>
                  </a:moveTo>
                  <a:lnTo>
                    <a:pt x="0" y="758621"/>
                  </a:lnTo>
                  <a:lnTo>
                    <a:pt x="0" y="817232"/>
                  </a:lnTo>
                  <a:lnTo>
                    <a:pt x="58559" y="817232"/>
                  </a:lnTo>
                  <a:lnTo>
                    <a:pt x="58559" y="758621"/>
                  </a:lnTo>
                  <a:close/>
                </a:path>
                <a:path w="738504" h="817245">
                  <a:moveTo>
                    <a:pt x="58559" y="576300"/>
                  </a:moveTo>
                  <a:lnTo>
                    <a:pt x="0" y="576300"/>
                  </a:lnTo>
                  <a:lnTo>
                    <a:pt x="0" y="634898"/>
                  </a:lnTo>
                  <a:lnTo>
                    <a:pt x="58559" y="634898"/>
                  </a:lnTo>
                  <a:lnTo>
                    <a:pt x="58559" y="576300"/>
                  </a:lnTo>
                  <a:close/>
                </a:path>
                <a:path w="738504" h="817245">
                  <a:moveTo>
                    <a:pt x="58559" y="206756"/>
                  </a:moveTo>
                  <a:lnTo>
                    <a:pt x="0" y="206756"/>
                  </a:lnTo>
                  <a:lnTo>
                    <a:pt x="0" y="265353"/>
                  </a:lnTo>
                  <a:lnTo>
                    <a:pt x="58559" y="265353"/>
                  </a:lnTo>
                  <a:lnTo>
                    <a:pt x="58559" y="206756"/>
                  </a:lnTo>
                  <a:close/>
                </a:path>
                <a:path w="738504" h="817245">
                  <a:moveTo>
                    <a:pt x="738441" y="569785"/>
                  </a:moveTo>
                  <a:lnTo>
                    <a:pt x="679894" y="569785"/>
                  </a:lnTo>
                  <a:lnTo>
                    <a:pt x="679894" y="628396"/>
                  </a:lnTo>
                  <a:lnTo>
                    <a:pt x="738441" y="628396"/>
                  </a:lnTo>
                  <a:lnTo>
                    <a:pt x="738441" y="569785"/>
                  </a:lnTo>
                  <a:close/>
                </a:path>
                <a:path w="738504" h="817245">
                  <a:moveTo>
                    <a:pt x="738441" y="377685"/>
                  </a:moveTo>
                  <a:lnTo>
                    <a:pt x="679894" y="377685"/>
                  </a:lnTo>
                  <a:lnTo>
                    <a:pt x="679894" y="436295"/>
                  </a:lnTo>
                  <a:lnTo>
                    <a:pt x="738441" y="436295"/>
                  </a:lnTo>
                  <a:lnTo>
                    <a:pt x="738441" y="377685"/>
                  </a:lnTo>
                  <a:close/>
                </a:path>
                <a:path w="738504" h="817245">
                  <a:moveTo>
                    <a:pt x="738441" y="141630"/>
                  </a:moveTo>
                  <a:lnTo>
                    <a:pt x="679894" y="141630"/>
                  </a:lnTo>
                  <a:lnTo>
                    <a:pt x="679894" y="200240"/>
                  </a:lnTo>
                  <a:lnTo>
                    <a:pt x="738441" y="200240"/>
                  </a:lnTo>
                  <a:lnTo>
                    <a:pt x="738441" y="141630"/>
                  </a:lnTo>
                  <a:close/>
                </a:path>
                <a:path w="738504" h="817245">
                  <a:moveTo>
                    <a:pt x="738441" y="0"/>
                  </a:moveTo>
                  <a:lnTo>
                    <a:pt x="679894" y="0"/>
                  </a:lnTo>
                  <a:lnTo>
                    <a:pt x="679894" y="58610"/>
                  </a:lnTo>
                  <a:lnTo>
                    <a:pt x="738441" y="58610"/>
                  </a:lnTo>
                  <a:lnTo>
                    <a:pt x="738441" y="0"/>
                  </a:lnTo>
                  <a:close/>
                </a:path>
              </a:pathLst>
            </a:custGeom>
            <a:solidFill>
              <a:srgbClr val="0432FF"/>
            </a:solidFill>
          </p:spPr>
          <p:txBody>
            <a:bodyPr wrap="square" lIns="0" tIns="0" rIns="0" bIns="0" rtlCol="0"/>
            <a:lstStyle/>
            <a:p>
              <a:endParaRPr/>
            </a:p>
          </p:txBody>
        </p:sp>
        <p:sp>
          <p:nvSpPr>
            <p:cNvPr id="91" name="object 91"/>
            <p:cNvSpPr/>
            <p:nvPr/>
          </p:nvSpPr>
          <p:spPr>
            <a:xfrm>
              <a:off x="5187819" y="5273955"/>
              <a:ext cx="742315" cy="679450"/>
            </a:xfrm>
            <a:custGeom>
              <a:avLst/>
              <a:gdLst/>
              <a:ahLst/>
              <a:cxnLst/>
              <a:rect l="l" t="t" r="r" b="b"/>
              <a:pathLst>
                <a:path w="742314" h="679450">
                  <a:moveTo>
                    <a:pt x="30904" y="517688"/>
                  </a:moveTo>
                  <a:lnTo>
                    <a:pt x="30904" y="597457"/>
                  </a:lnTo>
                </a:path>
                <a:path w="742314" h="679450">
                  <a:moveTo>
                    <a:pt x="0" y="517688"/>
                  </a:moveTo>
                  <a:lnTo>
                    <a:pt x="61808" y="517688"/>
                  </a:lnTo>
                </a:path>
                <a:path w="742314" h="679450">
                  <a:moveTo>
                    <a:pt x="30904" y="678855"/>
                  </a:moveTo>
                  <a:lnTo>
                    <a:pt x="30904" y="597457"/>
                  </a:lnTo>
                </a:path>
                <a:path w="742314" h="679450">
                  <a:moveTo>
                    <a:pt x="0" y="678855"/>
                  </a:moveTo>
                  <a:lnTo>
                    <a:pt x="61808" y="678855"/>
                  </a:lnTo>
                </a:path>
                <a:path w="742314" h="679450">
                  <a:moveTo>
                    <a:pt x="710798" y="0"/>
                  </a:moveTo>
                  <a:lnTo>
                    <a:pt x="710798" y="262100"/>
                  </a:lnTo>
                </a:path>
                <a:path w="742314" h="679450">
                  <a:moveTo>
                    <a:pt x="679894" y="0"/>
                  </a:moveTo>
                  <a:lnTo>
                    <a:pt x="741702" y="0"/>
                  </a:lnTo>
                </a:path>
                <a:path w="742314" h="679450">
                  <a:moveTo>
                    <a:pt x="710798" y="525828"/>
                  </a:moveTo>
                  <a:lnTo>
                    <a:pt x="710798" y="262100"/>
                  </a:lnTo>
                </a:path>
                <a:path w="742314" h="679450">
                  <a:moveTo>
                    <a:pt x="679894" y="525828"/>
                  </a:moveTo>
                  <a:lnTo>
                    <a:pt x="741702" y="525828"/>
                  </a:lnTo>
                </a:path>
              </a:pathLst>
            </a:custGeom>
            <a:ln w="9763">
              <a:solidFill>
                <a:srgbClr val="FF2600"/>
              </a:solidFill>
            </a:ln>
          </p:spPr>
          <p:txBody>
            <a:bodyPr wrap="square" lIns="0" tIns="0" rIns="0" bIns="0" rtlCol="0"/>
            <a:lstStyle/>
            <a:p>
              <a:endParaRPr/>
            </a:p>
          </p:txBody>
        </p:sp>
        <p:sp>
          <p:nvSpPr>
            <p:cNvPr id="92" name="object 92"/>
            <p:cNvSpPr/>
            <p:nvPr/>
          </p:nvSpPr>
          <p:spPr>
            <a:xfrm>
              <a:off x="5189446" y="5601173"/>
              <a:ext cx="59055" cy="59055"/>
            </a:xfrm>
            <a:custGeom>
              <a:avLst/>
              <a:gdLst/>
              <a:ahLst/>
              <a:cxnLst/>
              <a:rect l="l" t="t" r="r" b="b"/>
              <a:pathLst>
                <a:path w="59054" h="59054">
                  <a:moveTo>
                    <a:pt x="29278" y="0"/>
                  </a:moveTo>
                  <a:lnTo>
                    <a:pt x="0" y="58605"/>
                  </a:lnTo>
                  <a:lnTo>
                    <a:pt x="58555" y="58605"/>
                  </a:lnTo>
                  <a:lnTo>
                    <a:pt x="29278" y="0"/>
                  </a:lnTo>
                  <a:close/>
                </a:path>
              </a:pathLst>
            </a:custGeom>
            <a:solidFill>
              <a:srgbClr val="FF2600"/>
            </a:solidFill>
          </p:spPr>
          <p:txBody>
            <a:bodyPr wrap="square" lIns="0" tIns="0" rIns="0" bIns="0" rtlCol="0"/>
            <a:lstStyle/>
            <a:p>
              <a:endParaRPr/>
            </a:p>
          </p:txBody>
        </p:sp>
        <p:pic>
          <p:nvPicPr>
            <p:cNvPr id="93" name="object 93"/>
            <p:cNvPicPr/>
            <p:nvPr/>
          </p:nvPicPr>
          <p:blipFill>
            <a:blip r:embed="rId2" cstate="print"/>
            <a:stretch>
              <a:fillRect/>
            </a:stretch>
          </p:blipFill>
          <p:spPr>
            <a:xfrm>
              <a:off x="5156915" y="5900715"/>
              <a:ext cx="123617" cy="104189"/>
            </a:xfrm>
            <a:prstGeom prst="rect">
              <a:avLst/>
            </a:prstGeom>
          </p:spPr>
        </p:pic>
        <p:sp>
          <p:nvSpPr>
            <p:cNvPr id="94" name="object 94"/>
            <p:cNvSpPr/>
            <p:nvPr/>
          </p:nvSpPr>
          <p:spPr>
            <a:xfrm>
              <a:off x="5869330" y="4951628"/>
              <a:ext cx="59055" cy="1278255"/>
            </a:xfrm>
            <a:custGeom>
              <a:avLst/>
              <a:gdLst/>
              <a:ahLst/>
              <a:cxnLst/>
              <a:rect l="l" t="t" r="r" b="b"/>
              <a:pathLst>
                <a:path w="59054" h="1278254">
                  <a:moveTo>
                    <a:pt x="58559" y="1277937"/>
                  </a:moveTo>
                  <a:lnTo>
                    <a:pt x="29286" y="1219327"/>
                  </a:lnTo>
                  <a:lnTo>
                    <a:pt x="0" y="1277937"/>
                  </a:lnTo>
                  <a:lnTo>
                    <a:pt x="58559" y="1277937"/>
                  </a:lnTo>
                  <a:close/>
                </a:path>
                <a:path w="59054" h="1278254">
                  <a:moveTo>
                    <a:pt x="58559" y="750481"/>
                  </a:moveTo>
                  <a:lnTo>
                    <a:pt x="29286" y="691883"/>
                  </a:lnTo>
                  <a:lnTo>
                    <a:pt x="0" y="750481"/>
                  </a:lnTo>
                  <a:lnTo>
                    <a:pt x="58559" y="750481"/>
                  </a:lnTo>
                  <a:close/>
                </a:path>
                <a:path w="59054" h="1278254">
                  <a:moveTo>
                    <a:pt x="58559" y="369544"/>
                  </a:moveTo>
                  <a:lnTo>
                    <a:pt x="29286" y="310934"/>
                  </a:lnTo>
                  <a:lnTo>
                    <a:pt x="0" y="369544"/>
                  </a:lnTo>
                  <a:lnTo>
                    <a:pt x="58559" y="369544"/>
                  </a:lnTo>
                  <a:close/>
                </a:path>
                <a:path w="59054" h="1278254">
                  <a:moveTo>
                    <a:pt x="58559" y="58610"/>
                  </a:moveTo>
                  <a:lnTo>
                    <a:pt x="29286" y="0"/>
                  </a:lnTo>
                  <a:lnTo>
                    <a:pt x="0" y="58610"/>
                  </a:lnTo>
                  <a:lnTo>
                    <a:pt x="58559" y="58610"/>
                  </a:lnTo>
                  <a:close/>
                </a:path>
              </a:pathLst>
            </a:custGeom>
            <a:solidFill>
              <a:srgbClr val="FF2600"/>
            </a:solidFill>
          </p:spPr>
          <p:txBody>
            <a:bodyPr wrap="square" lIns="0" tIns="0" rIns="0" bIns="0" rtlCol="0"/>
            <a:lstStyle/>
            <a:p>
              <a:endParaRPr/>
            </a:p>
          </p:txBody>
        </p:sp>
        <p:sp>
          <p:nvSpPr>
            <p:cNvPr id="95" name="object 95"/>
            <p:cNvSpPr/>
            <p:nvPr/>
          </p:nvSpPr>
          <p:spPr>
            <a:xfrm>
              <a:off x="4771967" y="4420637"/>
              <a:ext cx="59055" cy="59055"/>
            </a:xfrm>
            <a:custGeom>
              <a:avLst/>
              <a:gdLst/>
              <a:ahLst/>
              <a:cxnLst/>
              <a:rect l="l" t="t" r="r" b="b"/>
              <a:pathLst>
                <a:path w="59054" h="59054">
                  <a:moveTo>
                    <a:pt x="29277" y="0"/>
                  </a:moveTo>
                  <a:lnTo>
                    <a:pt x="18260" y="2145"/>
                  </a:lnTo>
                  <a:lnTo>
                    <a:pt x="8575" y="8583"/>
                  </a:lnTo>
                  <a:lnTo>
                    <a:pt x="2143" y="18277"/>
                  </a:lnTo>
                  <a:lnTo>
                    <a:pt x="0" y="29303"/>
                  </a:lnTo>
                  <a:lnTo>
                    <a:pt x="2143" y="40330"/>
                  </a:lnTo>
                  <a:lnTo>
                    <a:pt x="8575" y="50024"/>
                  </a:lnTo>
                  <a:lnTo>
                    <a:pt x="18260" y="56461"/>
                  </a:lnTo>
                  <a:lnTo>
                    <a:pt x="29277" y="58607"/>
                  </a:lnTo>
                  <a:lnTo>
                    <a:pt x="40294" y="56461"/>
                  </a:lnTo>
                  <a:lnTo>
                    <a:pt x="49979" y="50024"/>
                  </a:lnTo>
                  <a:lnTo>
                    <a:pt x="56411" y="40330"/>
                  </a:lnTo>
                  <a:lnTo>
                    <a:pt x="58555" y="29303"/>
                  </a:lnTo>
                  <a:lnTo>
                    <a:pt x="56411" y="18277"/>
                  </a:lnTo>
                  <a:lnTo>
                    <a:pt x="49979" y="8583"/>
                  </a:lnTo>
                  <a:lnTo>
                    <a:pt x="40294" y="2145"/>
                  </a:lnTo>
                  <a:lnTo>
                    <a:pt x="29277" y="0"/>
                  </a:lnTo>
                  <a:close/>
                </a:path>
              </a:pathLst>
            </a:custGeom>
            <a:solidFill>
              <a:srgbClr val="000000"/>
            </a:solidFill>
          </p:spPr>
          <p:txBody>
            <a:bodyPr wrap="square" lIns="0" tIns="0" rIns="0" bIns="0" rtlCol="0"/>
            <a:lstStyle/>
            <a:p>
              <a:endParaRPr/>
            </a:p>
          </p:txBody>
        </p:sp>
        <p:sp>
          <p:nvSpPr>
            <p:cNvPr id="96" name="object 96"/>
            <p:cNvSpPr/>
            <p:nvPr/>
          </p:nvSpPr>
          <p:spPr>
            <a:xfrm>
              <a:off x="4775220" y="4625760"/>
              <a:ext cx="59055" cy="59055"/>
            </a:xfrm>
            <a:custGeom>
              <a:avLst/>
              <a:gdLst/>
              <a:ahLst/>
              <a:cxnLst/>
              <a:rect l="l" t="t" r="r" b="b"/>
              <a:pathLst>
                <a:path w="59054" h="59054">
                  <a:moveTo>
                    <a:pt x="58555" y="0"/>
                  </a:moveTo>
                  <a:lnTo>
                    <a:pt x="0" y="0"/>
                  </a:lnTo>
                  <a:lnTo>
                    <a:pt x="0" y="58605"/>
                  </a:lnTo>
                  <a:lnTo>
                    <a:pt x="58555" y="58605"/>
                  </a:lnTo>
                  <a:lnTo>
                    <a:pt x="58555" y="0"/>
                  </a:lnTo>
                  <a:close/>
                </a:path>
              </a:pathLst>
            </a:custGeom>
            <a:solidFill>
              <a:srgbClr val="0432FF"/>
            </a:solidFill>
          </p:spPr>
          <p:txBody>
            <a:bodyPr wrap="square" lIns="0" tIns="0" rIns="0" bIns="0" rtlCol="0"/>
            <a:lstStyle/>
            <a:p>
              <a:endParaRPr/>
            </a:p>
          </p:txBody>
        </p:sp>
      </p:grpSp>
      <p:pic>
        <p:nvPicPr>
          <p:cNvPr id="167" name="그림 166">
            <a:extLst>
              <a:ext uri="{FF2B5EF4-FFF2-40B4-BE49-F238E27FC236}">
                <a16:creationId xmlns:a16="http://schemas.microsoft.com/office/drawing/2014/main" id="{DC23BD12-A329-8043-A978-5AD9B82A3461}"/>
              </a:ext>
            </a:extLst>
          </p:cNvPr>
          <p:cNvPicPr>
            <a:picLocks noChangeAspect="1"/>
          </p:cNvPicPr>
          <p:nvPr/>
        </p:nvPicPr>
        <p:blipFill>
          <a:blip r:embed="rId3"/>
          <a:stretch>
            <a:fillRect/>
          </a:stretch>
        </p:blipFill>
        <p:spPr>
          <a:xfrm>
            <a:off x="783047" y="1147419"/>
            <a:ext cx="2121540" cy="2368569"/>
          </a:xfrm>
          <a:prstGeom prst="rect">
            <a:avLst/>
          </a:prstGeom>
        </p:spPr>
      </p:pic>
      <p:sp>
        <p:nvSpPr>
          <p:cNvPr id="2" name="object 2"/>
          <p:cNvSpPr txBox="1">
            <a:spLocks noGrp="1"/>
          </p:cNvSpPr>
          <p:nvPr>
            <p:ph type="title"/>
          </p:nvPr>
        </p:nvSpPr>
        <p:spPr>
          <a:xfrm>
            <a:off x="431155" y="443274"/>
            <a:ext cx="2630805" cy="315595"/>
          </a:xfrm>
          <a:prstGeom prst="rect">
            <a:avLst/>
          </a:prstGeom>
        </p:spPr>
        <p:txBody>
          <a:bodyPr vert="horz" wrap="square" lIns="0" tIns="12700" rIns="0" bIns="0" rtlCol="0">
            <a:spAutoFit/>
          </a:bodyPr>
          <a:lstStyle/>
          <a:p>
            <a:pPr marL="12700">
              <a:lnSpc>
                <a:spcPct val="100000"/>
              </a:lnSpc>
              <a:spcBef>
                <a:spcPts val="100"/>
              </a:spcBef>
            </a:pPr>
            <a:r>
              <a:rPr spc="5" dirty="0"/>
              <a:t>Supplementary</a:t>
            </a:r>
            <a:r>
              <a:rPr dirty="0"/>
              <a:t> </a:t>
            </a:r>
            <a:r>
              <a:rPr spc="5" dirty="0"/>
              <a:t>Figure</a:t>
            </a:r>
            <a:r>
              <a:rPr dirty="0"/>
              <a:t> </a:t>
            </a:r>
            <a:r>
              <a:rPr lang="en-US" dirty="0"/>
              <a:t>2</a:t>
            </a:r>
            <a:endParaRPr dirty="0"/>
          </a:p>
        </p:txBody>
      </p:sp>
      <p:sp>
        <p:nvSpPr>
          <p:cNvPr id="3" name="object 3"/>
          <p:cNvSpPr txBox="1"/>
          <p:nvPr/>
        </p:nvSpPr>
        <p:spPr>
          <a:xfrm>
            <a:off x="3379470" y="839219"/>
            <a:ext cx="1471094" cy="624840"/>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r>
              <a:rPr lang="en-US" sz="1900" dirty="0">
                <a:latin typeface="Arial"/>
                <a:cs typeface="Arial"/>
              </a:rPr>
              <a:t>  Females</a:t>
            </a:r>
            <a:endParaRPr sz="1900" dirty="0">
              <a:latin typeface="Arial"/>
              <a:cs typeface="Arial"/>
            </a:endParaRPr>
          </a:p>
          <a:p>
            <a:pPr marL="84455">
              <a:lnSpc>
                <a:spcPct val="100000"/>
              </a:lnSpc>
              <a:spcBef>
                <a:spcPts val="1050"/>
              </a:spcBef>
            </a:pPr>
            <a:endParaRPr sz="1150" dirty="0">
              <a:latin typeface="Arial"/>
              <a:cs typeface="Arial"/>
            </a:endParaRPr>
          </a:p>
        </p:txBody>
      </p:sp>
      <p:sp>
        <p:nvSpPr>
          <p:cNvPr id="4" name="object 4"/>
          <p:cNvSpPr txBox="1"/>
          <p:nvPr/>
        </p:nvSpPr>
        <p:spPr>
          <a:xfrm>
            <a:off x="5444033" y="863409"/>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C</a:t>
            </a:r>
          </a:p>
        </p:txBody>
      </p:sp>
      <p:sp>
        <p:nvSpPr>
          <p:cNvPr id="5" name="object 5"/>
          <p:cNvSpPr txBox="1"/>
          <p:nvPr/>
        </p:nvSpPr>
        <p:spPr>
          <a:xfrm>
            <a:off x="894390" y="853145"/>
            <a:ext cx="1079641" cy="305212"/>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A</a:t>
            </a:r>
            <a:r>
              <a:rPr lang="en-US" sz="1900" dirty="0">
                <a:latin typeface="Arial"/>
                <a:cs typeface="Arial"/>
              </a:rPr>
              <a:t>  Males</a:t>
            </a:r>
            <a:endParaRPr sz="1900" dirty="0">
              <a:latin typeface="Arial"/>
              <a:cs typeface="Arial"/>
            </a:endParaRPr>
          </a:p>
        </p:txBody>
      </p:sp>
      <p:sp>
        <p:nvSpPr>
          <p:cNvPr id="41" name="object 41"/>
          <p:cNvSpPr txBox="1"/>
          <p:nvPr/>
        </p:nvSpPr>
        <p:spPr>
          <a:xfrm>
            <a:off x="3881107" y="1310345"/>
            <a:ext cx="1658298" cy="566437"/>
          </a:xfrm>
          <a:prstGeom prst="rect">
            <a:avLst/>
          </a:prstGeom>
        </p:spPr>
        <p:txBody>
          <a:bodyPr vert="horz" wrap="square" lIns="0" tIns="2540" rIns="0" bIns="0" rtlCol="0">
            <a:spAutoFit/>
          </a:bodyPr>
          <a:lstStyle/>
          <a:p>
            <a:pPr marL="12700" marR="5080" indent="1270" algn="just">
              <a:lnSpc>
                <a:spcPct val="120000"/>
              </a:lnSpc>
              <a:spcBef>
                <a:spcPts val="20"/>
              </a:spcBef>
            </a:pPr>
            <a:r>
              <a:rPr sz="1050" spc="-15" dirty="0">
                <a:latin typeface="Arial"/>
                <a:cs typeface="Arial"/>
              </a:rPr>
              <a:t>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20" dirty="0">
                <a:latin typeface="Arial"/>
                <a:cs typeface="Arial"/>
              </a:rPr>
              <a:t>WT  </a:t>
            </a:r>
            <a:endParaRPr lang="en-US" sz="1050" spc="-20" dirty="0">
              <a:latin typeface="Arial"/>
              <a:cs typeface="Arial"/>
            </a:endParaRPr>
          </a:p>
          <a:p>
            <a:pPr marL="12700" marR="5080" indent="1270" algn="just">
              <a:lnSpc>
                <a:spcPct val="120000"/>
              </a:lnSpc>
              <a:spcBef>
                <a:spcPts val="20"/>
              </a:spcBef>
            </a:pPr>
            <a:r>
              <a:rPr sz="1050" spc="-20" dirty="0">
                <a:latin typeface="Arial"/>
                <a:cs typeface="Arial"/>
              </a:rPr>
              <a:t>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20" dirty="0">
                <a:latin typeface="Arial"/>
                <a:cs typeface="Arial"/>
              </a:rPr>
              <a:t>HE  </a:t>
            </a:r>
            <a:endParaRPr lang="en-US" sz="1050" spc="-20" dirty="0">
              <a:latin typeface="Arial"/>
              <a:cs typeface="Arial"/>
            </a:endParaRPr>
          </a:p>
          <a:p>
            <a:pPr marL="12700" marR="5080" indent="1270" algn="just">
              <a:lnSpc>
                <a:spcPct val="120000"/>
              </a:lnSpc>
              <a:spcBef>
                <a:spcPts val="20"/>
              </a:spcBef>
            </a:pPr>
            <a:r>
              <a:rPr sz="1050" spc="-20" dirty="0">
                <a:latin typeface="Arial"/>
                <a:cs typeface="Arial"/>
              </a:rPr>
              <a:t>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15" dirty="0">
                <a:latin typeface="Arial"/>
                <a:cs typeface="Arial"/>
              </a:rPr>
              <a:t>KO</a:t>
            </a:r>
            <a:endParaRPr sz="1050" dirty="0">
              <a:latin typeface="Arial"/>
              <a:cs typeface="Arial"/>
            </a:endParaRPr>
          </a:p>
        </p:txBody>
      </p:sp>
      <p:sp>
        <p:nvSpPr>
          <p:cNvPr id="75" name="object 75"/>
          <p:cNvSpPr txBox="1"/>
          <p:nvPr/>
        </p:nvSpPr>
        <p:spPr>
          <a:xfrm>
            <a:off x="7041110" y="3344768"/>
            <a:ext cx="556895" cy="212879"/>
          </a:xfrm>
          <a:prstGeom prst="rect">
            <a:avLst/>
          </a:prstGeom>
        </p:spPr>
        <p:txBody>
          <a:bodyPr vert="horz" wrap="square" lIns="0" tIns="12700" rIns="0" bIns="0" rtlCol="0">
            <a:spAutoFit/>
          </a:bodyPr>
          <a:lstStyle/>
          <a:p>
            <a:pPr marL="12700">
              <a:lnSpc>
                <a:spcPct val="100000"/>
              </a:lnSpc>
              <a:spcBef>
                <a:spcPts val="100"/>
              </a:spcBef>
            </a:pPr>
            <a:r>
              <a:rPr sz="1500" b="1" spc="-127" baseline="5555" dirty="0">
                <a:latin typeface="Arial"/>
                <a:cs typeface="Arial"/>
              </a:rPr>
              <a:t> </a:t>
            </a:r>
            <a:r>
              <a:rPr sz="1300" b="1" spc="-20" dirty="0">
                <a:latin typeface="Arial"/>
                <a:cs typeface="Arial"/>
              </a:rPr>
              <a:t>m</a:t>
            </a:r>
            <a:r>
              <a:rPr sz="1300" b="1" spc="-5" dirty="0">
                <a:latin typeface="Arial"/>
                <a:cs typeface="Arial"/>
              </a:rPr>
              <a:t>i</a:t>
            </a:r>
            <a:r>
              <a:rPr sz="1300" b="1" dirty="0">
                <a:latin typeface="Arial"/>
                <a:cs typeface="Arial"/>
              </a:rPr>
              <a:t>n</a:t>
            </a:r>
            <a:endParaRPr sz="1300" dirty="0">
              <a:latin typeface="Arial"/>
              <a:cs typeface="Arial"/>
            </a:endParaRPr>
          </a:p>
        </p:txBody>
      </p:sp>
      <p:sp>
        <p:nvSpPr>
          <p:cNvPr id="76" name="object 76"/>
          <p:cNvSpPr txBox="1"/>
          <p:nvPr/>
        </p:nvSpPr>
        <p:spPr>
          <a:xfrm>
            <a:off x="901964" y="3645028"/>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D</a:t>
            </a:r>
            <a:endParaRPr sz="1900">
              <a:latin typeface="Arial"/>
              <a:cs typeface="Arial"/>
            </a:endParaRPr>
          </a:p>
        </p:txBody>
      </p:sp>
      <p:grpSp>
        <p:nvGrpSpPr>
          <p:cNvPr id="77" name="object 77"/>
          <p:cNvGrpSpPr/>
          <p:nvPr/>
        </p:nvGrpSpPr>
        <p:grpSpPr>
          <a:xfrm>
            <a:off x="1600513" y="5250626"/>
            <a:ext cx="1321435" cy="979169"/>
            <a:chOff x="4714954" y="5535784"/>
            <a:chExt cx="1321435" cy="979169"/>
          </a:xfrm>
        </p:grpSpPr>
        <p:sp>
          <p:nvSpPr>
            <p:cNvPr id="78" name="object 78"/>
            <p:cNvSpPr/>
            <p:nvPr/>
          </p:nvSpPr>
          <p:spPr>
            <a:xfrm>
              <a:off x="4800702" y="5705362"/>
              <a:ext cx="774700" cy="726440"/>
            </a:xfrm>
            <a:custGeom>
              <a:avLst/>
              <a:gdLst/>
              <a:ahLst/>
              <a:cxnLst/>
              <a:rect l="l" t="t" r="r" b="b"/>
              <a:pathLst>
                <a:path w="774700" h="726439">
                  <a:moveTo>
                    <a:pt x="0" y="726065"/>
                  </a:moveTo>
                  <a:lnTo>
                    <a:pt x="0" y="336985"/>
                  </a:lnTo>
                  <a:lnTo>
                    <a:pt x="94339" y="336985"/>
                  </a:lnTo>
                  <a:lnTo>
                    <a:pt x="94339" y="726065"/>
                  </a:lnTo>
                </a:path>
                <a:path w="774700" h="726439">
                  <a:moveTo>
                    <a:pt x="679894" y="726065"/>
                  </a:moveTo>
                  <a:lnTo>
                    <a:pt x="679894" y="0"/>
                  </a:lnTo>
                  <a:lnTo>
                    <a:pt x="774233" y="0"/>
                  </a:lnTo>
                  <a:lnTo>
                    <a:pt x="774233" y="726065"/>
                  </a:lnTo>
                </a:path>
              </a:pathLst>
            </a:custGeom>
            <a:ln w="29290">
              <a:solidFill>
                <a:srgbClr val="000000"/>
              </a:solidFill>
            </a:ln>
          </p:spPr>
          <p:txBody>
            <a:bodyPr wrap="square" lIns="0" tIns="0" rIns="0" bIns="0" rtlCol="0"/>
            <a:lstStyle/>
            <a:p>
              <a:endParaRPr/>
            </a:p>
          </p:txBody>
        </p:sp>
        <p:sp>
          <p:nvSpPr>
            <p:cNvPr id="79" name="object 79"/>
            <p:cNvSpPr/>
            <p:nvPr/>
          </p:nvSpPr>
          <p:spPr>
            <a:xfrm>
              <a:off x="4986128" y="5718385"/>
              <a:ext cx="774700" cy="713105"/>
            </a:xfrm>
            <a:custGeom>
              <a:avLst/>
              <a:gdLst/>
              <a:ahLst/>
              <a:cxnLst/>
              <a:rect l="l" t="t" r="r" b="b"/>
              <a:pathLst>
                <a:path w="774700" h="713104">
                  <a:moveTo>
                    <a:pt x="0" y="713042"/>
                  </a:moveTo>
                  <a:lnTo>
                    <a:pt x="0" y="242564"/>
                  </a:lnTo>
                  <a:lnTo>
                    <a:pt x="94339" y="242564"/>
                  </a:lnTo>
                  <a:lnTo>
                    <a:pt x="94339" y="713042"/>
                  </a:lnTo>
                </a:path>
                <a:path w="774700" h="713104">
                  <a:moveTo>
                    <a:pt x="679894" y="713042"/>
                  </a:moveTo>
                  <a:lnTo>
                    <a:pt x="679894" y="0"/>
                  </a:lnTo>
                  <a:lnTo>
                    <a:pt x="774233" y="0"/>
                  </a:lnTo>
                  <a:lnTo>
                    <a:pt x="774233" y="713042"/>
                  </a:lnTo>
                </a:path>
              </a:pathLst>
            </a:custGeom>
            <a:ln w="29290">
              <a:solidFill>
                <a:srgbClr val="0432FF"/>
              </a:solidFill>
            </a:ln>
          </p:spPr>
          <p:txBody>
            <a:bodyPr wrap="square" lIns="0" tIns="0" rIns="0" bIns="0" rtlCol="0"/>
            <a:lstStyle/>
            <a:p>
              <a:endParaRPr/>
            </a:p>
          </p:txBody>
        </p:sp>
        <p:sp>
          <p:nvSpPr>
            <p:cNvPr id="80" name="object 80"/>
            <p:cNvSpPr/>
            <p:nvPr/>
          </p:nvSpPr>
          <p:spPr>
            <a:xfrm>
              <a:off x="5171554" y="5550707"/>
              <a:ext cx="774700" cy="880744"/>
            </a:xfrm>
            <a:custGeom>
              <a:avLst/>
              <a:gdLst/>
              <a:ahLst/>
              <a:cxnLst/>
              <a:rect l="l" t="t" r="r" b="b"/>
              <a:pathLst>
                <a:path w="774700" h="880745">
                  <a:moveTo>
                    <a:pt x="0" y="880721"/>
                  </a:moveTo>
                  <a:lnTo>
                    <a:pt x="0" y="335357"/>
                  </a:lnTo>
                  <a:lnTo>
                    <a:pt x="94339" y="335357"/>
                  </a:lnTo>
                  <a:lnTo>
                    <a:pt x="94339" y="880721"/>
                  </a:lnTo>
                </a:path>
                <a:path w="774700" h="880745">
                  <a:moveTo>
                    <a:pt x="679894" y="880721"/>
                  </a:moveTo>
                  <a:lnTo>
                    <a:pt x="679894" y="0"/>
                  </a:lnTo>
                  <a:lnTo>
                    <a:pt x="774233" y="0"/>
                  </a:lnTo>
                  <a:lnTo>
                    <a:pt x="774233" y="880721"/>
                  </a:lnTo>
                </a:path>
              </a:pathLst>
            </a:custGeom>
            <a:ln w="29290">
              <a:solidFill>
                <a:srgbClr val="FF2600"/>
              </a:solidFill>
            </a:ln>
          </p:spPr>
          <p:txBody>
            <a:bodyPr wrap="square" lIns="0" tIns="0" rIns="0" bIns="0" rtlCol="0"/>
            <a:lstStyle/>
            <a:p>
              <a:endParaRPr/>
            </a:p>
          </p:txBody>
        </p:sp>
        <p:sp>
          <p:nvSpPr>
            <p:cNvPr id="81" name="object 81"/>
            <p:cNvSpPr/>
            <p:nvPr/>
          </p:nvSpPr>
          <p:spPr>
            <a:xfrm>
              <a:off x="4724796" y="6431430"/>
              <a:ext cx="1301750" cy="0"/>
            </a:xfrm>
            <a:custGeom>
              <a:avLst/>
              <a:gdLst/>
              <a:ahLst/>
              <a:cxnLst/>
              <a:rect l="l" t="t" r="r" b="b"/>
              <a:pathLst>
                <a:path w="1301750">
                  <a:moveTo>
                    <a:pt x="0" y="0"/>
                  </a:moveTo>
                  <a:lnTo>
                    <a:pt x="1301232" y="0"/>
                  </a:lnTo>
                </a:path>
              </a:pathLst>
            </a:custGeom>
            <a:ln w="19535">
              <a:solidFill>
                <a:srgbClr val="000000"/>
              </a:solidFill>
            </a:ln>
          </p:spPr>
          <p:txBody>
            <a:bodyPr wrap="square" lIns="0" tIns="0" rIns="0" bIns="0" rtlCol="0"/>
            <a:lstStyle/>
            <a:p>
              <a:endParaRPr/>
            </a:p>
          </p:txBody>
        </p:sp>
        <p:sp>
          <p:nvSpPr>
            <p:cNvPr id="82" name="object 82"/>
            <p:cNvSpPr/>
            <p:nvPr/>
          </p:nvSpPr>
          <p:spPr>
            <a:xfrm>
              <a:off x="5033839" y="6431430"/>
              <a:ext cx="680085" cy="73660"/>
            </a:xfrm>
            <a:custGeom>
              <a:avLst/>
              <a:gdLst/>
              <a:ahLst/>
              <a:cxnLst/>
              <a:rect l="l" t="t" r="r" b="b"/>
              <a:pathLst>
                <a:path w="680085" h="73659">
                  <a:moveTo>
                    <a:pt x="0" y="0"/>
                  </a:moveTo>
                  <a:lnTo>
                    <a:pt x="0" y="73257"/>
                  </a:lnTo>
                </a:path>
                <a:path w="680085" h="73659">
                  <a:moveTo>
                    <a:pt x="679894" y="0"/>
                  </a:moveTo>
                  <a:lnTo>
                    <a:pt x="679894" y="73257"/>
                  </a:lnTo>
                </a:path>
              </a:pathLst>
            </a:custGeom>
            <a:ln w="19526">
              <a:solidFill>
                <a:srgbClr val="000000"/>
              </a:solidFill>
            </a:ln>
          </p:spPr>
          <p:txBody>
            <a:bodyPr wrap="square" lIns="0" tIns="0" rIns="0" bIns="0" rtlCol="0"/>
            <a:lstStyle/>
            <a:p>
              <a:endParaRPr/>
            </a:p>
          </p:txBody>
        </p:sp>
      </p:grpSp>
      <p:sp>
        <p:nvSpPr>
          <p:cNvPr id="83" name="object 83"/>
          <p:cNvSpPr txBox="1"/>
          <p:nvPr/>
        </p:nvSpPr>
        <p:spPr>
          <a:xfrm>
            <a:off x="1865237" y="6212799"/>
            <a:ext cx="108585" cy="204470"/>
          </a:xfrm>
          <a:prstGeom prst="rect">
            <a:avLst/>
          </a:prstGeom>
        </p:spPr>
        <p:txBody>
          <a:bodyPr vert="horz" wrap="square" lIns="0" tIns="15875" rIns="0" bIns="0" rtlCol="0">
            <a:spAutoFit/>
          </a:bodyPr>
          <a:lstStyle/>
          <a:p>
            <a:pPr marL="12700">
              <a:lnSpc>
                <a:spcPct val="100000"/>
              </a:lnSpc>
              <a:spcBef>
                <a:spcPts val="125"/>
              </a:spcBef>
            </a:pPr>
            <a:r>
              <a:rPr sz="1150" b="1" spc="10" dirty="0">
                <a:latin typeface="Arial"/>
                <a:cs typeface="Arial"/>
              </a:rPr>
              <a:t>0</a:t>
            </a:r>
            <a:endParaRPr sz="1150">
              <a:latin typeface="Arial"/>
              <a:cs typeface="Arial"/>
            </a:endParaRPr>
          </a:p>
        </p:txBody>
      </p:sp>
      <p:sp>
        <p:nvSpPr>
          <p:cNvPr id="97" name="object 97"/>
          <p:cNvSpPr txBox="1"/>
          <p:nvPr/>
        </p:nvSpPr>
        <p:spPr>
          <a:xfrm>
            <a:off x="1297673" y="6036167"/>
            <a:ext cx="233045" cy="204470"/>
          </a:xfrm>
          <a:prstGeom prst="rect">
            <a:avLst/>
          </a:prstGeom>
        </p:spPr>
        <p:txBody>
          <a:bodyPr vert="horz" wrap="square" lIns="0" tIns="15875" rIns="0" bIns="0" rtlCol="0">
            <a:spAutoFit/>
          </a:bodyPr>
          <a:lstStyle/>
          <a:p>
            <a:pPr marL="12700">
              <a:lnSpc>
                <a:spcPct val="100000"/>
              </a:lnSpc>
              <a:spcBef>
                <a:spcPts val="125"/>
              </a:spcBef>
            </a:pPr>
            <a:r>
              <a:rPr sz="1150" b="1" spc="10" dirty="0">
                <a:latin typeface="Arial"/>
                <a:cs typeface="Arial"/>
              </a:rPr>
              <a:t>0.0</a:t>
            </a:r>
            <a:endParaRPr sz="1150">
              <a:latin typeface="Arial"/>
              <a:cs typeface="Arial"/>
            </a:endParaRPr>
          </a:p>
        </p:txBody>
      </p:sp>
      <p:sp>
        <p:nvSpPr>
          <p:cNvPr id="98" name="object 98"/>
          <p:cNvSpPr txBox="1"/>
          <p:nvPr/>
        </p:nvSpPr>
        <p:spPr>
          <a:xfrm>
            <a:off x="1297673" y="5384987"/>
            <a:ext cx="233045" cy="204470"/>
          </a:xfrm>
          <a:prstGeom prst="rect">
            <a:avLst/>
          </a:prstGeom>
        </p:spPr>
        <p:txBody>
          <a:bodyPr vert="horz" wrap="square" lIns="0" tIns="15875" rIns="0" bIns="0" rtlCol="0">
            <a:spAutoFit/>
          </a:bodyPr>
          <a:lstStyle/>
          <a:p>
            <a:pPr marL="12700">
              <a:lnSpc>
                <a:spcPct val="100000"/>
              </a:lnSpc>
              <a:spcBef>
                <a:spcPts val="125"/>
              </a:spcBef>
            </a:pPr>
            <a:r>
              <a:rPr sz="1150" b="1" spc="10" dirty="0">
                <a:latin typeface="Arial"/>
                <a:cs typeface="Arial"/>
              </a:rPr>
              <a:t>0.5</a:t>
            </a:r>
            <a:endParaRPr sz="1150">
              <a:latin typeface="Arial"/>
              <a:cs typeface="Arial"/>
            </a:endParaRPr>
          </a:p>
        </p:txBody>
      </p:sp>
      <p:sp>
        <p:nvSpPr>
          <p:cNvPr id="99" name="object 99"/>
          <p:cNvSpPr txBox="1"/>
          <p:nvPr/>
        </p:nvSpPr>
        <p:spPr>
          <a:xfrm>
            <a:off x="1297673" y="4733807"/>
            <a:ext cx="233045" cy="204470"/>
          </a:xfrm>
          <a:prstGeom prst="rect">
            <a:avLst/>
          </a:prstGeom>
        </p:spPr>
        <p:txBody>
          <a:bodyPr vert="horz" wrap="square" lIns="0" tIns="15875" rIns="0" bIns="0" rtlCol="0">
            <a:spAutoFit/>
          </a:bodyPr>
          <a:lstStyle/>
          <a:p>
            <a:pPr marL="12700">
              <a:lnSpc>
                <a:spcPct val="100000"/>
              </a:lnSpc>
              <a:spcBef>
                <a:spcPts val="125"/>
              </a:spcBef>
            </a:pPr>
            <a:r>
              <a:rPr sz="1150" b="1" spc="10" dirty="0">
                <a:latin typeface="Arial"/>
                <a:cs typeface="Arial"/>
              </a:rPr>
              <a:t>1.0</a:t>
            </a:r>
            <a:endParaRPr sz="1150">
              <a:latin typeface="Arial"/>
              <a:cs typeface="Arial"/>
            </a:endParaRPr>
          </a:p>
        </p:txBody>
      </p:sp>
      <p:sp>
        <p:nvSpPr>
          <p:cNvPr id="100" name="object 100"/>
          <p:cNvSpPr txBox="1"/>
          <p:nvPr/>
        </p:nvSpPr>
        <p:spPr>
          <a:xfrm>
            <a:off x="1297673" y="4082627"/>
            <a:ext cx="233045" cy="204470"/>
          </a:xfrm>
          <a:prstGeom prst="rect">
            <a:avLst/>
          </a:prstGeom>
        </p:spPr>
        <p:txBody>
          <a:bodyPr vert="horz" wrap="square" lIns="0" tIns="15875" rIns="0" bIns="0" rtlCol="0">
            <a:spAutoFit/>
          </a:bodyPr>
          <a:lstStyle/>
          <a:p>
            <a:pPr marL="12700">
              <a:lnSpc>
                <a:spcPct val="100000"/>
              </a:lnSpc>
              <a:spcBef>
                <a:spcPts val="125"/>
              </a:spcBef>
            </a:pPr>
            <a:r>
              <a:rPr sz="1150" b="1" spc="10" dirty="0">
                <a:latin typeface="Arial"/>
                <a:cs typeface="Arial"/>
              </a:rPr>
              <a:t>1.5</a:t>
            </a:r>
            <a:endParaRPr sz="1150">
              <a:latin typeface="Arial"/>
              <a:cs typeface="Arial"/>
            </a:endParaRPr>
          </a:p>
        </p:txBody>
      </p:sp>
      <p:sp>
        <p:nvSpPr>
          <p:cNvPr id="101" name="object 101"/>
          <p:cNvSpPr txBox="1"/>
          <p:nvPr/>
        </p:nvSpPr>
        <p:spPr>
          <a:xfrm>
            <a:off x="1037587" y="4324092"/>
            <a:ext cx="207645" cy="1694180"/>
          </a:xfrm>
          <a:prstGeom prst="rect">
            <a:avLst/>
          </a:prstGeom>
        </p:spPr>
        <p:txBody>
          <a:bodyPr vert="vert270" wrap="square" lIns="0" tIns="1270" rIns="0" bIns="0" rtlCol="0">
            <a:spAutoFit/>
          </a:bodyPr>
          <a:lstStyle/>
          <a:p>
            <a:pPr marL="12700">
              <a:lnSpc>
                <a:spcPct val="100000"/>
              </a:lnSpc>
              <a:spcBef>
                <a:spcPts val="10"/>
              </a:spcBef>
            </a:pPr>
            <a:r>
              <a:rPr sz="1250" b="1" spc="-5" dirty="0">
                <a:latin typeface="Arial"/>
                <a:cs typeface="Arial"/>
              </a:rPr>
              <a:t>Plasma</a:t>
            </a:r>
            <a:r>
              <a:rPr sz="1250" b="1" spc="-60" dirty="0">
                <a:latin typeface="Arial"/>
                <a:cs typeface="Arial"/>
              </a:rPr>
              <a:t> </a:t>
            </a:r>
            <a:r>
              <a:rPr sz="1250" b="1" spc="-10" dirty="0">
                <a:latin typeface="Arial"/>
                <a:cs typeface="Arial"/>
              </a:rPr>
              <a:t>insulin</a:t>
            </a:r>
            <a:r>
              <a:rPr sz="1250" b="1" spc="-60" dirty="0">
                <a:latin typeface="Arial"/>
                <a:cs typeface="Arial"/>
              </a:rPr>
              <a:t> </a:t>
            </a:r>
            <a:r>
              <a:rPr sz="1250" b="1" spc="-10" dirty="0">
                <a:latin typeface="Arial"/>
                <a:cs typeface="Arial"/>
              </a:rPr>
              <a:t>(ng/ml)</a:t>
            </a:r>
            <a:endParaRPr sz="1250">
              <a:latin typeface="Arial"/>
              <a:cs typeface="Arial"/>
            </a:endParaRPr>
          </a:p>
        </p:txBody>
      </p:sp>
      <p:sp>
        <p:nvSpPr>
          <p:cNvPr id="102" name="object 102"/>
          <p:cNvSpPr txBox="1"/>
          <p:nvPr/>
        </p:nvSpPr>
        <p:spPr>
          <a:xfrm>
            <a:off x="1762358" y="4058242"/>
            <a:ext cx="1505974" cy="615490"/>
          </a:xfrm>
          <a:prstGeom prst="rect">
            <a:avLst/>
          </a:prstGeom>
        </p:spPr>
        <p:txBody>
          <a:bodyPr vert="horz" wrap="square" lIns="0" tIns="11430" rIns="0" bIns="0" rtlCol="0">
            <a:spAutoFit/>
          </a:bodyPr>
          <a:lstStyle/>
          <a:p>
            <a:pPr marL="15875" marR="5080" indent="-3810">
              <a:lnSpc>
                <a:spcPct val="128699"/>
              </a:lnSpc>
              <a:spcBef>
                <a:spcPts val="90"/>
              </a:spcBef>
            </a:pPr>
            <a:r>
              <a:rPr sz="1050" spc="-15" dirty="0">
                <a:latin typeface="Arial"/>
                <a:cs typeface="Arial"/>
              </a:rPr>
              <a:t>NOD.SCI</a:t>
            </a:r>
            <a:r>
              <a:rPr sz="1050" spc="10" dirty="0">
                <a:latin typeface="Arial"/>
                <a:cs typeface="Arial"/>
              </a:rPr>
              <a:t>D</a:t>
            </a:r>
            <a:r>
              <a:rPr lang="en-US" sz="1050" spc="10" dirty="0">
                <a:latin typeface="Arial"/>
                <a:cs typeface="Arial"/>
              </a:rPr>
              <a:t> </a:t>
            </a:r>
            <a:r>
              <a:rPr lang="en-US" sz="1050" spc="-40" dirty="0">
                <a:latin typeface="Arial"/>
                <a:cs typeface="Arial"/>
              </a:rPr>
              <a:t>ZnT8 </a:t>
            </a:r>
            <a:r>
              <a:rPr sz="1050" spc="-20" dirty="0">
                <a:latin typeface="Arial"/>
                <a:cs typeface="Arial"/>
              </a:rPr>
              <a:t>WT  NOD.SCI</a:t>
            </a:r>
            <a:r>
              <a:rPr sz="1050" spc="10" dirty="0">
                <a:latin typeface="Arial"/>
                <a:cs typeface="Arial"/>
              </a:rPr>
              <a:t>D</a:t>
            </a:r>
            <a:r>
              <a:rPr lang="en-US" sz="1050" spc="10" dirty="0">
                <a:latin typeface="Arial"/>
                <a:cs typeface="Arial"/>
              </a:rPr>
              <a:t> ZnT8 </a:t>
            </a:r>
            <a:r>
              <a:rPr sz="1050" spc="-20" dirty="0">
                <a:latin typeface="Arial"/>
                <a:cs typeface="Arial"/>
              </a:rPr>
              <a:t>HE  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15" dirty="0">
                <a:latin typeface="Arial"/>
                <a:cs typeface="Arial"/>
              </a:rPr>
              <a:t>KO</a:t>
            </a:r>
            <a:endParaRPr sz="1050" dirty="0">
              <a:latin typeface="Arial"/>
              <a:cs typeface="Arial"/>
            </a:endParaRPr>
          </a:p>
        </p:txBody>
      </p:sp>
      <p:sp>
        <p:nvSpPr>
          <p:cNvPr id="103" name="object 103"/>
          <p:cNvSpPr/>
          <p:nvPr/>
        </p:nvSpPr>
        <p:spPr>
          <a:xfrm>
            <a:off x="1660779" y="4547352"/>
            <a:ext cx="59055" cy="59055"/>
          </a:xfrm>
          <a:custGeom>
            <a:avLst/>
            <a:gdLst/>
            <a:ahLst/>
            <a:cxnLst/>
            <a:rect l="l" t="t" r="r" b="b"/>
            <a:pathLst>
              <a:path w="59054" h="59054">
                <a:moveTo>
                  <a:pt x="29277" y="0"/>
                </a:moveTo>
                <a:lnTo>
                  <a:pt x="0" y="58606"/>
                </a:lnTo>
                <a:lnTo>
                  <a:pt x="58555" y="58606"/>
                </a:lnTo>
                <a:lnTo>
                  <a:pt x="29277" y="0"/>
                </a:lnTo>
                <a:close/>
              </a:path>
            </a:pathLst>
          </a:custGeom>
          <a:solidFill>
            <a:srgbClr val="FF2600"/>
          </a:solidFill>
        </p:spPr>
        <p:txBody>
          <a:bodyPr wrap="square" lIns="0" tIns="0" rIns="0" bIns="0" rtlCol="0"/>
          <a:lstStyle/>
          <a:p>
            <a:endParaRPr/>
          </a:p>
        </p:txBody>
      </p:sp>
      <p:sp>
        <p:nvSpPr>
          <p:cNvPr id="104" name="object 104"/>
          <p:cNvSpPr txBox="1"/>
          <p:nvPr/>
        </p:nvSpPr>
        <p:spPr>
          <a:xfrm>
            <a:off x="2503669" y="6202366"/>
            <a:ext cx="537845" cy="224154"/>
          </a:xfrm>
          <a:prstGeom prst="rect">
            <a:avLst/>
          </a:prstGeom>
        </p:spPr>
        <p:txBody>
          <a:bodyPr vert="horz" wrap="square" lIns="0" tIns="12700" rIns="0" bIns="0" rtlCol="0">
            <a:spAutoFit/>
          </a:bodyPr>
          <a:lstStyle/>
          <a:p>
            <a:pPr marL="12700">
              <a:lnSpc>
                <a:spcPct val="100000"/>
              </a:lnSpc>
              <a:spcBef>
                <a:spcPts val="100"/>
              </a:spcBef>
            </a:pPr>
            <a:r>
              <a:rPr sz="1725" b="1" spc="15" baseline="2415" dirty="0">
                <a:latin typeface="Arial"/>
                <a:cs typeface="Arial"/>
              </a:rPr>
              <a:t>30</a:t>
            </a:r>
            <a:r>
              <a:rPr sz="1725" b="1" spc="60" baseline="2415" dirty="0">
                <a:latin typeface="Arial"/>
                <a:cs typeface="Arial"/>
              </a:rPr>
              <a:t> </a:t>
            </a:r>
            <a:r>
              <a:rPr sz="1300" b="1" spc="-10" dirty="0">
                <a:latin typeface="Arial"/>
                <a:cs typeface="Arial"/>
              </a:rPr>
              <a:t>min</a:t>
            </a:r>
            <a:endParaRPr sz="1300">
              <a:latin typeface="Arial"/>
              <a:cs typeface="Arial"/>
            </a:endParaRPr>
          </a:p>
        </p:txBody>
      </p:sp>
      <p:sp>
        <p:nvSpPr>
          <p:cNvPr id="105" name="object 105"/>
          <p:cNvSpPr txBox="1"/>
          <p:nvPr/>
        </p:nvSpPr>
        <p:spPr>
          <a:xfrm>
            <a:off x="3310504" y="3638932"/>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E</a:t>
            </a:r>
            <a:endParaRPr sz="1900">
              <a:latin typeface="Arial"/>
              <a:cs typeface="Arial"/>
            </a:endParaRPr>
          </a:p>
        </p:txBody>
      </p:sp>
      <p:sp>
        <p:nvSpPr>
          <p:cNvPr id="150" name="object 150"/>
          <p:cNvSpPr txBox="1"/>
          <p:nvPr/>
        </p:nvSpPr>
        <p:spPr>
          <a:xfrm>
            <a:off x="4240566" y="4054564"/>
            <a:ext cx="1361387" cy="182101"/>
          </a:xfrm>
          <a:prstGeom prst="rect">
            <a:avLst/>
          </a:prstGeom>
        </p:spPr>
        <p:txBody>
          <a:bodyPr vert="horz" wrap="square" lIns="0" tIns="12700" rIns="0" bIns="0" rtlCol="0">
            <a:spAutoFit/>
          </a:bodyPr>
          <a:lstStyle/>
          <a:p>
            <a:pPr marL="12700">
              <a:lnSpc>
                <a:spcPct val="100000"/>
              </a:lnSpc>
              <a:spcBef>
                <a:spcPts val="100"/>
              </a:spcBef>
            </a:pPr>
            <a:r>
              <a:rPr sz="1100" spc="-25" dirty="0">
                <a:latin typeface="Arial"/>
                <a:cs typeface="Arial"/>
              </a:rPr>
              <a:t>N</a:t>
            </a:r>
            <a:r>
              <a:rPr sz="1100" spc="-35" dirty="0">
                <a:latin typeface="Arial"/>
                <a:cs typeface="Arial"/>
              </a:rPr>
              <a:t>O</a:t>
            </a:r>
            <a:r>
              <a:rPr sz="1100" spc="-25" dirty="0">
                <a:latin typeface="Arial"/>
                <a:cs typeface="Arial"/>
              </a:rPr>
              <a:t>D</a:t>
            </a:r>
            <a:r>
              <a:rPr sz="1100" spc="-20" dirty="0">
                <a:latin typeface="Arial"/>
                <a:cs typeface="Arial"/>
              </a:rPr>
              <a:t>.</a:t>
            </a:r>
            <a:r>
              <a:rPr sz="1100" spc="-35" dirty="0">
                <a:latin typeface="Arial"/>
                <a:cs typeface="Arial"/>
              </a:rPr>
              <a:t>S</a:t>
            </a:r>
            <a:r>
              <a:rPr sz="1100" spc="-25" dirty="0">
                <a:latin typeface="Arial"/>
                <a:cs typeface="Arial"/>
              </a:rPr>
              <a:t>C</a:t>
            </a:r>
            <a:r>
              <a:rPr sz="1100" spc="-20" dirty="0">
                <a:latin typeface="Arial"/>
                <a:cs typeface="Arial"/>
              </a:rPr>
              <a:t>I</a:t>
            </a:r>
            <a:r>
              <a:rPr sz="1100" spc="-5" dirty="0">
                <a:latin typeface="Arial"/>
                <a:cs typeface="Arial"/>
              </a:rPr>
              <a:t>D</a:t>
            </a:r>
            <a:r>
              <a:rPr sz="1100" spc="-35" dirty="0">
                <a:latin typeface="Arial"/>
                <a:cs typeface="Arial"/>
              </a:rPr>
              <a:t> </a:t>
            </a:r>
            <a:r>
              <a:rPr lang="en-US" sz="1100" spc="-35" dirty="0">
                <a:latin typeface="Arial"/>
                <a:cs typeface="Arial"/>
              </a:rPr>
              <a:t>ZnT8 </a:t>
            </a:r>
            <a:r>
              <a:rPr sz="1100" spc="-30" dirty="0">
                <a:latin typeface="Arial"/>
                <a:cs typeface="Arial"/>
              </a:rPr>
              <a:t>W</a:t>
            </a:r>
            <a:r>
              <a:rPr sz="1100" spc="-5" dirty="0">
                <a:latin typeface="Arial"/>
                <a:cs typeface="Arial"/>
              </a:rPr>
              <a:t>T</a:t>
            </a:r>
            <a:endParaRPr sz="1100" dirty="0">
              <a:latin typeface="Arial"/>
              <a:cs typeface="Arial"/>
            </a:endParaRPr>
          </a:p>
        </p:txBody>
      </p:sp>
      <p:sp>
        <p:nvSpPr>
          <p:cNvPr id="151" name="object 151"/>
          <p:cNvSpPr txBox="1"/>
          <p:nvPr/>
        </p:nvSpPr>
        <p:spPr>
          <a:xfrm>
            <a:off x="4240567" y="4231493"/>
            <a:ext cx="1361386" cy="438966"/>
          </a:xfrm>
          <a:prstGeom prst="rect">
            <a:avLst/>
          </a:prstGeom>
        </p:spPr>
        <p:txBody>
          <a:bodyPr vert="horz" wrap="square" lIns="0" tIns="12700" rIns="0" bIns="0" rtlCol="0">
            <a:spAutoFit/>
          </a:bodyPr>
          <a:lstStyle/>
          <a:p>
            <a:pPr marL="12700" marR="5080">
              <a:lnSpc>
                <a:spcPct val="132700"/>
              </a:lnSpc>
              <a:spcBef>
                <a:spcPts val="100"/>
              </a:spcBef>
            </a:pPr>
            <a:r>
              <a:rPr sz="1100" spc="-25" dirty="0">
                <a:latin typeface="Arial"/>
                <a:cs typeface="Arial"/>
              </a:rPr>
              <a:t>N</a:t>
            </a:r>
            <a:r>
              <a:rPr sz="1100" spc="-35" dirty="0">
                <a:latin typeface="Arial"/>
                <a:cs typeface="Arial"/>
              </a:rPr>
              <a:t>O</a:t>
            </a:r>
            <a:r>
              <a:rPr sz="1100" spc="-25" dirty="0">
                <a:latin typeface="Arial"/>
                <a:cs typeface="Arial"/>
              </a:rPr>
              <a:t>D</a:t>
            </a:r>
            <a:r>
              <a:rPr sz="1100" spc="-20" dirty="0">
                <a:latin typeface="Arial"/>
                <a:cs typeface="Arial"/>
              </a:rPr>
              <a:t>.</a:t>
            </a:r>
            <a:r>
              <a:rPr sz="1100" spc="-35" dirty="0">
                <a:latin typeface="Arial"/>
                <a:cs typeface="Arial"/>
              </a:rPr>
              <a:t>S</a:t>
            </a:r>
            <a:r>
              <a:rPr sz="1100" spc="-25" dirty="0">
                <a:latin typeface="Arial"/>
                <a:cs typeface="Arial"/>
              </a:rPr>
              <a:t>C</a:t>
            </a:r>
            <a:r>
              <a:rPr sz="1100" spc="-20" dirty="0">
                <a:latin typeface="Arial"/>
                <a:cs typeface="Arial"/>
              </a:rPr>
              <a:t>I</a:t>
            </a:r>
            <a:r>
              <a:rPr sz="1100" spc="-5" dirty="0">
                <a:latin typeface="Arial"/>
                <a:cs typeface="Arial"/>
              </a:rPr>
              <a:t>D</a:t>
            </a:r>
            <a:r>
              <a:rPr sz="1100" spc="-35" dirty="0">
                <a:latin typeface="Arial"/>
                <a:cs typeface="Arial"/>
              </a:rPr>
              <a:t> </a:t>
            </a:r>
            <a:r>
              <a:rPr lang="en-US" sz="1100" spc="-35" dirty="0">
                <a:latin typeface="Arial"/>
                <a:cs typeface="Arial"/>
              </a:rPr>
              <a:t>ZnT8 </a:t>
            </a:r>
            <a:r>
              <a:rPr sz="1100" spc="-25" dirty="0">
                <a:latin typeface="Arial"/>
                <a:cs typeface="Arial"/>
              </a:rPr>
              <a:t>HE  N</a:t>
            </a:r>
            <a:r>
              <a:rPr sz="1100" spc="-35" dirty="0">
                <a:latin typeface="Arial"/>
                <a:cs typeface="Arial"/>
              </a:rPr>
              <a:t>O</a:t>
            </a:r>
            <a:r>
              <a:rPr sz="1100" spc="-25" dirty="0">
                <a:latin typeface="Arial"/>
                <a:cs typeface="Arial"/>
              </a:rPr>
              <a:t>D</a:t>
            </a:r>
            <a:r>
              <a:rPr sz="1100" spc="-20" dirty="0">
                <a:latin typeface="Arial"/>
                <a:cs typeface="Arial"/>
              </a:rPr>
              <a:t>.</a:t>
            </a:r>
            <a:r>
              <a:rPr sz="1100" spc="-35" dirty="0">
                <a:latin typeface="Arial"/>
                <a:cs typeface="Arial"/>
              </a:rPr>
              <a:t>S</a:t>
            </a:r>
            <a:r>
              <a:rPr sz="1100" spc="-25" dirty="0">
                <a:latin typeface="Arial"/>
                <a:cs typeface="Arial"/>
              </a:rPr>
              <a:t>C</a:t>
            </a:r>
            <a:r>
              <a:rPr sz="1100" spc="-20" dirty="0">
                <a:latin typeface="Arial"/>
                <a:cs typeface="Arial"/>
              </a:rPr>
              <a:t>I</a:t>
            </a:r>
            <a:r>
              <a:rPr sz="1100" spc="-5" dirty="0">
                <a:latin typeface="Arial"/>
                <a:cs typeface="Arial"/>
              </a:rPr>
              <a:t>D</a:t>
            </a:r>
            <a:r>
              <a:rPr sz="1100" spc="-35" dirty="0">
                <a:latin typeface="Arial"/>
                <a:cs typeface="Arial"/>
              </a:rPr>
              <a:t> </a:t>
            </a:r>
            <a:r>
              <a:rPr lang="en-US" sz="1100" spc="-35" dirty="0">
                <a:latin typeface="Arial"/>
                <a:cs typeface="Arial"/>
              </a:rPr>
              <a:t>ZnT8 </a:t>
            </a:r>
            <a:r>
              <a:rPr sz="1100" spc="-35" dirty="0">
                <a:latin typeface="Arial"/>
                <a:cs typeface="Arial"/>
              </a:rPr>
              <a:t>K</a:t>
            </a:r>
            <a:r>
              <a:rPr sz="1100" spc="-5" dirty="0">
                <a:latin typeface="Arial"/>
                <a:cs typeface="Arial"/>
              </a:rPr>
              <a:t>O</a:t>
            </a:r>
            <a:endParaRPr sz="1100" dirty="0">
              <a:latin typeface="Arial"/>
              <a:cs typeface="Arial"/>
            </a:endParaRPr>
          </a:p>
        </p:txBody>
      </p:sp>
      <p:sp>
        <p:nvSpPr>
          <p:cNvPr id="152" name="object 152"/>
          <p:cNvSpPr/>
          <p:nvPr/>
        </p:nvSpPr>
        <p:spPr>
          <a:xfrm>
            <a:off x="4021016" y="6219773"/>
            <a:ext cx="684530" cy="0"/>
          </a:xfrm>
          <a:custGeom>
            <a:avLst/>
            <a:gdLst/>
            <a:ahLst/>
            <a:cxnLst/>
            <a:rect l="l" t="t" r="r" b="b"/>
            <a:pathLst>
              <a:path w="684529">
                <a:moveTo>
                  <a:pt x="0" y="0"/>
                </a:moveTo>
                <a:lnTo>
                  <a:pt x="684529" y="1"/>
                </a:lnTo>
              </a:path>
            </a:pathLst>
          </a:custGeom>
          <a:ln w="27187">
            <a:solidFill>
              <a:srgbClr val="000000"/>
            </a:solidFill>
          </a:ln>
        </p:spPr>
        <p:txBody>
          <a:bodyPr wrap="square" lIns="0" tIns="0" rIns="0" bIns="0" rtlCol="0"/>
          <a:lstStyle/>
          <a:p>
            <a:endParaRPr/>
          </a:p>
        </p:txBody>
      </p:sp>
      <p:sp>
        <p:nvSpPr>
          <p:cNvPr id="153" name="object 153"/>
          <p:cNvSpPr/>
          <p:nvPr/>
        </p:nvSpPr>
        <p:spPr>
          <a:xfrm>
            <a:off x="5601954" y="6207539"/>
            <a:ext cx="684530" cy="0"/>
          </a:xfrm>
          <a:custGeom>
            <a:avLst/>
            <a:gdLst/>
            <a:ahLst/>
            <a:cxnLst/>
            <a:rect l="l" t="t" r="r" b="b"/>
            <a:pathLst>
              <a:path w="684529">
                <a:moveTo>
                  <a:pt x="0" y="0"/>
                </a:moveTo>
                <a:lnTo>
                  <a:pt x="684529" y="1"/>
                </a:lnTo>
              </a:path>
            </a:pathLst>
          </a:custGeom>
          <a:ln w="27187">
            <a:solidFill>
              <a:srgbClr val="000000"/>
            </a:solidFill>
          </a:ln>
        </p:spPr>
        <p:txBody>
          <a:bodyPr wrap="square" lIns="0" tIns="0" rIns="0" bIns="0" rtlCol="0"/>
          <a:lstStyle/>
          <a:p>
            <a:endParaRPr/>
          </a:p>
        </p:txBody>
      </p:sp>
      <p:sp>
        <p:nvSpPr>
          <p:cNvPr id="154" name="object 154"/>
          <p:cNvSpPr/>
          <p:nvPr/>
        </p:nvSpPr>
        <p:spPr>
          <a:xfrm>
            <a:off x="4819802" y="6219773"/>
            <a:ext cx="684530" cy="0"/>
          </a:xfrm>
          <a:custGeom>
            <a:avLst/>
            <a:gdLst/>
            <a:ahLst/>
            <a:cxnLst/>
            <a:rect l="l" t="t" r="r" b="b"/>
            <a:pathLst>
              <a:path w="684529">
                <a:moveTo>
                  <a:pt x="0" y="0"/>
                </a:moveTo>
                <a:lnTo>
                  <a:pt x="684529" y="1"/>
                </a:lnTo>
              </a:path>
            </a:pathLst>
          </a:custGeom>
          <a:ln w="27187">
            <a:solidFill>
              <a:srgbClr val="000000"/>
            </a:solidFill>
          </a:ln>
        </p:spPr>
        <p:txBody>
          <a:bodyPr wrap="square" lIns="0" tIns="0" rIns="0" bIns="0" rtlCol="0"/>
          <a:lstStyle/>
          <a:p>
            <a:endParaRPr/>
          </a:p>
        </p:txBody>
      </p:sp>
      <p:sp>
        <p:nvSpPr>
          <p:cNvPr id="155" name="object 155"/>
          <p:cNvSpPr txBox="1"/>
          <p:nvPr/>
        </p:nvSpPr>
        <p:spPr>
          <a:xfrm>
            <a:off x="4195815" y="6267411"/>
            <a:ext cx="337185" cy="182101"/>
          </a:xfrm>
          <a:prstGeom prst="rect">
            <a:avLst/>
          </a:prstGeom>
        </p:spPr>
        <p:txBody>
          <a:bodyPr vert="horz" wrap="square" lIns="0" tIns="12700" rIns="0" bIns="0" rtlCol="0">
            <a:spAutoFit/>
          </a:bodyPr>
          <a:lstStyle/>
          <a:p>
            <a:pPr marL="12700">
              <a:lnSpc>
                <a:spcPct val="100000"/>
              </a:lnSpc>
              <a:spcBef>
                <a:spcPts val="100"/>
              </a:spcBef>
            </a:pPr>
            <a:r>
              <a:rPr lang="en-US" sz="1100" b="1" spc="-30" dirty="0">
                <a:latin typeface="Arial"/>
                <a:cs typeface="Arial"/>
              </a:rPr>
              <a:t>Low</a:t>
            </a:r>
            <a:endParaRPr sz="1100">
              <a:latin typeface="Arial"/>
              <a:cs typeface="Arial"/>
            </a:endParaRPr>
          </a:p>
        </p:txBody>
      </p:sp>
      <p:sp>
        <p:nvSpPr>
          <p:cNvPr id="156" name="object 156"/>
          <p:cNvSpPr txBox="1"/>
          <p:nvPr/>
        </p:nvSpPr>
        <p:spPr>
          <a:xfrm>
            <a:off x="4978713" y="6282768"/>
            <a:ext cx="412115" cy="182101"/>
          </a:xfrm>
          <a:prstGeom prst="rect">
            <a:avLst/>
          </a:prstGeom>
        </p:spPr>
        <p:txBody>
          <a:bodyPr vert="horz" wrap="square" lIns="0" tIns="12700" rIns="0" bIns="0" rtlCol="0">
            <a:spAutoFit/>
          </a:bodyPr>
          <a:lstStyle/>
          <a:p>
            <a:pPr marL="12700">
              <a:lnSpc>
                <a:spcPct val="100000"/>
              </a:lnSpc>
              <a:spcBef>
                <a:spcPts val="100"/>
              </a:spcBef>
            </a:pPr>
            <a:r>
              <a:rPr lang="en-US" sz="1100" b="1" spc="-30" dirty="0">
                <a:latin typeface="Arial"/>
                <a:cs typeface="Arial"/>
              </a:rPr>
              <a:t>High</a:t>
            </a:r>
            <a:endParaRPr sz="1100">
              <a:latin typeface="Arial"/>
              <a:cs typeface="Arial"/>
            </a:endParaRPr>
          </a:p>
        </p:txBody>
      </p:sp>
      <p:sp>
        <p:nvSpPr>
          <p:cNvPr id="166" name="object 41">
            <a:extLst>
              <a:ext uri="{FF2B5EF4-FFF2-40B4-BE49-F238E27FC236}">
                <a16:creationId xmlns:a16="http://schemas.microsoft.com/office/drawing/2014/main" id="{9EC21119-6855-C24C-9BFB-94F5CB26144A}"/>
              </a:ext>
            </a:extLst>
          </p:cNvPr>
          <p:cNvSpPr txBox="1"/>
          <p:nvPr/>
        </p:nvSpPr>
        <p:spPr>
          <a:xfrm>
            <a:off x="1602266" y="1277308"/>
            <a:ext cx="1658298" cy="566437"/>
          </a:xfrm>
          <a:prstGeom prst="rect">
            <a:avLst/>
          </a:prstGeom>
        </p:spPr>
        <p:txBody>
          <a:bodyPr vert="horz" wrap="square" lIns="0" tIns="2540" rIns="0" bIns="0" rtlCol="0">
            <a:spAutoFit/>
          </a:bodyPr>
          <a:lstStyle/>
          <a:p>
            <a:pPr marL="12700" marR="5080" indent="1270" algn="just">
              <a:lnSpc>
                <a:spcPct val="120000"/>
              </a:lnSpc>
              <a:spcBef>
                <a:spcPts val="20"/>
              </a:spcBef>
            </a:pPr>
            <a:r>
              <a:rPr sz="1050" spc="-15" dirty="0">
                <a:latin typeface="Arial"/>
                <a:cs typeface="Arial"/>
              </a:rPr>
              <a:t>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20" dirty="0">
                <a:latin typeface="Arial"/>
                <a:cs typeface="Arial"/>
              </a:rPr>
              <a:t>WT  </a:t>
            </a:r>
            <a:endParaRPr lang="en-US" sz="1050" spc="-20" dirty="0">
              <a:latin typeface="Arial"/>
              <a:cs typeface="Arial"/>
            </a:endParaRPr>
          </a:p>
          <a:p>
            <a:pPr marL="12700" marR="5080" indent="1270" algn="just">
              <a:lnSpc>
                <a:spcPct val="120000"/>
              </a:lnSpc>
              <a:spcBef>
                <a:spcPts val="20"/>
              </a:spcBef>
            </a:pPr>
            <a:r>
              <a:rPr sz="1050" spc="-20" dirty="0">
                <a:latin typeface="Arial"/>
                <a:cs typeface="Arial"/>
              </a:rPr>
              <a:t>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20" dirty="0">
                <a:latin typeface="Arial"/>
                <a:cs typeface="Arial"/>
              </a:rPr>
              <a:t>HE  </a:t>
            </a:r>
            <a:endParaRPr lang="en-US" sz="1050" spc="-20" dirty="0">
              <a:latin typeface="Arial"/>
              <a:cs typeface="Arial"/>
            </a:endParaRPr>
          </a:p>
          <a:p>
            <a:pPr marL="12700" marR="5080" indent="1270" algn="just">
              <a:lnSpc>
                <a:spcPct val="120000"/>
              </a:lnSpc>
              <a:spcBef>
                <a:spcPts val="20"/>
              </a:spcBef>
            </a:pPr>
            <a:r>
              <a:rPr sz="1050" spc="-20" dirty="0">
                <a:latin typeface="Arial"/>
                <a:cs typeface="Arial"/>
              </a:rPr>
              <a:t>NOD.SCI</a:t>
            </a:r>
            <a:r>
              <a:rPr sz="1050" spc="10" dirty="0">
                <a:latin typeface="Arial"/>
                <a:cs typeface="Arial"/>
              </a:rPr>
              <a:t>D</a:t>
            </a:r>
            <a:r>
              <a:rPr sz="1050" spc="-40" dirty="0">
                <a:latin typeface="Arial"/>
                <a:cs typeface="Arial"/>
              </a:rPr>
              <a:t> </a:t>
            </a:r>
            <a:r>
              <a:rPr lang="en-US" sz="1050" spc="-40" dirty="0">
                <a:latin typeface="Arial"/>
                <a:cs typeface="Arial"/>
              </a:rPr>
              <a:t>ZnT8 </a:t>
            </a:r>
            <a:r>
              <a:rPr sz="1050" spc="-15" dirty="0">
                <a:latin typeface="Arial"/>
                <a:cs typeface="Arial"/>
              </a:rPr>
              <a:t>KO</a:t>
            </a:r>
            <a:endParaRPr sz="1050" dirty="0">
              <a:latin typeface="Arial"/>
              <a:cs typeface="Arial"/>
            </a:endParaRPr>
          </a:p>
        </p:txBody>
      </p:sp>
      <p:pic>
        <p:nvPicPr>
          <p:cNvPr id="168" name="그림 167">
            <a:extLst>
              <a:ext uri="{FF2B5EF4-FFF2-40B4-BE49-F238E27FC236}">
                <a16:creationId xmlns:a16="http://schemas.microsoft.com/office/drawing/2014/main" id="{61412901-D829-1741-BF8E-2204B989B976}"/>
              </a:ext>
            </a:extLst>
          </p:cNvPr>
          <p:cNvPicPr>
            <a:picLocks noChangeAspect="1"/>
          </p:cNvPicPr>
          <p:nvPr/>
        </p:nvPicPr>
        <p:blipFill>
          <a:blip r:embed="rId4"/>
          <a:stretch>
            <a:fillRect/>
          </a:stretch>
        </p:blipFill>
        <p:spPr>
          <a:xfrm>
            <a:off x="3061331" y="1159358"/>
            <a:ext cx="2109584" cy="2355221"/>
          </a:xfrm>
          <a:prstGeom prst="rect">
            <a:avLst/>
          </a:prstGeom>
        </p:spPr>
      </p:pic>
      <p:pic>
        <p:nvPicPr>
          <p:cNvPr id="170" name="그림 169">
            <a:extLst>
              <a:ext uri="{FF2B5EF4-FFF2-40B4-BE49-F238E27FC236}">
                <a16:creationId xmlns:a16="http://schemas.microsoft.com/office/drawing/2014/main" id="{CAE0234F-A6E3-BC44-94C6-9A75CB077FF2}"/>
              </a:ext>
            </a:extLst>
          </p:cNvPr>
          <p:cNvPicPr>
            <a:picLocks noChangeAspect="1"/>
          </p:cNvPicPr>
          <p:nvPr/>
        </p:nvPicPr>
        <p:blipFill>
          <a:blip r:embed="rId5"/>
          <a:stretch>
            <a:fillRect/>
          </a:stretch>
        </p:blipFill>
        <p:spPr>
          <a:xfrm>
            <a:off x="5427953" y="1215888"/>
            <a:ext cx="3445080" cy="2102687"/>
          </a:xfrm>
          <a:prstGeom prst="rect">
            <a:avLst/>
          </a:prstGeom>
        </p:spPr>
      </p:pic>
      <p:sp>
        <p:nvSpPr>
          <p:cNvPr id="6" name="object 156">
            <a:extLst>
              <a:ext uri="{FF2B5EF4-FFF2-40B4-BE49-F238E27FC236}">
                <a16:creationId xmlns:a16="http://schemas.microsoft.com/office/drawing/2014/main" id="{B7C87769-28A9-ED35-6110-A3E224B3352C}"/>
              </a:ext>
            </a:extLst>
          </p:cNvPr>
          <p:cNvSpPr txBox="1"/>
          <p:nvPr/>
        </p:nvSpPr>
        <p:spPr>
          <a:xfrm>
            <a:off x="5848372" y="6287103"/>
            <a:ext cx="412115" cy="182101"/>
          </a:xfrm>
          <a:prstGeom prst="rect">
            <a:avLst/>
          </a:prstGeom>
        </p:spPr>
        <p:txBody>
          <a:bodyPr vert="horz" wrap="square" lIns="0" tIns="12700" rIns="0" bIns="0" rtlCol="0">
            <a:spAutoFit/>
          </a:bodyPr>
          <a:lstStyle/>
          <a:p>
            <a:pPr marL="12700">
              <a:lnSpc>
                <a:spcPct val="100000"/>
              </a:lnSpc>
              <a:spcBef>
                <a:spcPts val="100"/>
              </a:spcBef>
            </a:pPr>
            <a:r>
              <a:rPr lang="en-US" sz="1100" b="1" spc="-30" dirty="0">
                <a:latin typeface="Arial"/>
                <a:cs typeface="Arial"/>
              </a:rPr>
              <a:t>KCl</a:t>
            </a:r>
            <a:endParaRPr sz="1100">
              <a:latin typeface="Arial"/>
              <a:cs typeface="Arial"/>
            </a:endParaRPr>
          </a:p>
        </p:txBody>
      </p:sp>
      <p:sp>
        <p:nvSpPr>
          <p:cNvPr id="7" name="object 105">
            <a:extLst>
              <a:ext uri="{FF2B5EF4-FFF2-40B4-BE49-F238E27FC236}">
                <a16:creationId xmlns:a16="http://schemas.microsoft.com/office/drawing/2014/main" id="{C802D721-AC62-9318-ABF9-AFCD3468E72E}"/>
              </a:ext>
            </a:extLst>
          </p:cNvPr>
          <p:cNvSpPr txBox="1"/>
          <p:nvPr/>
        </p:nvSpPr>
        <p:spPr>
          <a:xfrm>
            <a:off x="6579226" y="3638931"/>
            <a:ext cx="186690"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F</a:t>
            </a:r>
            <a:endParaRPr sz="1900">
              <a:latin typeface="Arial"/>
              <a:cs typeface="Arial"/>
            </a:endParaRPr>
          </a:p>
        </p:txBody>
      </p:sp>
      <p:pic>
        <p:nvPicPr>
          <p:cNvPr id="8" name="Picture 7">
            <a:extLst>
              <a:ext uri="{FF2B5EF4-FFF2-40B4-BE49-F238E27FC236}">
                <a16:creationId xmlns:a16="http://schemas.microsoft.com/office/drawing/2014/main" id="{71C02F17-CE6A-1EDB-9C21-7B6ADF387747}"/>
              </a:ext>
            </a:extLst>
          </p:cNvPr>
          <p:cNvPicPr>
            <a:picLocks noChangeAspect="1"/>
          </p:cNvPicPr>
          <p:nvPr/>
        </p:nvPicPr>
        <p:blipFill>
          <a:blip r:embed="rId6"/>
          <a:stretch>
            <a:fillRect/>
          </a:stretch>
        </p:blipFill>
        <p:spPr>
          <a:xfrm>
            <a:off x="6756911" y="4221726"/>
            <a:ext cx="2959100" cy="2260600"/>
          </a:xfrm>
          <a:prstGeom prst="rect">
            <a:avLst/>
          </a:prstGeom>
        </p:spPr>
      </p:pic>
      <p:pic>
        <p:nvPicPr>
          <p:cNvPr id="9" name="그림 7">
            <a:extLst>
              <a:ext uri="{FF2B5EF4-FFF2-40B4-BE49-F238E27FC236}">
                <a16:creationId xmlns:a16="http://schemas.microsoft.com/office/drawing/2014/main" id="{EE7E11F5-6B1A-D723-46E9-7DFA566E81C9}"/>
              </a:ext>
            </a:extLst>
          </p:cNvPr>
          <p:cNvPicPr>
            <a:picLocks noChangeAspect="1"/>
          </p:cNvPicPr>
          <p:nvPr/>
        </p:nvPicPr>
        <p:blipFill>
          <a:blip r:embed="rId7"/>
          <a:stretch>
            <a:fillRect/>
          </a:stretch>
        </p:blipFill>
        <p:spPr>
          <a:xfrm>
            <a:off x="3423168" y="4329883"/>
            <a:ext cx="3130032" cy="1862026"/>
          </a:xfrm>
          <a:prstGeom prst="rect">
            <a:avLst/>
          </a:prstGeom>
        </p:spPr>
      </p:pic>
      <p:sp>
        <p:nvSpPr>
          <p:cNvPr id="11" name="object 95">
            <a:extLst>
              <a:ext uri="{FF2B5EF4-FFF2-40B4-BE49-F238E27FC236}">
                <a16:creationId xmlns:a16="http://schemas.microsoft.com/office/drawing/2014/main" id="{911A6495-7C01-95D8-A009-DF43C7A13DB4}"/>
              </a:ext>
            </a:extLst>
          </p:cNvPr>
          <p:cNvSpPr/>
          <p:nvPr/>
        </p:nvSpPr>
        <p:spPr>
          <a:xfrm>
            <a:off x="4131994" y="4133676"/>
            <a:ext cx="59055" cy="59055"/>
          </a:xfrm>
          <a:custGeom>
            <a:avLst/>
            <a:gdLst/>
            <a:ahLst/>
            <a:cxnLst/>
            <a:rect l="l" t="t" r="r" b="b"/>
            <a:pathLst>
              <a:path w="59054" h="59054">
                <a:moveTo>
                  <a:pt x="29277" y="0"/>
                </a:moveTo>
                <a:lnTo>
                  <a:pt x="18260" y="2145"/>
                </a:lnTo>
                <a:lnTo>
                  <a:pt x="8575" y="8583"/>
                </a:lnTo>
                <a:lnTo>
                  <a:pt x="2143" y="18277"/>
                </a:lnTo>
                <a:lnTo>
                  <a:pt x="0" y="29303"/>
                </a:lnTo>
                <a:lnTo>
                  <a:pt x="2143" y="40330"/>
                </a:lnTo>
                <a:lnTo>
                  <a:pt x="8575" y="50024"/>
                </a:lnTo>
                <a:lnTo>
                  <a:pt x="18260" y="56461"/>
                </a:lnTo>
                <a:lnTo>
                  <a:pt x="29277" y="58607"/>
                </a:lnTo>
                <a:lnTo>
                  <a:pt x="40294" y="56461"/>
                </a:lnTo>
                <a:lnTo>
                  <a:pt x="49979" y="50024"/>
                </a:lnTo>
                <a:lnTo>
                  <a:pt x="56411" y="40330"/>
                </a:lnTo>
                <a:lnTo>
                  <a:pt x="58555" y="29303"/>
                </a:lnTo>
                <a:lnTo>
                  <a:pt x="56411" y="18277"/>
                </a:lnTo>
                <a:lnTo>
                  <a:pt x="49979" y="8583"/>
                </a:lnTo>
                <a:lnTo>
                  <a:pt x="40294" y="2145"/>
                </a:lnTo>
                <a:lnTo>
                  <a:pt x="29277" y="0"/>
                </a:lnTo>
                <a:close/>
              </a:path>
            </a:pathLst>
          </a:custGeom>
          <a:solidFill>
            <a:srgbClr val="000000"/>
          </a:solidFill>
        </p:spPr>
        <p:txBody>
          <a:bodyPr wrap="square" lIns="0" tIns="0" rIns="0" bIns="0" rtlCol="0"/>
          <a:lstStyle/>
          <a:p>
            <a:endParaRPr/>
          </a:p>
        </p:txBody>
      </p:sp>
      <p:sp>
        <p:nvSpPr>
          <p:cNvPr id="12" name="object 96">
            <a:extLst>
              <a:ext uri="{FF2B5EF4-FFF2-40B4-BE49-F238E27FC236}">
                <a16:creationId xmlns:a16="http://schemas.microsoft.com/office/drawing/2014/main" id="{C5543762-48F1-D20E-95DD-61DFD37B1A08}"/>
              </a:ext>
            </a:extLst>
          </p:cNvPr>
          <p:cNvSpPr/>
          <p:nvPr/>
        </p:nvSpPr>
        <p:spPr>
          <a:xfrm>
            <a:off x="4135247" y="4338799"/>
            <a:ext cx="59055" cy="59055"/>
          </a:xfrm>
          <a:custGeom>
            <a:avLst/>
            <a:gdLst/>
            <a:ahLst/>
            <a:cxnLst/>
            <a:rect l="l" t="t" r="r" b="b"/>
            <a:pathLst>
              <a:path w="59054" h="59054">
                <a:moveTo>
                  <a:pt x="58555" y="0"/>
                </a:moveTo>
                <a:lnTo>
                  <a:pt x="0" y="0"/>
                </a:lnTo>
                <a:lnTo>
                  <a:pt x="0" y="58605"/>
                </a:lnTo>
                <a:lnTo>
                  <a:pt x="58555" y="58605"/>
                </a:lnTo>
                <a:lnTo>
                  <a:pt x="58555" y="0"/>
                </a:lnTo>
                <a:close/>
              </a:path>
            </a:pathLst>
          </a:custGeom>
          <a:solidFill>
            <a:srgbClr val="0432FF"/>
          </a:solidFill>
        </p:spPr>
        <p:txBody>
          <a:bodyPr wrap="square" lIns="0" tIns="0" rIns="0" bIns="0" rtlCol="0"/>
          <a:lstStyle/>
          <a:p>
            <a:endParaRPr/>
          </a:p>
        </p:txBody>
      </p:sp>
      <p:sp>
        <p:nvSpPr>
          <p:cNvPr id="13" name="object 103">
            <a:extLst>
              <a:ext uri="{FF2B5EF4-FFF2-40B4-BE49-F238E27FC236}">
                <a16:creationId xmlns:a16="http://schemas.microsoft.com/office/drawing/2014/main" id="{B671E233-FFCB-EEB5-AFDD-106981E68A70}"/>
              </a:ext>
            </a:extLst>
          </p:cNvPr>
          <p:cNvSpPr/>
          <p:nvPr/>
        </p:nvSpPr>
        <p:spPr>
          <a:xfrm>
            <a:off x="4131993" y="4547031"/>
            <a:ext cx="59055" cy="59055"/>
          </a:xfrm>
          <a:custGeom>
            <a:avLst/>
            <a:gdLst/>
            <a:ahLst/>
            <a:cxnLst/>
            <a:rect l="l" t="t" r="r" b="b"/>
            <a:pathLst>
              <a:path w="59054" h="59054">
                <a:moveTo>
                  <a:pt x="29277" y="0"/>
                </a:moveTo>
                <a:lnTo>
                  <a:pt x="0" y="58606"/>
                </a:lnTo>
                <a:lnTo>
                  <a:pt x="58555" y="58606"/>
                </a:lnTo>
                <a:lnTo>
                  <a:pt x="29277" y="0"/>
                </a:lnTo>
                <a:close/>
              </a:path>
            </a:pathLst>
          </a:custGeom>
          <a:solidFill>
            <a:srgbClr val="FF2600"/>
          </a:solidFill>
        </p:spPr>
        <p:txBody>
          <a:bodyPr wrap="square" lIns="0" tIns="0" rIns="0" bIns="0" rtlCol="0"/>
          <a:lstStyle/>
          <a:p>
            <a:endParaRPr/>
          </a:p>
        </p:txBody>
      </p:sp>
      <p:sp>
        <p:nvSpPr>
          <p:cNvPr id="14" name="TextBox 13">
            <a:extLst>
              <a:ext uri="{FF2B5EF4-FFF2-40B4-BE49-F238E27FC236}">
                <a16:creationId xmlns:a16="http://schemas.microsoft.com/office/drawing/2014/main" id="{C226B85F-3267-4171-E7F0-6744B7BF098C}"/>
              </a:ext>
            </a:extLst>
          </p:cNvPr>
          <p:cNvSpPr txBox="1"/>
          <p:nvPr/>
        </p:nvSpPr>
        <p:spPr>
          <a:xfrm>
            <a:off x="17932" y="6574249"/>
            <a:ext cx="9908426" cy="938719"/>
          </a:xfrm>
          <a:prstGeom prst="rect">
            <a:avLst/>
          </a:prstGeom>
          <a:noFill/>
        </p:spPr>
        <p:txBody>
          <a:bodyPr wrap="square">
            <a:spAutoFit/>
          </a:bodyPr>
          <a:lstStyle/>
          <a:p>
            <a:pPr algn="just" latinLnBrk="1"/>
            <a:r>
              <a:rPr lang="en-US" sz="1100" b="1" kern="100">
                <a:effectLst/>
                <a:latin typeface="Arial" panose="020B0604020202020204" pitchFamily="34" charset="0"/>
                <a:ea typeface="Times New Roman" panose="02020603050405020304" pitchFamily="18" charset="0"/>
                <a:cs typeface="Arial" panose="020B0604020202020204" pitchFamily="34" charset="0"/>
              </a:rPr>
              <a:t>Figure S2. Female NOD.SCID.ZnT8 HE and KO mice showed comparable metabolic phenotype.</a:t>
            </a:r>
            <a:endParaRPr lang="en-US" sz="1100" kern="100">
              <a:effectLst/>
              <a:latin typeface="Arial" panose="020B0604020202020204" pitchFamily="34" charset="0"/>
              <a:ea typeface="Times New Roman" panose="02020603050405020304" pitchFamily="18" charset="0"/>
              <a:cs typeface="Arial" panose="020B0604020202020204" pitchFamily="34" charset="0"/>
            </a:endParaRPr>
          </a:p>
          <a:p>
            <a:pPr algn="just" latinLnBrk="1"/>
            <a:r>
              <a:rPr lang="en-US" sz="1100" kern="100">
                <a:effectLst/>
                <a:latin typeface="Arial" panose="020B0604020202020204" pitchFamily="34" charset="0"/>
                <a:ea typeface="Times New Roman" panose="02020603050405020304" pitchFamily="18" charset="0"/>
                <a:cs typeface="Arial" panose="020B0604020202020204" pitchFamily="34" charset="0"/>
              </a:rPr>
              <a:t>(A-B) Body weights of 14wk male and 15wk female NOD.SCID.ZnT8 mice. </a:t>
            </a:r>
            <a:r>
              <a:rPr lang="en-US" sz="11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N=9 per group. (C) Intraperitoneal glucose tolerance test (IPGTT) of 15wk female NOD.SCID.ZnT8 WT, HE and KO mice. N=9 per </a:t>
            </a:r>
            <a:r>
              <a:rPr lang="en-US" sz="1100" kern="100">
                <a:effectLst/>
                <a:latin typeface="Arial" panose="020B0604020202020204" pitchFamily="34" charset="0"/>
                <a:ea typeface="Times New Roman" panose="02020603050405020304" pitchFamily="18" charset="0"/>
                <a:cs typeface="Arial" panose="020B0604020202020204" pitchFamily="34" charset="0"/>
              </a:rPr>
              <a:t>group. (D) </a:t>
            </a:r>
            <a:r>
              <a:rPr lang="en-US" sz="1100" i="1" kern="100">
                <a:effectLst/>
                <a:latin typeface="Arial" panose="020B0604020202020204" pitchFamily="34" charset="0"/>
                <a:ea typeface="Times New Roman" panose="02020603050405020304" pitchFamily="18" charset="0"/>
                <a:cs typeface="Arial" panose="020B0604020202020204" pitchFamily="34" charset="0"/>
              </a:rPr>
              <a:t>In vivo</a:t>
            </a:r>
            <a:r>
              <a:rPr lang="en-US" sz="1100" kern="100">
                <a:effectLst/>
                <a:latin typeface="Arial" panose="020B0604020202020204" pitchFamily="34" charset="0"/>
                <a:ea typeface="Times New Roman" panose="02020603050405020304" pitchFamily="18" charset="0"/>
                <a:cs typeface="Arial" panose="020B0604020202020204" pitchFamily="34" charset="0"/>
              </a:rPr>
              <a:t> glucose stimulated insulin secretion of 15wk old female mice. N=4 per group. (E) </a:t>
            </a:r>
            <a:r>
              <a:rPr lang="en-US" sz="1100" i="1" kern="100">
                <a:effectLst/>
                <a:latin typeface="Arial" panose="020B0604020202020204" pitchFamily="34" charset="0"/>
                <a:ea typeface="Times New Roman" panose="02020603050405020304" pitchFamily="18" charset="0"/>
                <a:cs typeface="Arial" panose="020B0604020202020204" pitchFamily="34" charset="0"/>
              </a:rPr>
              <a:t>Ex vivo</a:t>
            </a:r>
            <a:r>
              <a:rPr lang="en-US" sz="1100" kern="100">
                <a:effectLst/>
                <a:latin typeface="Arial" panose="020B0604020202020204" pitchFamily="34" charset="0"/>
                <a:ea typeface="Times New Roman" panose="02020603050405020304" pitchFamily="18" charset="0"/>
                <a:cs typeface="Arial" panose="020B0604020202020204" pitchFamily="34" charset="0"/>
              </a:rPr>
              <a:t>  glucose stimulated insulin secretion assay in islets isolated from 15wk NOD.SCID.ZnT8 female mice without proinflammatory cytokine treatment.     N=5 per group. </a:t>
            </a:r>
            <a:r>
              <a:rPr lang="en-US" sz="1100" kern="100">
                <a:solidFill>
                  <a:srgbClr val="000000"/>
                </a:solidFill>
                <a:effectLst/>
                <a:latin typeface="Arial" panose="020B0604020202020204" pitchFamily="34" charset="0"/>
                <a:ea typeface="Gulim" panose="020B0600000101010101" pitchFamily="34" charset="-127"/>
                <a:cs typeface="Arial" panose="020B0604020202020204" pitchFamily="34" charset="0"/>
              </a:rPr>
              <a:t>(F) Insulin content of untreated and cytokine treated male islets (n = 24 [WT], n =30 [HE], n = 27 [KO]. </a:t>
            </a:r>
            <a:r>
              <a:rPr lang="en-US" sz="1100" kern="100">
                <a:effectLst/>
                <a:latin typeface="Arial" panose="020B0604020202020204" pitchFamily="34" charset="0"/>
                <a:ea typeface="Times New Roman" panose="02020603050405020304" pitchFamily="18" charset="0"/>
                <a:cs typeface="Arial" panose="020B0604020202020204" pitchFamily="34" charset="0"/>
              </a:rPr>
              <a:t>Data are expressed as the mean </a:t>
            </a:r>
            <a:r>
              <a:rPr lang="en-US" sz="1100" kern="100">
                <a:solidFill>
                  <a:srgbClr val="000000"/>
                </a:solidFill>
                <a:effectLst/>
                <a:latin typeface="Arial" panose="020B0604020202020204" pitchFamily="34" charset="0"/>
                <a:ea typeface="Gulim" panose="020B0600000101010101" pitchFamily="34" charset="-127"/>
                <a:cs typeface="Arial" panose="020B0604020202020204" pitchFamily="34" charset="0"/>
              </a:rPr>
              <a:t>± SEM.</a:t>
            </a:r>
            <a:endParaRPr lang="en-US" sz="1100" kern="100">
              <a:effectLst/>
              <a:latin typeface="Arial" panose="020B0604020202020204" pitchFamily="34" charset="0"/>
              <a:ea typeface="Times New Roman" panose="02020603050405020304" pitchFamily="18" charset="0"/>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45F684A-0278-1D49-ABC5-7C05CD00BF86}"/>
              </a:ext>
            </a:extLst>
          </p:cNvPr>
          <p:cNvPicPr>
            <a:picLocks noChangeAspect="1"/>
          </p:cNvPicPr>
          <p:nvPr/>
        </p:nvPicPr>
        <p:blipFill>
          <a:blip r:embed="rId2"/>
          <a:stretch>
            <a:fillRect/>
          </a:stretch>
        </p:blipFill>
        <p:spPr>
          <a:xfrm>
            <a:off x="936511" y="1207127"/>
            <a:ext cx="3714725" cy="2970028"/>
          </a:xfrm>
          <a:prstGeom prst="rect">
            <a:avLst/>
          </a:prstGeom>
        </p:spPr>
      </p:pic>
      <p:sp>
        <p:nvSpPr>
          <p:cNvPr id="2" name="object 2"/>
          <p:cNvSpPr txBox="1"/>
          <p:nvPr/>
        </p:nvSpPr>
        <p:spPr>
          <a:xfrm>
            <a:off x="278494" y="434130"/>
            <a:ext cx="2693306" cy="305212"/>
          </a:xfrm>
          <a:prstGeom prst="rect">
            <a:avLst/>
          </a:prstGeom>
        </p:spPr>
        <p:txBody>
          <a:bodyPr vert="horz" wrap="square" lIns="0" tIns="12700" rIns="0" bIns="0" rtlCol="0">
            <a:spAutoFit/>
          </a:bodyPr>
          <a:lstStyle/>
          <a:p>
            <a:pPr marL="12700">
              <a:lnSpc>
                <a:spcPct val="100000"/>
              </a:lnSpc>
              <a:spcBef>
                <a:spcPts val="100"/>
              </a:spcBef>
            </a:pPr>
            <a:r>
              <a:rPr sz="1900" spc="5" dirty="0">
                <a:latin typeface="Arial"/>
                <a:cs typeface="Arial"/>
              </a:rPr>
              <a:t>Supplemental</a:t>
            </a:r>
            <a:r>
              <a:rPr sz="1900" spc="-10" dirty="0">
                <a:latin typeface="Arial"/>
                <a:cs typeface="Arial"/>
              </a:rPr>
              <a:t> </a:t>
            </a:r>
            <a:r>
              <a:rPr lang="en-US" sz="1900" spc="5" dirty="0">
                <a:latin typeface="Arial"/>
                <a:cs typeface="Arial"/>
              </a:rPr>
              <a:t>F</a:t>
            </a:r>
            <a:r>
              <a:rPr sz="1900" spc="5" dirty="0">
                <a:latin typeface="Arial"/>
                <a:cs typeface="Arial"/>
              </a:rPr>
              <a:t>igure</a:t>
            </a:r>
            <a:r>
              <a:rPr sz="1900" spc="-5" dirty="0">
                <a:latin typeface="Arial"/>
                <a:cs typeface="Arial"/>
              </a:rPr>
              <a:t> </a:t>
            </a:r>
            <a:r>
              <a:rPr lang="en-US" sz="1900" spc="-5" dirty="0">
                <a:latin typeface="Arial"/>
                <a:cs typeface="Arial"/>
              </a:rPr>
              <a:t>3</a:t>
            </a:r>
            <a:endParaRPr sz="1900" dirty="0">
              <a:latin typeface="Arial"/>
              <a:cs typeface="Arial"/>
            </a:endParaRPr>
          </a:p>
        </p:txBody>
      </p:sp>
      <p:sp>
        <p:nvSpPr>
          <p:cNvPr id="11" name="object 11"/>
          <p:cNvSpPr txBox="1"/>
          <p:nvPr/>
        </p:nvSpPr>
        <p:spPr>
          <a:xfrm>
            <a:off x="1009015" y="1017662"/>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A</a:t>
            </a:r>
          </a:p>
        </p:txBody>
      </p:sp>
      <p:sp>
        <p:nvSpPr>
          <p:cNvPr id="12" name="object 12"/>
          <p:cNvSpPr txBox="1"/>
          <p:nvPr/>
        </p:nvSpPr>
        <p:spPr>
          <a:xfrm>
            <a:off x="1009015" y="4306040"/>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p>
        </p:txBody>
      </p:sp>
      <p:pic>
        <p:nvPicPr>
          <p:cNvPr id="13" name="object 13"/>
          <p:cNvPicPr/>
          <p:nvPr/>
        </p:nvPicPr>
        <p:blipFill>
          <a:blip r:embed="rId3" cstate="print"/>
          <a:stretch>
            <a:fillRect/>
          </a:stretch>
        </p:blipFill>
        <p:spPr>
          <a:xfrm>
            <a:off x="1347766" y="4701144"/>
            <a:ext cx="3122333" cy="2053594"/>
          </a:xfrm>
          <a:prstGeom prst="rect">
            <a:avLst/>
          </a:prstGeom>
        </p:spPr>
      </p:pic>
      <p:sp>
        <p:nvSpPr>
          <p:cNvPr id="15" name="object 15"/>
          <p:cNvSpPr txBox="1"/>
          <p:nvPr/>
        </p:nvSpPr>
        <p:spPr>
          <a:xfrm>
            <a:off x="4829175" y="1017662"/>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C</a:t>
            </a:r>
          </a:p>
        </p:txBody>
      </p:sp>
      <p:pic>
        <p:nvPicPr>
          <p:cNvPr id="16" name="Picture 15">
            <a:extLst>
              <a:ext uri="{FF2B5EF4-FFF2-40B4-BE49-F238E27FC236}">
                <a16:creationId xmlns:a16="http://schemas.microsoft.com/office/drawing/2014/main" id="{8E7278AD-BEA9-3386-517F-A55BAE5BBF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4289" y="1017662"/>
            <a:ext cx="3657600" cy="3657600"/>
          </a:xfrm>
          <a:prstGeom prst="rect">
            <a:avLst/>
          </a:prstGeom>
        </p:spPr>
      </p:pic>
      <p:sp>
        <p:nvSpPr>
          <p:cNvPr id="4" name="TextBox 3">
            <a:extLst>
              <a:ext uri="{FF2B5EF4-FFF2-40B4-BE49-F238E27FC236}">
                <a16:creationId xmlns:a16="http://schemas.microsoft.com/office/drawing/2014/main" id="{ACAFCDE8-21E3-9BB7-AAAA-22C6B02A03B3}"/>
              </a:ext>
            </a:extLst>
          </p:cNvPr>
          <p:cNvSpPr txBox="1"/>
          <p:nvPr/>
        </p:nvSpPr>
        <p:spPr>
          <a:xfrm>
            <a:off x="4651236" y="4800600"/>
            <a:ext cx="5220000" cy="2123658"/>
          </a:xfrm>
          <a:prstGeom prst="rect">
            <a:avLst/>
          </a:prstGeom>
          <a:noFill/>
        </p:spPr>
        <p:txBody>
          <a:bodyPr wrap="square">
            <a:spAutoFit/>
          </a:bodyPr>
          <a:lstStyle/>
          <a:p>
            <a:pPr algn="just" latinLnBrk="1"/>
            <a:r>
              <a:rPr lang="en-US" sz="11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Figure S3.  </a:t>
            </a:r>
            <a:r>
              <a:rPr lang="en-US" sz="1100" b="1" kern="100">
                <a:effectLst/>
                <a:latin typeface="Arial" panose="020B0604020202020204" pitchFamily="34" charset="0"/>
                <a:ea typeface="Times New Roman" panose="02020603050405020304" pitchFamily="18" charset="0"/>
                <a:cs typeface="Arial" panose="020B0604020202020204" pitchFamily="34" charset="0"/>
              </a:rPr>
              <a:t>Differentially  regulated gene expression in islets treated with    proinflammatory cytokines</a:t>
            </a:r>
            <a:r>
              <a:rPr lang="en-US" sz="1100" kern="100">
                <a:effectLst/>
                <a:latin typeface="Arial" panose="020B0604020202020204" pitchFamily="34" charset="0"/>
                <a:ea typeface="Times New Roman" panose="02020603050405020304" pitchFamily="18" charset="0"/>
                <a:cs typeface="Arial" panose="020B0604020202020204" pitchFamily="34" charset="0"/>
              </a:rPr>
              <a:t>.</a:t>
            </a:r>
          </a:p>
          <a:p>
            <a:pPr algn="just" latinLnBrk="1"/>
            <a:r>
              <a:rPr lang="en-US" sz="1100" kern="100">
                <a:effectLst/>
                <a:latin typeface="Arial" panose="020B0604020202020204" pitchFamily="34" charset="0"/>
                <a:ea typeface="Times New Roman" panose="02020603050405020304" pitchFamily="18" charset="0"/>
                <a:cs typeface="Arial" panose="020B0604020202020204" pitchFamily="34" charset="0"/>
              </a:rPr>
              <a:t>RNA-Seq analysis of 17 wks NOD.SCID.ZnT8 WT,   HE and KO  male islets;   un-treated and treated with proinflammatory cytokines for 24 hours,  N=3 per  group. </a:t>
            </a:r>
          </a:p>
          <a:p>
            <a:pPr algn="just" latinLnBrk="1"/>
            <a:r>
              <a:rPr lang="en-US" sz="1100" kern="100">
                <a:effectLst/>
                <a:latin typeface="Arial" panose="020B0604020202020204" pitchFamily="34" charset="0"/>
                <a:ea typeface="Times New Roman" panose="02020603050405020304" pitchFamily="18" charset="0"/>
                <a:cs typeface="Arial" panose="020B0604020202020204" pitchFamily="34" charset="0"/>
              </a:rPr>
              <a:t>(A) Selected   pathways   from   gene  ontology   analysis of  genes differentially  expressed between the non-treated  and cytokine   treated  samples  for   each   genotype.Color indicates the -log10(pvalue) for the enrichment of each pathway.  N=3 per group.</a:t>
            </a:r>
          </a:p>
          <a:p>
            <a:pPr algn="just" latinLnBrk="1"/>
            <a:r>
              <a:rPr lang="en-US" sz="1100" kern="100">
                <a:effectLst/>
                <a:latin typeface="Arial" panose="020B0604020202020204" pitchFamily="34" charset="0"/>
                <a:ea typeface="Times New Roman" panose="02020603050405020304" pitchFamily="18" charset="0"/>
                <a:cs typeface="Arial" panose="020B0604020202020204" pitchFamily="34" charset="0"/>
              </a:rPr>
              <a:t>(B) Principal component analysis (PCA) of untreated and treated samples from all genotypes.   Each  biological replicate was plotted for  the indicated samples. </a:t>
            </a:r>
          </a:p>
          <a:p>
            <a:pPr algn="just" latinLnBrk="1"/>
            <a:r>
              <a:rPr lang="en-US" sz="1100" kern="100">
                <a:effectLst/>
                <a:latin typeface="Arial" panose="020B0604020202020204" pitchFamily="34" charset="0"/>
                <a:ea typeface="Times New Roman" panose="02020603050405020304" pitchFamily="18" charset="0"/>
                <a:cs typeface="Arial" panose="020B0604020202020204" pitchFamily="34" charset="0"/>
              </a:rPr>
              <a:t>(C) Data was analyzed with rMATs. The distributions of alternative splicing events are shown.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43AE1C7-55A7-2640-3921-B6A557D169CA}"/>
              </a:ext>
            </a:extLst>
          </p:cNvPr>
          <p:cNvSpPr txBox="1"/>
          <p:nvPr/>
        </p:nvSpPr>
        <p:spPr>
          <a:xfrm>
            <a:off x="278494" y="434130"/>
            <a:ext cx="2693306" cy="305212"/>
          </a:xfrm>
          <a:prstGeom prst="rect">
            <a:avLst/>
          </a:prstGeom>
        </p:spPr>
        <p:txBody>
          <a:bodyPr vert="horz" wrap="square" lIns="0" tIns="12700" rIns="0" bIns="0" rtlCol="0">
            <a:spAutoFit/>
          </a:bodyPr>
          <a:lstStyle/>
          <a:p>
            <a:pPr marL="12700">
              <a:lnSpc>
                <a:spcPct val="100000"/>
              </a:lnSpc>
              <a:spcBef>
                <a:spcPts val="100"/>
              </a:spcBef>
            </a:pPr>
            <a:r>
              <a:rPr sz="1900" spc="5" dirty="0">
                <a:latin typeface="Arial"/>
                <a:cs typeface="Arial"/>
              </a:rPr>
              <a:t>Supplemental</a:t>
            </a:r>
            <a:r>
              <a:rPr sz="1900" spc="-10" dirty="0">
                <a:latin typeface="Arial"/>
                <a:cs typeface="Arial"/>
              </a:rPr>
              <a:t> </a:t>
            </a:r>
            <a:r>
              <a:rPr lang="en-US" sz="1900" spc="5" dirty="0">
                <a:latin typeface="Arial"/>
                <a:cs typeface="Arial"/>
              </a:rPr>
              <a:t>F</a:t>
            </a:r>
            <a:r>
              <a:rPr sz="1900" spc="5" dirty="0">
                <a:latin typeface="Arial"/>
                <a:cs typeface="Arial"/>
              </a:rPr>
              <a:t>igure</a:t>
            </a:r>
            <a:r>
              <a:rPr sz="1900" spc="-5" dirty="0">
                <a:latin typeface="Arial"/>
                <a:cs typeface="Arial"/>
              </a:rPr>
              <a:t> </a:t>
            </a:r>
            <a:r>
              <a:rPr lang="en-US" sz="1900" spc="-5" dirty="0">
                <a:latin typeface="Arial"/>
                <a:cs typeface="Arial"/>
              </a:rPr>
              <a:t>4</a:t>
            </a:r>
            <a:endParaRPr sz="1900" dirty="0">
              <a:latin typeface="Arial"/>
              <a:cs typeface="Arial"/>
            </a:endParaRPr>
          </a:p>
        </p:txBody>
      </p:sp>
      <p:sp>
        <p:nvSpPr>
          <p:cNvPr id="4" name="object 19">
            <a:extLst>
              <a:ext uri="{FF2B5EF4-FFF2-40B4-BE49-F238E27FC236}">
                <a16:creationId xmlns:a16="http://schemas.microsoft.com/office/drawing/2014/main" id="{CB032D6C-0436-8B53-08A1-A31EB71C9224}"/>
              </a:ext>
            </a:extLst>
          </p:cNvPr>
          <p:cNvSpPr txBox="1"/>
          <p:nvPr/>
        </p:nvSpPr>
        <p:spPr>
          <a:xfrm>
            <a:off x="3473307" y="1162002"/>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p>
        </p:txBody>
      </p:sp>
      <p:sp>
        <p:nvSpPr>
          <p:cNvPr id="5" name="object 52">
            <a:extLst>
              <a:ext uri="{FF2B5EF4-FFF2-40B4-BE49-F238E27FC236}">
                <a16:creationId xmlns:a16="http://schemas.microsoft.com/office/drawing/2014/main" id="{B9BC17C7-0CEC-5F85-42C0-D0AA49BA5BAF}"/>
              </a:ext>
            </a:extLst>
          </p:cNvPr>
          <p:cNvSpPr txBox="1"/>
          <p:nvPr/>
        </p:nvSpPr>
        <p:spPr>
          <a:xfrm>
            <a:off x="3473307" y="3429906"/>
            <a:ext cx="173355"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E</a:t>
            </a:r>
            <a:endParaRPr sz="1900" dirty="0">
              <a:latin typeface="Arial"/>
              <a:cs typeface="Arial"/>
            </a:endParaRPr>
          </a:p>
        </p:txBody>
      </p:sp>
      <p:sp>
        <p:nvSpPr>
          <p:cNvPr id="6" name="object 70">
            <a:extLst>
              <a:ext uri="{FF2B5EF4-FFF2-40B4-BE49-F238E27FC236}">
                <a16:creationId xmlns:a16="http://schemas.microsoft.com/office/drawing/2014/main" id="{9A84E583-7BBD-9867-4686-2A77BD65DBBA}"/>
              </a:ext>
            </a:extLst>
          </p:cNvPr>
          <p:cNvSpPr txBox="1"/>
          <p:nvPr/>
        </p:nvSpPr>
        <p:spPr>
          <a:xfrm>
            <a:off x="1298666" y="1162002"/>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A</a:t>
            </a:r>
          </a:p>
        </p:txBody>
      </p:sp>
      <p:sp>
        <p:nvSpPr>
          <p:cNvPr id="7" name="object 71">
            <a:extLst>
              <a:ext uri="{FF2B5EF4-FFF2-40B4-BE49-F238E27FC236}">
                <a16:creationId xmlns:a16="http://schemas.microsoft.com/office/drawing/2014/main" id="{F2C837DE-B786-93E3-09AB-AE25F67A16D1}"/>
              </a:ext>
            </a:extLst>
          </p:cNvPr>
          <p:cNvSpPr txBox="1"/>
          <p:nvPr/>
        </p:nvSpPr>
        <p:spPr>
          <a:xfrm>
            <a:off x="5720191" y="1162002"/>
            <a:ext cx="200025"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C</a:t>
            </a:r>
          </a:p>
        </p:txBody>
      </p:sp>
      <p:sp>
        <p:nvSpPr>
          <p:cNvPr id="8" name="object 114">
            <a:extLst>
              <a:ext uri="{FF2B5EF4-FFF2-40B4-BE49-F238E27FC236}">
                <a16:creationId xmlns:a16="http://schemas.microsoft.com/office/drawing/2014/main" id="{9EE50710-066D-0FE2-9AF1-BA130B203E2F}"/>
              </a:ext>
            </a:extLst>
          </p:cNvPr>
          <p:cNvSpPr txBox="1"/>
          <p:nvPr/>
        </p:nvSpPr>
        <p:spPr>
          <a:xfrm>
            <a:off x="1298666" y="3429906"/>
            <a:ext cx="186690"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D</a:t>
            </a:r>
            <a:endParaRPr sz="1900" dirty="0">
              <a:latin typeface="Arial"/>
              <a:cs typeface="Arial"/>
            </a:endParaRPr>
          </a:p>
        </p:txBody>
      </p:sp>
      <p:sp>
        <p:nvSpPr>
          <p:cNvPr id="9" name="object 52">
            <a:extLst>
              <a:ext uri="{FF2B5EF4-FFF2-40B4-BE49-F238E27FC236}">
                <a16:creationId xmlns:a16="http://schemas.microsoft.com/office/drawing/2014/main" id="{64B646E1-CA03-67D8-532E-000DCBA3036E}"/>
              </a:ext>
            </a:extLst>
          </p:cNvPr>
          <p:cNvSpPr txBox="1"/>
          <p:nvPr/>
        </p:nvSpPr>
        <p:spPr>
          <a:xfrm>
            <a:off x="5720191" y="3429906"/>
            <a:ext cx="173355"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F</a:t>
            </a:r>
            <a:endParaRPr sz="1900" dirty="0">
              <a:latin typeface="Arial"/>
              <a:cs typeface="Arial"/>
            </a:endParaRPr>
          </a:p>
        </p:txBody>
      </p:sp>
      <p:pic>
        <p:nvPicPr>
          <p:cNvPr id="16" name="그림 10">
            <a:extLst>
              <a:ext uri="{FF2B5EF4-FFF2-40B4-BE49-F238E27FC236}">
                <a16:creationId xmlns:a16="http://schemas.microsoft.com/office/drawing/2014/main" id="{80D90B03-78D7-E7A1-1557-CABB2C2CD33B}"/>
              </a:ext>
            </a:extLst>
          </p:cNvPr>
          <p:cNvPicPr>
            <a:picLocks noChangeAspect="1"/>
          </p:cNvPicPr>
          <p:nvPr/>
        </p:nvPicPr>
        <p:blipFill>
          <a:blip r:embed="rId2"/>
          <a:stretch>
            <a:fillRect/>
          </a:stretch>
        </p:blipFill>
        <p:spPr>
          <a:xfrm>
            <a:off x="5806868" y="4138188"/>
            <a:ext cx="2120804" cy="1552732"/>
          </a:xfrm>
          <a:prstGeom prst="rect">
            <a:avLst/>
          </a:prstGeom>
        </p:spPr>
      </p:pic>
      <p:pic>
        <p:nvPicPr>
          <p:cNvPr id="17" name="그림 11">
            <a:extLst>
              <a:ext uri="{FF2B5EF4-FFF2-40B4-BE49-F238E27FC236}">
                <a16:creationId xmlns:a16="http://schemas.microsoft.com/office/drawing/2014/main" id="{3B5D835F-A6F2-9E10-66CF-BE29725B1367}"/>
              </a:ext>
            </a:extLst>
          </p:cNvPr>
          <p:cNvPicPr>
            <a:picLocks noChangeAspect="1"/>
          </p:cNvPicPr>
          <p:nvPr/>
        </p:nvPicPr>
        <p:blipFill>
          <a:blip r:embed="rId3"/>
          <a:stretch>
            <a:fillRect/>
          </a:stretch>
        </p:blipFill>
        <p:spPr>
          <a:xfrm>
            <a:off x="3521774" y="4151177"/>
            <a:ext cx="2112475" cy="1546633"/>
          </a:xfrm>
          <a:prstGeom prst="rect">
            <a:avLst/>
          </a:prstGeom>
        </p:spPr>
      </p:pic>
      <p:pic>
        <p:nvPicPr>
          <p:cNvPr id="18" name="그림 12">
            <a:extLst>
              <a:ext uri="{FF2B5EF4-FFF2-40B4-BE49-F238E27FC236}">
                <a16:creationId xmlns:a16="http://schemas.microsoft.com/office/drawing/2014/main" id="{508DE5A7-AF92-6C70-0F20-014DB1974C33}"/>
              </a:ext>
            </a:extLst>
          </p:cNvPr>
          <p:cNvPicPr>
            <a:picLocks noChangeAspect="1"/>
          </p:cNvPicPr>
          <p:nvPr/>
        </p:nvPicPr>
        <p:blipFill>
          <a:blip r:embed="rId4"/>
          <a:stretch>
            <a:fillRect/>
          </a:stretch>
        </p:blipFill>
        <p:spPr>
          <a:xfrm>
            <a:off x="1298666" y="4151177"/>
            <a:ext cx="2050489" cy="1505146"/>
          </a:xfrm>
          <a:prstGeom prst="rect">
            <a:avLst/>
          </a:prstGeom>
        </p:spPr>
      </p:pic>
      <p:pic>
        <p:nvPicPr>
          <p:cNvPr id="19" name="그림 13">
            <a:extLst>
              <a:ext uri="{FF2B5EF4-FFF2-40B4-BE49-F238E27FC236}">
                <a16:creationId xmlns:a16="http://schemas.microsoft.com/office/drawing/2014/main" id="{4B13936F-2115-AC6D-C51D-97C29698228C}"/>
              </a:ext>
            </a:extLst>
          </p:cNvPr>
          <p:cNvPicPr>
            <a:picLocks noChangeAspect="1"/>
          </p:cNvPicPr>
          <p:nvPr/>
        </p:nvPicPr>
        <p:blipFill>
          <a:blip r:embed="rId5"/>
          <a:stretch>
            <a:fillRect/>
          </a:stretch>
        </p:blipFill>
        <p:spPr>
          <a:xfrm>
            <a:off x="1294838" y="1834646"/>
            <a:ext cx="2163613" cy="1542150"/>
          </a:xfrm>
          <a:prstGeom prst="rect">
            <a:avLst/>
          </a:prstGeom>
        </p:spPr>
      </p:pic>
      <p:pic>
        <p:nvPicPr>
          <p:cNvPr id="20" name="그림 14">
            <a:extLst>
              <a:ext uri="{FF2B5EF4-FFF2-40B4-BE49-F238E27FC236}">
                <a16:creationId xmlns:a16="http://schemas.microsoft.com/office/drawing/2014/main" id="{C7A83FE4-E45F-4CB8-AF57-F3E89EC2896C}"/>
              </a:ext>
            </a:extLst>
          </p:cNvPr>
          <p:cNvPicPr>
            <a:picLocks noChangeAspect="1"/>
          </p:cNvPicPr>
          <p:nvPr/>
        </p:nvPicPr>
        <p:blipFill>
          <a:blip r:embed="rId6"/>
          <a:stretch>
            <a:fillRect/>
          </a:stretch>
        </p:blipFill>
        <p:spPr>
          <a:xfrm>
            <a:off x="3568974" y="1834646"/>
            <a:ext cx="2172287" cy="1553842"/>
          </a:xfrm>
          <a:prstGeom prst="rect">
            <a:avLst/>
          </a:prstGeom>
        </p:spPr>
      </p:pic>
      <p:pic>
        <p:nvPicPr>
          <p:cNvPr id="21" name="그림 15">
            <a:extLst>
              <a:ext uri="{FF2B5EF4-FFF2-40B4-BE49-F238E27FC236}">
                <a16:creationId xmlns:a16="http://schemas.microsoft.com/office/drawing/2014/main" id="{BD5BB01D-0354-5033-5672-162CDA342259}"/>
              </a:ext>
            </a:extLst>
          </p:cNvPr>
          <p:cNvPicPr>
            <a:picLocks noChangeAspect="1"/>
          </p:cNvPicPr>
          <p:nvPr/>
        </p:nvPicPr>
        <p:blipFill>
          <a:blip r:embed="rId7"/>
          <a:stretch>
            <a:fillRect/>
          </a:stretch>
        </p:blipFill>
        <p:spPr>
          <a:xfrm>
            <a:off x="5791200" y="1828800"/>
            <a:ext cx="2180017" cy="1553842"/>
          </a:xfrm>
          <a:prstGeom prst="rect">
            <a:avLst/>
          </a:prstGeom>
        </p:spPr>
      </p:pic>
      <p:sp>
        <p:nvSpPr>
          <p:cNvPr id="3" name="Rectangle 2">
            <a:extLst>
              <a:ext uri="{FF2B5EF4-FFF2-40B4-BE49-F238E27FC236}">
                <a16:creationId xmlns:a16="http://schemas.microsoft.com/office/drawing/2014/main" id="{3AF49BD2-D172-A214-1859-9735E74229EB}"/>
              </a:ext>
            </a:extLst>
          </p:cNvPr>
          <p:cNvSpPr/>
          <p:nvPr/>
        </p:nvSpPr>
        <p:spPr>
          <a:xfrm>
            <a:off x="1632683" y="4108798"/>
            <a:ext cx="1600200" cy="32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19EEE9A-AAFE-073A-0EAC-585587BAE375}"/>
              </a:ext>
            </a:extLst>
          </p:cNvPr>
          <p:cNvSpPr/>
          <p:nvPr/>
        </p:nvSpPr>
        <p:spPr>
          <a:xfrm>
            <a:off x="3874682" y="4105378"/>
            <a:ext cx="1600200" cy="32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5140417-643A-7E74-F018-1C56F78768B3}"/>
              </a:ext>
            </a:extLst>
          </p:cNvPr>
          <p:cNvSpPr/>
          <p:nvPr/>
        </p:nvSpPr>
        <p:spPr>
          <a:xfrm>
            <a:off x="3886200" y="4233076"/>
            <a:ext cx="1461600" cy="7200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FDAC34A-7234-D9ED-C9C6-2D8DB3148941}"/>
              </a:ext>
            </a:extLst>
          </p:cNvPr>
          <p:cNvSpPr/>
          <p:nvPr/>
        </p:nvSpPr>
        <p:spPr>
          <a:xfrm>
            <a:off x="1663351" y="4233076"/>
            <a:ext cx="1414800" cy="7200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9ABB172-30CF-31C2-5E3C-5BA868D5F054}"/>
              </a:ext>
            </a:extLst>
          </p:cNvPr>
          <p:cNvSpPr/>
          <p:nvPr/>
        </p:nvSpPr>
        <p:spPr>
          <a:xfrm>
            <a:off x="6152240" y="4105378"/>
            <a:ext cx="1600200" cy="32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946A00-61F9-84DC-2DC9-E00D0CC40ADB}"/>
              </a:ext>
            </a:extLst>
          </p:cNvPr>
          <p:cNvSpPr/>
          <p:nvPr/>
        </p:nvSpPr>
        <p:spPr>
          <a:xfrm>
            <a:off x="6172200" y="4233076"/>
            <a:ext cx="1461600" cy="7200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DE46F4F-2A66-DCDE-63A6-99CD4B40D667}"/>
              </a:ext>
            </a:extLst>
          </p:cNvPr>
          <p:cNvSpPr/>
          <p:nvPr/>
        </p:nvSpPr>
        <p:spPr>
          <a:xfrm>
            <a:off x="1627830" y="1830967"/>
            <a:ext cx="1600200" cy="32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8625988-25E2-B73C-3BFA-A61390FACE20}"/>
              </a:ext>
            </a:extLst>
          </p:cNvPr>
          <p:cNvSpPr/>
          <p:nvPr/>
        </p:nvSpPr>
        <p:spPr>
          <a:xfrm>
            <a:off x="1639951" y="1919734"/>
            <a:ext cx="1468800" cy="7200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F6295E2-AAC5-61C1-AEDA-4934AAE5C2F3}"/>
              </a:ext>
            </a:extLst>
          </p:cNvPr>
          <p:cNvSpPr/>
          <p:nvPr/>
        </p:nvSpPr>
        <p:spPr>
          <a:xfrm>
            <a:off x="6112332" y="1828800"/>
            <a:ext cx="1600200" cy="32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599749C-47CF-DFFA-69FC-70D98424AE51}"/>
              </a:ext>
            </a:extLst>
          </p:cNvPr>
          <p:cNvSpPr/>
          <p:nvPr/>
        </p:nvSpPr>
        <p:spPr>
          <a:xfrm>
            <a:off x="6136470" y="1919734"/>
            <a:ext cx="1494000" cy="7200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CF67C74A-FC98-89E0-3234-E9A979B32178}"/>
              </a:ext>
            </a:extLst>
          </p:cNvPr>
          <p:cNvSpPr/>
          <p:nvPr/>
        </p:nvSpPr>
        <p:spPr>
          <a:xfrm>
            <a:off x="3889495" y="1827335"/>
            <a:ext cx="1600200" cy="32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B45B3F8-2E44-951C-5622-81BD66220202}"/>
              </a:ext>
            </a:extLst>
          </p:cNvPr>
          <p:cNvSpPr/>
          <p:nvPr/>
        </p:nvSpPr>
        <p:spPr>
          <a:xfrm>
            <a:off x="3906053" y="1919734"/>
            <a:ext cx="1501200" cy="72000"/>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5087639-2CEC-692F-A5B7-837F05BE6BDA}"/>
              </a:ext>
            </a:extLst>
          </p:cNvPr>
          <p:cNvSpPr txBox="1"/>
          <p:nvPr/>
        </p:nvSpPr>
        <p:spPr>
          <a:xfrm>
            <a:off x="6053911" y="1689556"/>
            <a:ext cx="1713931" cy="215444"/>
          </a:xfrm>
          <a:prstGeom prst="rect">
            <a:avLst/>
          </a:prstGeom>
          <a:noFill/>
        </p:spPr>
        <p:txBody>
          <a:bodyPr wrap="none" rtlCol="0">
            <a:spAutoFit/>
          </a:bodyPr>
          <a:lstStyle/>
          <a:p>
            <a:r>
              <a:rPr kumimoji="1" lang="en-US" altLang="ko-US" sz="800" b="1" dirty="0">
                <a:latin typeface="Arial" panose="020B0604020202020204" pitchFamily="34" charset="0"/>
                <a:cs typeface="Arial" panose="020B0604020202020204" pitchFamily="34" charset="0"/>
              </a:rPr>
              <a:t>NOD.SCID ZnT8 KO Nontreated</a:t>
            </a:r>
            <a:endParaRPr kumimoji="1" lang="ko-US" altLang="en-US" sz="8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6E17574F-DD51-48F7-EE37-3860EC295977}"/>
              </a:ext>
            </a:extLst>
          </p:cNvPr>
          <p:cNvSpPr txBox="1"/>
          <p:nvPr/>
        </p:nvSpPr>
        <p:spPr>
          <a:xfrm>
            <a:off x="1485356" y="1689556"/>
            <a:ext cx="1718740" cy="215444"/>
          </a:xfrm>
          <a:prstGeom prst="rect">
            <a:avLst/>
          </a:prstGeom>
          <a:noFill/>
        </p:spPr>
        <p:txBody>
          <a:bodyPr wrap="none" rtlCol="0">
            <a:spAutoFit/>
          </a:bodyPr>
          <a:lstStyle/>
          <a:p>
            <a:r>
              <a:rPr kumimoji="1" lang="en-US" altLang="ko-US" sz="800" b="1" dirty="0">
                <a:latin typeface="Arial" panose="020B0604020202020204" pitchFamily="34" charset="0"/>
                <a:cs typeface="Arial" panose="020B0604020202020204" pitchFamily="34" charset="0"/>
              </a:rPr>
              <a:t>NOD.SCID ZnT8 WT Nontreated</a:t>
            </a:r>
            <a:endParaRPr kumimoji="1" lang="ko-US" altLang="en-US" sz="8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672637B-A047-B465-0D88-12AAB55F1D59}"/>
              </a:ext>
            </a:extLst>
          </p:cNvPr>
          <p:cNvSpPr txBox="1"/>
          <p:nvPr/>
        </p:nvSpPr>
        <p:spPr>
          <a:xfrm>
            <a:off x="3810000" y="1689556"/>
            <a:ext cx="1702710" cy="215444"/>
          </a:xfrm>
          <a:prstGeom prst="rect">
            <a:avLst/>
          </a:prstGeom>
          <a:noFill/>
        </p:spPr>
        <p:txBody>
          <a:bodyPr wrap="none" rtlCol="0">
            <a:spAutoFit/>
          </a:bodyPr>
          <a:lstStyle/>
          <a:p>
            <a:r>
              <a:rPr kumimoji="1" lang="en-US" altLang="ko-US" sz="800" b="1" dirty="0">
                <a:latin typeface="Arial" panose="020B0604020202020204" pitchFamily="34" charset="0"/>
                <a:cs typeface="Arial" panose="020B0604020202020204" pitchFamily="34" charset="0"/>
              </a:rPr>
              <a:t>NOD.SCID ZnT8 HE Nontreated</a:t>
            </a:r>
            <a:endParaRPr kumimoji="1" lang="ko-US" altLang="en-US" sz="8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FAD7671-1008-3195-BBE0-55B402A7BB8C}"/>
              </a:ext>
            </a:extLst>
          </p:cNvPr>
          <p:cNvSpPr txBox="1"/>
          <p:nvPr/>
        </p:nvSpPr>
        <p:spPr>
          <a:xfrm>
            <a:off x="1539299" y="3975556"/>
            <a:ext cx="1641796" cy="215444"/>
          </a:xfrm>
          <a:prstGeom prst="rect">
            <a:avLst/>
          </a:prstGeom>
          <a:noFill/>
        </p:spPr>
        <p:txBody>
          <a:bodyPr wrap="none" rtlCol="0">
            <a:spAutoFit/>
          </a:bodyPr>
          <a:lstStyle/>
          <a:p>
            <a:r>
              <a:rPr kumimoji="1" lang="en-US" altLang="ko-US" sz="800" b="1" dirty="0">
                <a:latin typeface="Arial" panose="020B0604020202020204" pitchFamily="34" charset="0"/>
                <a:cs typeface="Arial" panose="020B0604020202020204" pitchFamily="34" charset="0"/>
              </a:rPr>
              <a:t>NOD.SCID ZnT8 </a:t>
            </a:r>
            <a:r>
              <a:rPr kumimoji="1" lang="en-US" altLang="ko-US" sz="800" b="1" dirty="0" err="1">
                <a:latin typeface="Arial" panose="020B0604020202020204" pitchFamily="34" charset="0"/>
                <a:cs typeface="Arial" panose="020B0604020202020204" pitchFamily="34" charset="0"/>
              </a:rPr>
              <a:t>WT+Cytokine</a:t>
            </a:r>
            <a:endParaRPr kumimoji="1" lang="ko-US" altLang="en-US" sz="800" b="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456CDCD4-28A4-4BAC-AD9C-C433C9A22207}"/>
              </a:ext>
            </a:extLst>
          </p:cNvPr>
          <p:cNvSpPr txBox="1"/>
          <p:nvPr/>
        </p:nvSpPr>
        <p:spPr>
          <a:xfrm>
            <a:off x="3765129" y="3975556"/>
            <a:ext cx="1625766" cy="215444"/>
          </a:xfrm>
          <a:prstGeom prst="rect">
            <a:avLst/>
          </a:prstGeom>
          <a:noFill/>
        </p:spPr>
        <p:txBody>
          <a:bodyPr wrap="none" rtlCol="0">
            <a:spAutoFit/>
          </a:bodyPr>
          <a:lstStyle/>
          <a:p>
            <a:r>
              <a:rPr kumimoji="1" lang="en-US" altLang="ko-US" sz="800" b="1" dirty="0">
                <a:latin typeface="Arial" panose="020B0604020202020204" pitchFamily="34" charset="0"/>
                <a:cs typeface="Arial" panose="020B0604020202020204" pitchFamily="34" charset="0"/>
              </a:rPr>
              <a:t>NOD.SCID ZnT8 </a:t>
            </a:r>
            <a:r>
              <a:rPr kumimoji="1" lang="en-US" altLang="ko-US" sz="800" b="1" dirty="0" err="1">
                <a:latin typeface="Arial" panose="020B0604020202020204" pitchFamily="34" charset="0"/>
                <a:cs typeface="Arial" panose="020B0604020202020204" pitchFamily="34" charset="0"/>
              </a:rPr>
              <a:t>HE+Cytokine</a:t>
            </a:r>
            <a:endParaRPr kumimoji="1" lang="ko-US" altLang="en-US" sz="800" b="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30C96DB-DD3E-8AA6-7E9B-4F0CB74082AF}"/>
              </a:ext>
            </a:extLst>
          </p:cNvPr>
          <p:cNvSpPr txBox="1"/>
          <p:nvPr/>
        </p:nvSpPr>
        <p:spPr>
          <a:xfrm>
            <a:off x="6009040" y="3975556"/>
            <a:ext cx="1636987" cy="215444"/>
          </a:xfrm>
          <a:prstGeom prst="rect">
            <a:avLst/>
          </a:prstGeom>
          <a:noFill/>
        </p:spPr>
        <p:txBody>
          <a:bodyPr wrap="none" rtlCol="0">
            <a:spAutoFit/>
          </a:bodyPr>
          <a:lstStyle/>
          <a:p>
            <a:r>
              <a:rPr kumimoji="1" lang="en-US" altLang="ko-US" sz="800" b="1" dirty="0">
                <a:latin typeface="Arial" panose="020B0604020202020204" pitchFamily="34" charset="0"/>
                <a:cs typeface="Arial" panose="020B0604020202020204" pitchFamily="34" charset="0"/>
              </a:rPr>
              <a:t>NOD.SCID ZnT8 </a:t>
            </a:r>
            <a:r>
              <a:rPr kumimoji="1" lang="en-US" altLang="ko-US" sz="800" b="1" dirty="0" err="1">
                <a:latin typeface="Arial" panose="020B0604020202020204" pitchFamily="34" charset="0"/>
                <a:cs typeface="Arial" panose="020B0604020202020204" pitchFamily="34" charset="0"/>
              </a:rPr>
              <a:t>KO+Cytokine</a:t>
            </a:r>
            <a:endParaRPr kumimoji="1" lang="ko-US" altLang="en-US" sz="800" b="1"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A36C3EA1-DEC0-B4ED-B74B-B72D0854B7F8}"/>
              </a:ext>
            </a:extLst>
          </p:cNvPr>
          <p:cNvSpPr txBox="1"/>
          <p:nvPr/>
        </p:nvSpPr>
        <p:spPr>
          <a:xfrm>
            <a:off x="634721" y="6241550"/>
            <a:ext cx="8788957" cy="1055482"/>
          </a:xfrm>
          <a:prstGeom prst="rect">
            <a:avLst/>
          </a:prstGeom>
          <a:noFill/>
        </p:spPr>
        <p:txBody>
          <a:bodyPr wrap="square">
            <a:spAutoFit/>
          </a:bodyPr>
          <a:lstStyle/>
          <a:p>
            <a:pPr algn="just" latinLnBrk="1">
              <a:lnSpc>
                <a:spcPct val="200000"/>
              </a:lnSpc>
            </a:pPr>
            <a:r>
              <a:rPr lang="en-US" sz="11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Figure S4. </a:t>
            </a:r>
            <a:r>
              <a:rPr lang="en-US" sz="1100" b="1" kern="100">
                <a:effectLst/>
                <a:latin typeface="Arial" panose="020B0604020202020204" pitchFamily="34" charset="0"/>
                <a:ea typeface="Times New Roman" panose="02020603050405020304" pitchFamily="18" charset="0"/>
                <a:cs typeface="Arial" panose="020B0604020202020204" pitchFamily="34" charset="0"/>
              </a:rPr>
              <a:t>Calcium oscillations in glucose stimulated control and cytokine treated islets</a:t>
            </a:r>
            <a:r>
              <a:rPr lang="en-US" sz="1100" kern="100">
                <a:effectLst/>
                <a:latin typeface="Arial" panose="020B0604020202020204" pitchFamily="34" charset="0"/>
                <a:ea typeface="Times New Roman" panose="02020603050405020304" pitchFamily="18" charset="0"/>
                <a:cs typeface="Arial" panose="020B0604020202020204" pitchFamily="34" charset="0"/>
              </a:rPr>
              <a:t>.</a:t>
            </a:r>
          </a:p>
          <a:p>
            <a:pPr algn="just" latinLnBrk="1">
              <a:lnSpc>
                <a:spcPct val="200000"/>
              </a:lnSpc>
            </a:pPr>
            <a:r>
              <a:rPr lang="en-US" sz="1100" kern="100">
                <a:effectLst/>
                <a:latin typeface="Arial" panose="020B0604020202020204" pitchFamily="34" charset="0"/>
                <a:ea typeface="Times New Roman" panose="02020603050405020304" pitchFamily="18" charset="0"/>
                <a:cs typeface="Arial" panose="020B0604020202020204" pitchFamily="34" charset="0"/>
              </a:rPr>
              <a:t>Islets were incubated as described in Methods. Time dependent changes in Fluo-4 fluorescence after addition of  medium containing 11mM glucose with or without cytokines (blue bars) are shown. Profiles from male mice are shown in black and from females in red.</a:t>
            </a:r>
          </a:p>
        </p:txBody>
      </p:sp>
    </p:spTree>
    <p:extLst>
      <p:ext uri="{BB962C8B-B14F-4D97-AF65-F5344CB8AC3E}">
        <p14:creationId xmlns:p14="http://schemas.microsoft.com/office/powerpoint/2010/main" val="2520165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7979" y="257597"/>
            <a:ext cx="2772421" cy="368755"/>
          </a:xfrm>
          <a:prstGeom prst="rect">
            <a:avLst/>
          </a:prstGeom>
        </p:spPr>
        <p:txBody>
          <a:bodyPr vert="horz" wrap="square" lIns="0" tIns="12700" rIns="0" bIns="0" rtlCol="0">
            <a:spAutoFit/>
          </a:bodyPr>
          <a:lstStyle/>
          <a:p>
            <a:pPr marL="97155" marR="5080" indent="-85090">
              <a:lnSpc>
                <a:spcPct val="136800"/>
              </a:lnSpc>
              <a:spcBef>
                <a:spcPts val="100"/>
              </a:spcBef>
            </a:pPr>
            <a:r>
              <a:rPr spc="5" dirty="0"/>
              <a:t>Supplemental </a:t>
            </a:r>
            <a:r>
              <a:rPr lang="en-US" spc="5" dirty="0"/>
              <a:t>F</a:t>
            </a:r>
            <a:r>
              <a:rPr spc="5" dirty="0"/>
              <a:t>igure </a:t>
            </a:r>
            <a:r>
              <a:rPr lang="en-US" spc="5" dirty="0"/>
              <a:t>5</a:t>
            </a:r>
            <a:endParaRPr dirty="0"/>
          </a:p>
        </p:txBody>
      </p:sp>
      <p:sp>
        <p:nvSpPr>
          <p:cNvPr id="3" name="object 3"/>
          <p:cNvSpPr txBox="1"/>
          <p:nvPr/>
        </p:nvSpPr>
        <p:spPr>
          <a:xfrm>
            <a:off x="7517614" y="1143408"/>
            <a:ext cx="1045844" cy="559435"/>
          </a:xfrm>
          <a:prstGeom prst="rect">
            <a:avLst/>
          </a:prstGeom>
        </p:spPr>
        <p:txBody>
          <a:bodyPr vert="horz" wrap="square" lIns="0" tIns="15875" rIns="0" bIns="0" rtlCol="0">
            <a:spAutoFit/>
          </a:bodyPr>
          <a:lstStyle/>
          <a:p>
            <a:pPr marL="12700" marR="5080">
              <a:lnSpc>
                <a:spcPct val="97800"/>
              </a:lnSpc>
              <a:spcBef>
                <a:spcPts val="125"/>
              </a:spcBef>
            </a:pPr>
            <a:r>
              <a:rPr sz="900" b="1" spc="-5" dirty="0">
                <a:latin typeface="Arial"/>
                <a:cs typeface="Arial"/>
              </a:rPr>
              <a:t>A</a:t>
            </a:r>
            <a:r>
              <a:rPr sz="900" b="1" spc="-45" dirty="0">
                <a:latin typeface="Arial"/>
                <a:cs typeface="Arial"/>
              </a:rPr>
              <a:t> </a:t>
            </a:r>
            <a:r>
              <a:rPr sz="900" b="1" spc="-5" dirty="0">
                <a:latin typeface="Arial"/>
                <a:cs typeface="Arial"/>
              </a:rPr>
              <a:t>:</a:t>
            </a:r>
            <a:r>
              <a:rPr sz="900" b="1" spc="-30" dirty="0">
                <a:latin typeface="Arial"/>
                <a:cs typeface="Arial"/>
              </a:rPr>
              <a:t> </a:t>
            </a:r>
            <a:r>
              <a:rPr sz="900" b="1" spc="-25" dirty="0">
                <a:latin typeface="Arial"/>
                <a:cs typeface="Arial"/>
              </a:rPr>
              <a:t>20</a:t>
            </a:r>
            <a:r>
              <a:rPr sz="900" b="1" spc="-45" dirty="0">
                <a:latin typeface="Arial"/>
                <a:cs typeface="Arial"/>
              </a:rPr>
              <a:t>m</a:t>
            </a:r>
            <a:r>
              <a:rPr sz="900" b="1" spc="-5" dirty="0">
                <a:latin typeface="Arial"/>
                <a:cs typeface="Arial"/>
              </a:rPr>
              <a:t>M</a:t>
            </a:r>
            <a:r>
              <a:rPr sz="900" b="1" spc="-55" dirty="0">
                <a:latin typeface="Arial"/>
                <a:cs typeface="Arial"/>
              </a:rPr>
              <a:t> </a:t>
            </a:r>
            <a:r>
              <a:rPr sz="900" b="1" spc="-40" dirty="0">
                <a:latin typeface="Arial"/>
                <a:cs typeface="Arial"/>
              </a:rPr>
              <a:t>G</a:t>
            </a:r>
            <a:r>
              <a:rPr sz="900" b="1" spc="-15" dirty="0">
                <a:latin typeface="Arial"/>
                <a:cs typeface="Arial"/>
              </a:rPr>
              <a:t>l</a:t>
            </a:r>
            <a:r>
              <a:rPr sz="900" b="1" spc="-35" dirty="0">
                <a:latin typeface="Arial"/>
                <a:cs typeface="Arial"/>
              </a:rPr>
              <a:t>u</a:t>
            </a:r>
            <a:r>
              <a:rPr sz="900" b="1" spc="-25" dirty="0">
                <a:latin typeface="Arial"/>
                <a:cs typeface="Arial"/>
              </a:rPr>
              <a:t>c</a:t>
            </a:r>
            <a:r>
              <a:rPr sz="900" b="1" spc="-35" dirty="0">
                <a:latin typeface="Arial"/>
                <a:cs typeface="Arial"/>
              </a:rPr>
              <a:t>o</a:t>
            </a:r>
            <a:r>
              <a:rPr sz="900" b="1" spc="-25" dirty="0">
                <a:latin typeface="Arial"/>
                <a:cs typeface="Arial"/>
              </a:rPr>
              <a:t>s</a:t>
            </a:r>
            <a:r>
              <a:rPr sz="900" b="1" spc="-5" dirty="0">
                <a:latin typeface="Arial"/>
                <a:cs typeface="Arial"/>
              </a:rPr>
              <a:t>e  B</a:t>
            </a:r>
            <a:r>
              <a:rPr sz="900" b="1" spc="-45" dirty="0">
                <a:latin typeface="Arial"/>
                <a:cs typeface="Arial"/>
              </a:rPr>
              <a:t> </a:t>
            </a:r>
            <a:r>
              <a:rPr sz="900" b="1" spc="-5" dirty="0">
                <a:latin typeface="Arial"/>
                <a:cs typeface="Arial"/>
              </a:rPr>
              <a:t>:</a:t>
            </a:r>
            <a:r>
              <a:rPr sz="900" b="1" spc="-30" dirty="0">
                <a:latin typeface="Arial"/>
                <a:cs typeface="Arial"/>
              </a:rPr>
              <a:t> </a:t>
            </a:r>
            <a:r>
              <a:rPr sz="900" b="1" spc="-25" dirty="0">
                <a:latin typeface="Arial"/>
                <a:cs typeface="Arial"/>
              </a:rPr>
              <a:t>4</a:t>
            </a:r>
            <a:r>
              <a:rPr sz="900" b="1" spc="-35" dirty="0">
                <a:latin typeface="Arial"/>
                <a:cs typeface="Arial"/>
              </a:rPr>
              <a:t>u</a:t>
            </a:r>
            <a:r>
              <a:rPr sz="900" b="1" spc="-5" dirty="0">
                <a:latin typeface="Arial"/>
                <a:cs typeface="Arial"/>
              </a:rPr>
              <a:t>M</a:t>
            </a:r>
            <a:r>
              <a:rPr sz="900" b="1" spc="-55" dirty="0">
                <a:latin typeface="Arial"/>
                <a:cs typeface="Arial"/>
              </a:rPr>
              <a:t> </a:t>
            </a:r>
            <a:r>
              <a:rPr sz="900" b="1" spc="-40" dirty="0">
                <a:latin typeface="Arial"/>
                <a:cs typeface="Arial"/>
              </a:rPr>
              <a:t>O</a:t>
            </a:r>
            <a:r>
              <a:rPr sz="900" b="1" spc="-15" dirty="0">
                <a:latin typeface="Arial"/>
                <a:cs typeface="Arial"/>
              </a:rPr>
              <a:t>li</a:t>
            </a:r>
            <a:r>
              <a:rPr sz="900" b="1" spc="-35" dirty="0">
                <a:latin typeface="Arial"/>
                <a:cs typeface="Arial"/>
              </a:rPr>
              <a:t>go</a:t>
            </a:r>
            <a:r>
              <a:rPr sz="900" b="1" spc="-45" dirty="0">
                <a:latin typeface="Arial"/>
                <a:cs typeface="Arial"/>
              </a:rPr>
              <a:t>m</a:t>
            </a:r>
            <a:r>
              <a:rPr sz="900" b="1" spc="-25" dirty="0">
                <a:latin typeface="Arial"/>
                <a:cs typeface="Arial"/>
              </a:rPr>
              <a:t>yc</a:t>
            </a:r>
            <a:r>
              <a:rPr sz="900" b="1" spc="-15" dirty="0">
                <a:latin typeface="Arial"/>
                <a:cs typeface="Arial"/>
              </a:rPr>
              <a:t>i</a:t>
            </a:r>
            <a:r>
              <a:rPr sz="900" b="1" spc="-5" dirty="0">
                <a:latin typeface="Arial"/>
                <a:cs typeface="Arial"/>
              </a:rPr>
              <a:t>n  C</a:t>
            </a:r>
            <a:r>
              <a:rPr sz="900" b="1" spc="-45" dirty="0">
                <a:latin typeface="Arial"/>
                <a:cs typeface="Arial"/>
              </a:rPr>
              <a:t> </a:t>
            </a:r>
            <a:r>
              <a:rPr sz="900" b="1" spc="-5" dirty="0">
                <a:latin typeface="Arial"/>
                <a:cs typeface="Arial"/>
              </a:rPr>
              <a:t>:</a:t>
            </a:r>
            <a:r>
              <a:rPr sz="900" b="1" spc="-30" dirty="0">
                <a:latin typeface="Arial"/>
                <a:cs typeface="Arial"/>
              </a:rPr>
              <a:t> </a:t>
            </a:r>
            <a:r>
              <a:rPr sz="900" b="1" spc="-25" dirty="0">
                <a:latin typeface="Arial"/>
                <a:cs typeface="Arial"/>
              </a:rPr>
              <a:t>4</a:t>
            </a:r>
            <a:r>
              <a:rPr sz="900" b="1" spc="-35" dirty="0">
                <a:latin typeface="Arial"/>
                <a:cs typeface="Arial"/>
              </a:rPr>
              <a:t>u</a:t>
            </a:r>
            <a:r>
              <a:rPr sz="900" b="1" spc="-5" dirty="0">
                <a:latin typeface="Arial"/>
                <a:cs typeface="Arial"/>
              </a:rPr>
              <a:t>M</a:t>
            </a:r>
            <a:r>
              <a:rPr sz="900" b="1" spc="-55" dirty="0">
                <a:latin typeface="Arial"/>
                <a:cs typeface="Arial"/>
              </a:rPr>
              <a:t> </a:t>
            </a:r>
            <a:r>
              <a:rPr sz="900" b="1" spc="-35" dirty="0">
                <a:latin typeface="Arial"/>
                <a:cs typeface="Arial"/>
              </a:rPr>
              <a:t>F</a:t>
            </a:r>
            <a:r>
              <a:rPr sz="900" b="1" spc="-40" dirty="0">
                <a:latin typeface="Arial"/>
                <a:cs typeface="Arial"/>
              </a:rPr>
              <a:t>CCP</a:t>
            </a:r>
            <a:endParaRPr sz="900">
              <a:latin typeface="Arial"/>
              <a:cs typeface="Arial"/>
            </a:endParaRPr>
          </a:p>
          <a:p>
            <a:pPr marL="12700">
              <a:lnSpc>
                <a:spcPts val="1010"/>
              </a:lnSpc>
            </a:pPr>
            <a:r>
              <a:rPr sz="900" b="1" spc="-5" dirty="0">
                <a:latin typeface="Arial"/>
                <a:cs typeface="Arial"/>
              </a:rPr>
              <a:t>D</a:t>
            </a:r>
            <a:r>
              <a:rPr sz="900" b="1" spc="-45" dirty="0">
                <a:latin typeface="Arial"/>
                <a:cs typeface="Arial"/>
              </a:rPr>
              <a:t> </a:t>
            </a:r>
            <a:r>
              <a:rPr sz="900" b="1" spc="-5" dirty="0">
                <a:latin typeface="Arial"/>
                <a:cs typeface="Arial"/>
              </a:rPr>
              <a:t>:</a:t>
            </a:r>
            <a:r>
              <a:rPr sz="900" b="1" spc="-30" dirty="0">
                <a:latin typeface="Arial"/>
                <a:cs typeface="Arial"/>
              </a:rPr>
              <a:t> </a:t>
            </a:r>
            <a:r>
              <a:rPr sz="900" b="1" spc="-25" dirty="0">
                <a:latin typeface="Arial"/>
                <a:cs typeface="Arial"/>
              </a:rPr>
              <a:t>4</a:t>
            </a:r>
            <a:r>
              <a:rPr sz="900" b="1" spc="-35" dirty="0">
                <a:latin typeface="Arial"/>
                <a:cs typeface="Arial"/>
              </a:rPr>
              <a:t>u</a:t>
            </a:r>
            <a:r>
              <a:rPr sz="900" b="1" spc="-5" dirty="0">
                <a:latin typeface="Arial"/>
                <a:cs typeface="Arial"/>
              </a:rPr>
              <a:t>M</a:t>
            </a:r>
            <a:r>
              <a:rPr sz="900" b="1" spc="-55" dirty="0">
                <a:latin typeface="Arial"/>
                <a:cs typeface="Arial"/>
              </a:rPr>
              <a:t> </a:t>
            </a:r>
            <a:r>
              <a:rPr sz="900" b="1" spc="-40" dirty="0">
                <a:latin typeface="Arial"/>
                <a:cs typeface="Arial"/>
              </a:rPr>
              <a:t>R</a:t>
            </a:r>
            <a:r>
              <a:rPr sz="900" b="1" spc="-35" dirty="0">
                <a:latin typeface="Arial"/>
                <a:cs typeface="Arial"/>
              </a:rPr>
              <a:t>o</a:t>
            </a:r>
            <a:r>
              <a:rPr sz="900" b="1" spc="-25" dirty="0">
                <a:latin typeface="Arial"/>
                <a:cs typeface="Arial"/>
              </a:rPr>
              <a:t>te</a:t>
            </a:r>
            <a:r>
              <a:rPr sz="900" b="1" spc="-35" dirty="0">
                <a:latin typeface="Arial"/>
                <a:cs typeface="Arial"/>
              </a:rPr>
              <a:t>non</a:t>
            </a:r>
            <a:r>
              <a:rPr sz="900" b="1" spc="-5" dirty="0">
                <a:latin typeface="Arial"/>
                <a:cs typeface="Arial"/>
              </a:rPr>
              <a:t>e</a:t>
            </a:r>
            <a:endParaRPr sz="900">
              <a:latin typeface="Arial"/>
              <a:cs typeface="Arial"/>
            </a:endParaRPr>
          </a:p>
        </p:txBody>
      </p:sp>
      <p:sp>
        <p:nvSpPr>
          <p:cNvPr id="4" name="object 4"/>
          <p:cNvSpPr txBox="1"/>
          <p:nvPr/>
        </p:nvSpPr>
        <p:spPr>
          <a:xfrm>
            <a:off x="4204966" y="675417"/>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B</a:t>
            </a:r>
            <a:endParaRPr sz="1900">
              <a:latin typeface="Arial"/>
              <a:cs typeface="Arial"/>
            </a:endParaRPr>
          </a:p>
        </p:txBody>
      </p:sp>
      <p:grpSp>
        <p:nvGrpSpPr>
          <p:cNvPr id="5" name="object 5"/>
          <p:cNvGrpSpPr/>
          <p:nvPr/>
        </p:nvGrpSpPr>
        <p:grpSpPr>
          <a:xfrm>
            <a:off x="387576" y="998653"/>
            <a:ext cx="3298825" cy="2241550"/>
            <a:chOff x="387576" y="998653"/>
            <a:chExt cx="3298825" cy="2241550"/>
          </a:xfrm>
        </p:grpSpPr>
        <p:sp>
          <p:nvSpPr>
            <p:cNvPr id="6" name="object 6"/>
            <p:cNvSpPr/>
            <p:nvPr/>
          </p:nvSpPr>
          <p:spPr>
            <a:xfrm>
              <a:off x="387576" y="998653"/>
              <a:ext cx="3298825" cy="2241550"/>
            </a:xfrm>
            <a:custGeom>
              <a:avLst/>
              <a:gdLst/>
              <a:ahLst/>
              <a:cxnLst/>
              <a:rect l="l" t="t" r="r" b="b"/>
              <a:pathLst>
                <a:path w="3298825" h="2241550">
                  <a:moveTo>
                    <a:pt x="3298449" y="0"/>
                  </a:moveTo>
                  <a:lnTo>
                    <a:pt x="0" y="0"/>
                  </a:lnTo>
                  <a:lnTo>
                    <a:pt x="0" y="2241067"/>
                  </a:lnTo>
                  <a:lnTo>
                    <a:pt x="3298449" y="2241067"/>
                  </a:lnTo>
                  <a:lnTo>
                    <a:pt x="3298449" y="0"/>
                  </a:lnTo>
                  <a:close/>
                </a:path>
              </a:pathLst>
            </a:custGeom>
            <a:solidFill>
              <a:srgbClr val="FFFFFF"/>
            </a:solidFill>
          </p:spPr>
          <p:txBody>
            <a:bodyPr wrap="square" lIns="0" tIns="0" rIns="0" bIns="0" rtlCol="0"/>
            <a:lstStyle/>
            <a:p>
              <a:endParaRPr/>
            </a:p>
          </p:txBody>
        </p:sp>
        <p:sp>
          <p:nvSpPr>
            <p:cNvPr id="7" name="object 7"/>
            <p:cNvSpPr/>
            <p:nvPr/>
          </p:nvSpPr>
          <p:spPr>
            <a:xfrm>
              <a:off x="839782" y="1291131"/>
              <a:ext cx="0" cy="1565275"/>
            </a:xfrm>
            <a:custGeom>
              <a:avLst/>
              <a:gdLst/>
              <a:ahLst/>
              <a:cxnLst/>
              <a:rect l="l" t="t" r="r" b="b"/>
              <a:pathLst>
                <a:path h="1565275">
                  <a:moveTo>
                    <a:pt x="0" y="1564948"/>
                  </a:moveTo>
                  <a:lnTo>
                    <a:pt x="0" y="0"/>
                  </a:lnTo>
                </a:path>
              </a:pathLst>
            </a:custGeom>
            <a:ln w="7600">
              <a:solidFill>
                <a:srgbClr val="868686"/>
              </a:solidFill>
            </a:ln>
          </p:spPr>
          <p:txBody>
            <a:bodyPr wrap="square" lIns="0" tIns="0" rIns="0" bIns="0" rtlCol="0"/>
            <a:lstStyle/>
            <a:p>
              <a:endParaRPr/>
            </a:p>
          </p:txBody>
        </p:sp>
        <p:sp>
          <p:nvSpPr>
            <p:cNvPr id="8" name="object 8"/>
            <p:cNvSpPr/>
            <p:nvPr/>
          </p:nvSpPr>
          <p:spPr>
            <a:xfrm>
              <a:off x="809382" y="1291131"/>
              <a:ext cx="30480" cy="1565275"/>
            </a:xfrm>
            <a:custGeom>
              <a:avLst/>
              <a:gdLst/>
              <a:ahLst/>
              <a:cxnLst/>
              <a:rect l="l" t="t" r="r" b="b"/>
              <a:pathLst>
                <a:path w="30480" h="1565275">
                  <a:moveTo>
                    <a:pt x="0" y="1564948"/>
                  </a:moveTo>
                  <a:lnTo>
                    <a:pt x="30400" y="1564948"/>
                  </a:lnTo>
                </a:path>
                <a:path w="30480" h="1565275">
                  <a:moveTo>
                    <a:pt x="0" y="1375027"/>
                  </a:moveTo>
                  <a:lnTo>
                    <a:pt x="30400" y="1375027"/>
                  </a:lnTo>
                </a:path>
                <a:path w="30480" h="1565275">
                  <a:moveTo>
                    <a:pt x="0" y="1177510"/>
                  </a:moveTo>
                  <a:lnTo>
                    <a:pt x="30400" y="1177510"/>
                  </a:lnTo>
                </a:path>
                <a:path w="30480" h="1565275">
                  <a:moveTo>
                    <a:pt x="0" y="979992"/>
                  </a:moveTo>
                  <a:lnTo>
                    <a:pt x="30400" y="979992"/>
                  </a:lnTo>
                </a:path>
                <a:path w="30480" h="1565275">
                  <a:moveTo>
                    <a:pt x="0" y="782474"/>
                  </a:moveTo>
                  <a:lnTo>
                    <a:pt x="30400" y="782474"/>
                  </a:lnTo>
                </a:path>
                <a:path w="30480" h="1565275">
                  <a:moveTo>
                    <a:pt x="0" y="584956"/>
                  </a:moveTo>
                  <a:lnTo>
                    <a:pt x="30400" y="584956"/>
                  </a:lnTo>
                </a:path>
                <a:path w="30480" h="1565275">
                  <a:moveTo>
                    <a:pt x="0" y="395035"/>
                  </a:moveTo>
                  <a:lnTo>
                    <a:pt x="30400" y="395035"/>
                  </a:lnTo>
                </a:path>
                <a:path w="30480" h="1565275">
                  <a:moveTo>
                    <a:pt x="0" y="197517"/>
                  </a:moveTo>
                  <a:lnTo>
                    <a:pt x="30400" y="197517"/>
                  </a:lnTo>
                </a:path>
                <a:path w="30480" h="1565275">
                  <a:moveTo>
                    <a:pt x="0" y="0"/>
                  </a:moveTo>
                  <a:lnTo>
                    <a:pt x="30400" y="0"/>
                  </a:lnTo>
                </a:path>
              </a:pathLst>
            </a:custGeom>
            <a:ln w="7598">
              <a:solidFill>
                <a:srgbClr val="868686"/>
              </a:solidFill>
            </a:ln>
          </p:spPr>
          <p:txBody>
            <a:bodyPr wrap="square" lIns="0" tIns="0" rIns="0" bIns="0" rtlCol="0"/>
            <a:lstStyle/>
            <a:p>
              <a:endParaRPr/>
            </a:p>
          </p:txBody>
        </p:sp>
        <p:sp>
          <p:nvSpPr>
            <p:cNvPr id="9" name="object 9"/>
            <p:cNvSpPr/>
            <p:nvPr/>
          </p:nvSpPr>
          <p:spPr>
            <a:xfrm>
              <a:off x="839782" y="2856080"/>
              <a:ext cx="2698115" cy="30480"/>
            </a:xfrm>
            <a:custGeom>
              <a:avLst/>
              <a:gdLst/>
              <a:ahLst/>
              <a:cxnLst/>
              <a:rect l="l" t="t" r="r" b="b"/>
              <a:pathLst>
                <a:path w="2698115" h="30480">
                  <a:moveTo>
                    <a:pt x="0" y="0"/>
                  </a:moveTo>
                  <a:lnTo>
                    <a:pt x="2698039" y="0"/>
                  </a:lnTo>
                </a:path>
                <a:path w="2698115" h="30480">
                  <a:moveTo>
                    <a:pt x="0" y="0"/>
                  </a:moveTo>
                  <a:lnTo>
                    <a:pt x="0" y="30387"/>
                  </a:lnTo>
                </a:path>
                <a:path w="2698115" h="30480">
                  <a:moveTo>
                    <a:pt x="448406" y="0"/>
                  </a:moveTo>
                  <a:lnTo>
                    <a:pt x="448406" y="30387"/>
                  </a:lnTo>
                </a:path>
                <a:path w="2698115" h="30480">
                  <a:moveTo>
                    <a:pt x="896813" y="0"/>
                  </a:moveTo>
                  <a:lnTo>
                    <a:pt x="896813" y="30387"/>
                  </a:lnTo>
                </a:path>
                <a:path w="2698115" h="30480">
                  <a:moveTo>
                    <a:pt x="1352819" y="0"/>
                  </a:moveTo>
                  <a:lnTo>
                    <a:pt x="1352819" y="30387"/>
                  </a:lnTo>
                </a:path>
                <a:path w="2698115" h="30480">
                  <a:moveTo>
                    <a:pt x="1801226" y="0"/>
                  </a:moveTo>
                  <a:lnTo>
                    <a:pt x="1801226" y="30387"/>
                  </a:lnTo>
                </a:path>
                <a:path w="2698115" h="30480">
                  <a:moveTo>
                    <a:pt x="2249633" y="0"/>
                  </a:moveTo>
                  <a:lnTo>
                    <a:pt x="2249633" y="30387"/>
                  </a:lnTo>
                </a:path>
                <a:path w="2698115" h="30480">
                  <a:moveTo>
                    <a:pt x="2698039" y="0"/>
                  </a:moveTo>
                  <a:lnTo>
                    <a:pt x="2698039" y="30387"/>
                  </a:lnTo>
                </a:path>
              </a:pathLst>
            </a:custGeom>
            <a:ln w="7598">
              <a:solidFill>
                <a:srgbClr val="868686"/>
              </a:solidFill>
            </a:ln>
          </p:spPr>
          <p:txBody>
            <a:bodyPr wrap="square" lIns="0" tIns="0" rIns="0" bIns="0" rtlCol="0"/>
            <a:lstStyle/>
            <a:p>
              <a:endParaRPr/>
            </a:p>
          </p:txBody>
        </p:sp>
        <p:sp>
          <p:nvSpPr>
            <p:cNvPr id="10" name="object 10"/>
            <p:cNvSpPr/>
            <p:nvPr/>
          </p:nvSpPr>
          <p:spPr>
            <a:xfrm>
              <a:off x="847383" y="1944460"/>
              <a:ext cx="38100" cy="220345"/>
            </a:xfrm>
            <a:custGeom>
              <a:avLst/>
              <a:gdLst/>
              <a:ahLst/>
              <a:cxnLst/>
              <a:rect l="l" t="t" r="r" b="b"/>
              <a:pathLst>
                <a:path w="38100" h="220344">
                  <a:moveTo>
                    <a:pt x="22800" y="106355"/>
                  </a:moveTo>
                  <a:lnTo>
                    <a:pt x="22800" y="220308"/>
                  </a:lnTo>
                </a:path>
                <a:path w="38100" h="220344">
                  <a:moveTo>
                    <a:pt x="22800" y="106355"/>
                  </a:moveTo>
                  <a:lnTo>
                    <a:pt x="22800" y="0"/>
                  </a:lnTo>
                </a:path>
                <a:path w="38100" h="220344">
                  <a:moveTo>
                    <a:pt x="0" y="220308"/>
                  </a:moveTo>
                  <a:lnTo>
                    <a:pt x="38000" y="220308"/>
                  </a:lnTo>
                </a:path>
                <a:path w="38100" h="220344">
                  <a:moveTo>
                    <a:pt x="0" y="0"/>
                  </a:moveTo>
                  <a:lnTo>
                    <a:pt x="38000" y="0"/>
                  </a:lnTo>
                </a:path>
              </a:pathLst>
            </a:custGeom>
            <a:ln w="7598">
              <a:solidFill>
                <a:srgbClr val="000000"/>
              </a:solidFill>
            </a:ln>
          </p:spPr>
          <p:txBody>
            <a:bodyPr wrap="square" lIns="0" tIns="0" rIns="0" bIns="0" rtlCol="0"/>
            <a:lstStyle/>
            <a:p>
              <a:endParaRPr/>
            </a:p>
          </p:txBody>
        </p:sp>
        <p:sp>
          <p:nvSpPr>
            <p:cNvPr id="11" name="object 11"/>
            <p:cNvSpPr/>
            <p:nvPr/>
          </p:nvSpPr>
          <p:spPr>
            <a:xfrm>
              <a:off x="999385" y="2035620"/>
              <a:ext cx="30480" cy="198120"/>
            </a:xfrm>
            <a:custGeom>
              <a:avLst/>
              <a:gdLst/>
              <a:ahLst/>
              <a:cxnLst/>
              <a:rect l="l" t="t" r="r" b="b"/>
              <a:pathLst>
                <a:path w="30480" h="198119">
                  <a:moveTo>
                    <a:pt x="15200" y="98758"/>
                  </a:moveTo>
                  <a:lnTo>
                    <a:pt x="15200" y="197517"/>
                  </a:lnTo>
                </a:path>
                <a:path w="30480" h="198119">
                  <a:moveTo>
                    <a:pt x="15200" y="98758"/>
                  </a:moveTo>
                  <a:lnTo>
                    <a:pt x="15200" y="0"/>
                  </a:lnTo>
                </a:path>
                <a:path w="30480" h="198119">
                  <a:moveTo>
                    <a:pt x="0" y="197517"/>
                  </a:moveTo>
                  <a:lnTo>
                    <a:pt x="30400" y="197517"/>
                  </a:lnTo>
                </a:path>
                <a:path w="30480" h="198119">
                  <a:moveTo>
                    <a:pt x="0" y="0"/>
                  </a:moveTo>
                  <a:lnTo>
                    <a:pt x="30400" y="0"/>
                  </a:lnTo>
                </a:path>
              </a:pathLst>
            </a:custGeom>
            <a:ln w="7598">
              <a:solidFill>
                <a:srgbClr val="000000"/>
              </a:solidFill>
            </a:ln>
          </p:spPr>
          <p:txBody>
            <a:bodyPr wrap="square" lIns="0" tIns="0" rIns="0" bIns="0" rtlCol="0"/>
            <a:lstStyle/>
            <a:p>
              <a:endParaRPr/>
            </a:p>
          </p:txBody>
        </p:sp>
        <p:sp>
          <p:nvSpPr>
            <p:cNvPr id="12" name="object 12"/>
            <p:cNvSpPr/>
            <p:nvPr/>
          </p:nvSpPr>
          <p:spPr>
            <a:xfrm>
              <a:off x="1143787" y="2066009"/>
              <a:ext cx="38100" cy="198120"/>
            </a:xfrm>
            <a:custGeom>
              <a:avLst/>
              <a:gdLst/>
              <a:ahLst/>
              <a:cxnLst/>
              <a:rect l="l" t="t" r="r" b="b"/>
              <a:pathLst>
                <a:path w="38100" h="198119">
                  <a:moveTo>
                    <a:pt x="22800" y="98758"/>
                  </a:moveTo>
                  <a:lnTo>
                    <a:pt x="22800" y="197517"/>
                  </a:lnTo>
                </a:path>
                <a:path w="38100" h="198119">
                  <a:moveTo>
                    <a:pt x="22800" y="98758"/>
                  </a:moveTo>
                  <a:lnTo>
                    <a:pt x="22800" y="0"/>
                  </a:lnTo>
                </a:path>
                <a:path w="38100" h="198119">
                  <a:moveTo>
                    <a:pt x="0" y="197517"/>
                  </a:moveTo>
                  <a:lnTo>
                    <a:pt x="38000" y="197517"/>
                  </a:lnTo>
                </a:path>
                <a:path w="38100" h="198119">
                  <a:moveTo>
                    <a:pt x="0" y="0"/>
                  </a:moveTo>
                  <a:lnTo>
                    <a:pt x="38000" y="0"/>
                  </a:lnTo>
                </a:path>
              </a:pathLst>
            </a:custGeom>
            <a:ln w="7598">
              <a:solidFill>
                <a:srgbClr val="000000"/>
              </a:solidFill>
            </a:ln>
          </p:spPr>
          <p:txBody>
            <a:bodyPr wrap="square" lIns="0" tIns="0" rIns="0" bIns="0" rtlCol="0"/>
            <a:lstStyle/>
            <a:p>
              <a:endParaRPr/>
            </a:p>
          </p:txBody>
        </p:sp>
        <p:sp>
          <p:nvSpPr>
            <p:cNvPr id="13" name="object 13"/>
            <p:cNvSpPr/>
            <p:nvPr/>
          </p:nvSpPr>
          <p:spPr>
            <a:xfrm>
              <a:off x="1295789" y="1686167"/>
              <a:ext cx="38100" cy="190500"/>
            </a:xfrm>
            <a:custGeom>
              <a:avLst/>
              <a:gdLst/>
              <a:ahLst/>
              <a:cxnLst/>
              <a:rect l="l" t="t" r="r" b="b"/>
              <a:pathLst>
                <a:path w="38100" h="190500">
                  <a:moveTo>
                    <a:pt x="15200" y="98758"/>
                  </a:moveTo>
                  <a:lnTo>
                    <a:pt x="15200" y="189920"/>
                  </a:lnTo>
                </a:path>
                <a:path w="38100" h="190500">
                  <a:moveTo>
                    <a:pt x="15200" y="98758"/>
                  </a:moveTo>
                  <a:lnTo>
                    <a:pt x="152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14" name="object 14"/>
            <p:cNvSpPr/>
            <p:nvPr/>
          </p:nvSpPr>
          <p:spPr>
            <a:xfrm>
              <a:off x="1447792" y="1693763"/>
              <a:ext cx="30480" cy="175260"/>
            </a:xfrm>
            <a:custGeom>
              <a:avLst/>
              <a:gdLst/>
              <a:ahLst/>
              <a:cxnLst/>
              <a:rect l="l" t="t" r="r" b="b"/>
              <a:pathLst>
                <a:path w="30480" h="175260">
                  <a:moveTo>
                    <a:pt x="15200" y="91162"/>
                  </a:moveTo>
                  <a:lnTo>
                    <a:pt x="15200" y="174727"/>
                  </a:lnTo>
                </a:path>
                <a:path w="30480" h="175260">
                  <a:moveTo>
                    <a:pt x="15200" y="91162"/>
                  </a:moveTo>
                  <a:lnTo>
                    <a:pt x="15200" y="0"/>
                  </a:lnTo>
                </a:path>
                <a:path w="30480" h="175260">
                  <a:moveTo>
                    <a:pt x="0" y="174727"/>
                  </a:moveTo>
                  <a:lnTo>
                    <a:pt x="30400" y="174727"/>
                  </a:lnTo>
                </a:path>
                <a:path w="30480" h="175260">
                  <a:moveTo>
                    <a:pt x="0" y="0"/>
                  </a:moveTo>
                  <a:lnTo>
                    <a:pt x="30400" y="0"/>
                  </a:lnTo>
                </a:path>
              </a:pathLst>
            </a:custGeom>
            <a:ln w="7598">
              <a:solidFill>
                <a:srgbClr val="000000"/>
              </a:solidFill>
            </a:ln>
          </p:spPr>
          <p:txBody>
            <a:bodyPr wrap="square" lIns="0" tIns="0" rIns="0" bIns="0" rtlCol="0"/>
            <a:lstStyle/>
            <a:p>
              <a:endParaRPr/>
            </a:p>
          </p:txBody>
        </p:sp>
        <p:sp>
          <p:nvSpPr>
            <p:cNvPr id="15" name="object 15"/>
            <p:cNvSpPr/>
            <p:nvPr/>
          </p:nvSpPr>
          <p:spPr>
            <a:xfrm>
              <a:off x="1592193" y="1678569"/>
              <a:ext cx="30480" cy="175260"/>
            </a:xfrm>
            <a:custGeom>
              <a:avLst/>
              <a:gdLst/>
              <a:ahLst/>
              <a:cxnLst/>
              <a:rect l="l" t="t" r="r" b="b"/>
              <a:pathLst>
                <a:path w="30480" h="175260">
                  <a:moveTo>
                    <a:pt x="15200" y="83565"/>
                  </a:moveTo>
                  <a:lnTo>
                    <a:pt x="15200" y="174727"/>
                  </a:lnTo>
                </a:path>
                <a:path w="30480" h="175260">
                  <a:moveTo>
                    <a:pt x="15200" y="83565"/>
                  </a:moveTo>
                  <a:lnTo>
                    <a:pt x="15200" y="0"/>
                  </a:lnTo>
                </a:path>
                <a:path w="30480" h="175260">
                  <a:moveTo>
                    <a:pt x="0" y="174727"/>
                  </a:moveTo>
                  <a:lnTo>
                    <a:pt x="30400" y="174727"/>
                  </a:lnTo>
                </a:path>
                <a:path w="30480" h="175260">
                  <a:moveTo>
                    <a:pt x="0" y="0"/>
                  </a:moveTo>
                  <a:lnTo>
                    <a:pt x="30400" y="0"/>
                  </a:lnTo>
                </a:path>
              </a:pathLst>
            </a:custGeom>
            <a:ln w="7598">
              <a:solidFill>
                <a:srgbClr val="000000"/>
              </a:solidFill>
            </a:ln>
          </p:spPr>
          <p:txBody>
            <a:bodyPr wrap="square" lIns="0" tIns="0" rIns="0" bIns="0" rtlCol="0"/>
            <a:lstStyle/>
            <a:p>
              <a:endParaRPr/>
            </a:p>
          </p:txBody>
        </p:sp>
        <p:sp>
          <p:nvSpPr>
            <p:cNvPr id="16" name="object 16"/>
            <p:cNvSpPr/>
            <p:nvPr/>
          </p:nvSpPr>
          <p:spPr>
            <a:xfrm>
              <a:off x="1736596" y="1663376"/>
              <a:ext cx="38100" cy="175260"/>
            </a:xfrm>
            <a:custGeom>
              <a:avLst/>
              <a:gdLst/>
              <a:ahLst/>
              <a:cxnLst/>
              <a:rect l="l" t="t" r="r" b="b"/>
              <a:pathLst>
                <a:path w="38100" h="175260">
                  <a:moveTo>
                    <a:pt x="22800" y="91162"/>
                  </a:moveTo>
                  <a:lnTo>
                    <a:pt x="22800" y="174727"/>
                  </a:lnTo>
                </a:path>
                <a:path w="38100" h="175260">
                  <a:moveTo>
                    <a:pt x="22800" y="91162"/>
                  </a:moveTo>
                  <a:lnTo>
                    <a:pt x="22800" y="0"/>
                  </a:lnTo>
                </a:path>
                <a:path w="38100" h="175260">
                  <a:moveTo>
                    <a:pt x="0" y="174727"/>
                  </a:moveTo>
                  <a:lnTo>
                    <a:pt x="38000" y="174727"/>
                  </a:lnTo>
                </a:path>
                <a:path w="38100" h="175260">
                  <a:moveTo>
                    <a:pt x="0" y="0"/>
                  </a:moveTo>
                  <a:lnTo>
                    <a:pt x="38000" y="0"/>
                  </a:lnTo>
                </a:path>
              </a:pathLst>
            </a:custGeom>
            <a:ln w="7598">
              <a:solidFill>
                <a:srgbClr val="000000"/>
              </a:solidFill>
            </a:ln>
          </p:spPr>
          <p:txBody>
            <a:bodyPr wrap="square" lIns="0" tIns="0" rIns="0" bIns="0" rtlCol="0"/>
            <a:lstStyle/>
            <a:p>
              <a:endParaRPr/>
            </a:p>
          </p:txBody>
        </p:sp>
        <p:sp>
          <p:nvSpPr>
            <p:cNvPr id="17" name="object 17"/>
            <p:cNvSpPr/>
            <p:nvPr/>
          </p:nvSpPr>
          <p:spPr>
            <a:xfrm>
              <a:off x="1888597" y="1663376"/>
              <a:ext cx="30480" cy="167640"/>
            </a:xfrm>
            <a:custGeom>
              <a:avLst/>
              <a:gdLst/>
              <a:ahLst/>
              <a:cxnLst/>
              <a:rect l="l" t="t" r="r" b="b"/>
              <a:pathLst>
                <a:path w="30480" h="167639">
                  <a:moveTo>
                    <a:pt x="15200" y="83565"/>
                  </a:moveTo>
                  <a:lnTo>
                    <a:pt x="15200" y="167130"/>
                  </a:lnTo>
                </a:path>
                <a:path w="30480" h="167639">
                  <a:moveTo>
                    <a:pt x="15200" y="83565"/>
                  </a:moveTo>
                  <a:lnTo>
                    <a:pt x="15200" y="0"/>
                  </a:lnTo>
                </a:path>
                <a:path w="30480" h="167639">
                  <a:moveTo>
                    <a:pt x="0" y="167130"/>
                  </a:moveTo>
                  <a:lnTo>
                    <a:pt x="30400" y="167130"/>
                  </a:lnTo>
                </a:path>
                <a:path w="30480" h="167639">
                  <a:moveTo>
                    <a:pt x="0" y="0"/>
                  </a:moveTo>
                  <a:lnTo>
                    <a:pt x="30400" y="0"/>
                  </a:lnTo>
                </a:path>
              </a:pathLst>
            </a:custGeom>
            <a:ln w="7598">
              <a:solidFill>
                <a:srgbClr val="000000"/>
              </a:solidFill>
            </a:ln>
          </p:spPr>
          <p:txBody>
            <a:bodyPr wrap="square" lIns="0" tIns="0" rIns="0" bIns="0" rtlCol="0"/>
            <a:lstStyle/>
            <a:p>
              <a:endParaRPr/>
            </a:p>
          </p:txBody>
        </p:sp>
        <p:sp>
          <p:nvSpPr>
            <p:cNvPr id="18" name="object 18"/>
            <p:cNvSpPr/>
            <p:nvPr/>
          </p:nvSpPr>
          <p:spPr>
            <a:xfrm>
              <a:off x="2032999" y="1663376"/>
              <a:ext cx="38100" cy="167640"/>
            </a:xfrm>
            <a:custGeom>
              <a:avLst/>
              <a:gdLst/>
              <a:ahLst/>
              <a:cxnLst/>
              <a:rect l="l" t="t" r="r" b="b"/>
              <a:pathLst>
                <a:path w="38100" h="167639">
                  <a:moveTo>
                    <a:pt x="15200" y="83565"/>
                  </a:moveTo>
                  <a:lnTo>
                    <a:pt x="15200" y="167130"/>
                  </a:lnTo>
                </a:path>
                <a:path w="38100" h="167639">
                  <a:moveTo>
                    <a:pt x="15200" y="83565"/>
                  </a:moveTo>
                  <a:lnTo>
                    <a:pt x="15200" y="0"/>
                  </a:lnTo>
                </a:path>
                <a:path w="38100" h="167639">
                  <a:moveTo>
                    <a:pt x="0" y="167130"/>
                  </a:moveTo>
                  <a:lnTo>
                    <a:pt x="38000" y="167130"/>
                  </a:lnTo>
                </a:path>
                <a:path w="38100" h="167639">
                  <a:moveTo>
                    <a:pt x="0" y="0"/>
                  </a:moveTo>
                  <a:lnTo>
                    <a:pt x="38000" y="0"/>
                  </a:lnTo>
                </a:path>
              </a:pathLst>
            </a:custGeom>
            <a:ln w="7598">
              <a:solidFill>
                <a:srgbClr val="000000"/>
              </a:solidFill>
            </a:ln>
          </p:spPr>
          <p:txBody>
            <a:bodyPr wrap="square" lIns="0" tIns="0" rIns="0" bIns="0" rtlCol="0"/>
            <a:lstStyle/>
            <a:p>
              <a:endParaRPr/>
            </a:p>
          </p:txBody>
        </p:sp>
        <p:sp>
          <p:nvSpPr>
            <p:cNvPr id="19" name="object 19"/>
            <p:cNvSpPr/>
            <p:nvPr/>
          </p:nvSpPr>
          <p:spPr>
            <a:xfrm>
              <a:off x="2185003" y="1876088"/>
              <a:ext cx="30480" cy="167640"/>
            </a:xfrm>
            <a:custGeom>
              <a:avLst/>
              <a:gdLst/>
              <a:ahLst/>
              <a:cxnLst/>
              <a:rect l="l" t="t" r="r" b="b"/>
              <a:pathLst>
                <a:path w="30480" h="167639">
                  <a:moveTo>
                    <a:pt x="15200" y="83565"/>
                  </a:moveTo>
                  <a:lnTo>
                    <a:pt x="15200" y="167130"/>
                  </a:lnTo>
                </a:path>
                <a:path w="30480" h="167639">
                  <a:moveTo>
                    <a:pt x="15200" y="83565"/>
                  </a:moveTo>
                  <a:lnTo>
                    <a:pt x="15200" y="0"/>
                  </a:lnTo>
                </a:path>
                <a:path w="30480" h="167639">
                  <a:moveTo>
                    <a:pt x="0" y="167130"/>
                  </a:moveTo>
                  <a:lnTo>
                    <a:pt x="30400" y="167130"/>
                  </a:lnTo>
                </a:path>
                <a:path w="30480" h="167639">
                  <a:moveTo>
                    <a:pt x="0" y="0"/>
                  </a:moveTo>
                  <a:lnTo>
                    <a:pt x="30400" y="0"/>
                  </a:lnTo>
                </a:path>
              </a:pathLst>
            </a:custGeom>
            <a:ln w="7598">
              <a:solidFill>
                <a:srgbClr val="000000"/>
              </a:solidFill>
            </a:ln>
          </p:spPr>
          <p:txBody>
            <a:bodyPr wrap="square" lIns="0" tIns="0" rIns="0" bIns="0" rtlCol="0"/>
            <a:lstStyle/>
            <a:p>
              <a:endParaRPr/>
            </a:p>
          </p:txBody>
        </p:sp>
        <p:sp>
          <p:nvSpPr>
            <p:cNvPr id="20" name="object 20"/>
            <p:cNvSpPr/>
            <p:nvPr/>
          </p:nvSpPr>
          <p:spPr>
            <a:xfrm>
              <a:off x="2329404" y="2119186"/>
              <a:ext cx="38100" cy="152400"/>
            </a:xfrm>
            <a:custGeom>
              <a:avLst/>
              <a:gdLst/>
              <a:ahLst/>
              <a:cxnLst/>
              <a:rect l="l" t="t" r="r" b="b"/>
              <a:pathLst>
                <a:path w="38100" h="152400">
                  <a:moveTo>
                    <a:pt x="22800" y="75968"/>
                  </a:moveTo>
                  <a:lnTo>
                    <a:pt x="22800" y="151936"/>
                  </a:lnTo>
                </a:path>
                <a:path w="38100" h="152400">
                  <a:moveTo>
                    <a:pt x="22800" y="75968"/>
                  </a:moveTo>
                  <a:lnTo>
                    <a:pt x="22800" y="0"/>
                  </a:lnTo>
                </a:path>
                <a:path w="38100" h="152400">
                  <a:moveTo>
                    <a:pt x="0" y="151936"/>
                  </a:moveTo>
                  <a:lnTo>
                    <a:pt x="38000" y="151936"/>
                  </a:lnTo>
                </a:path>
                <a:path w="38100" h="152400">
                  <a:moveTo>
                    <a:pt x="0" y="0"/>
                  </a:moveTo>
                  <a:lnTo>
                    <a:pt x="38000" y="0"/>
                  </a:lnTo>
                </a:path>
              </a:pathLst>
            </a:custGeom>
            <a:ln w="7598">
              <a:solidFill>
                <a:srgbClr val="000000"/>
              </a:solidFill>
            </a:ln>
          </p:spPr>
          <p:txBody>
            <a:bodyPr wrap="square" lIns="0" tIns="0" rIns="0" bIns="0" rtlCol="0"/>
            <a:lstStyle/>
            <a:p>
              <a:endParaRPr/>
            </a:p>
          </p:txBody>
        </p:sp>
        <p:sp>
          <p:nvSpPr>
            <p:cNvPr id="21" name="object 21"/>
            <p:cNvSpPr/>
            <p:nvPr/>
          </p:nvSpPr>
          <p:spPr>
            <a:xfrm>
              <a:off x="2481407" y="2271123"/>
              <a:ext cx="30480" cy="129539"/>
            </a:xfrm>
            <a:custGeom>
              <a:avLst/>
              <a:gdLst/>
              <a:ahLst/>
              <a:cxnLst/>
              <a:rect l="l" t="t" r="r" b="b"/>
              <a:pathLst>
                <a:path w="30480" h="129539">
                  <a:moveTo>
                    <a:pt x="15200" y="60774"/>
                  </a:moveTo>
                  <a:lnTo>
                    <a:pt x="15200" y="129146"/>
                  </a:lnTo>
                </a:path>
                <a:path w="30480" h="129539">
                  <a:moveTo>
                    <a:pt x="15200" y="60774"/>
                  </a:moveTo>
                  <a:lnTo>
                    <a:pt x="15200" y="0"/>
                  </a:lnTo>
                </a:path>
                <a:path w="30480" h="129539">
                  <a:moveTo>
                    <a:pt x="0" y="129146"/>
                  </a:moveTo>
                  <a:lnTo>
                    <a:pt x="30400" y="129146"/>
                  </a:lnTo>
                </a:path>
                <a:path w="30480" h="129539">
                  <a:moveTo>
                    <a:pt x="0" y="0"/>
                  </a:moveTo>
                  <a:lnTo>
                    <a:pt x="30400" y="0"/>
                  </a:lnTo>
                </a:path>
              </a:pathLst>
            </a:custGeom>
            <a:ln w="7598">
              <a:solidFill>
                <a:srgbClr val="000000"/>
              </a:solidFill>
            </a:ln>
          </p:spPr>
          <p:txBody>
            <a:bodyPr wrap="square" lIns="0" tIns="0" rIns="0" bIns="0" rtlCol="0"/>
            <a:lstStyle/>
            <a:p>
              <a:endParaRPr/>
            </a:p>
          </p:txBody>
        </p:sp>
        <p:sp>
          <p:nvSpPr>
            <p:cNvPr id="22" name="object 22"/>
            <p:cNvSpPr/>
            <p:nvPr/>
          </p:nvSpPr>
          <p:spPr>
            <a:xfrm>
              <a:off x="2633408" y="1686167"/>
              <a:ext cx="30480" cy="167640"/>
            </a:xfrm>
            <a:custGeom>
              <a:avLst/>
              <a:gdLst/>
              <a:ahLst/>
              <a:cxnLst/>
              <a:rect l="l" t="t" r="r" b="b"/>
              <a:pathLst>
                <a:path w="30480" h="167639">
                  <a:moveTo>
                    <a:pt x="15200" y="83565"/>
                  </a:moveTo>
                  <a:lnTo>
                    <a:pt x="15200" y="167130"/>
                  </a:lnTo>
                </a:path>
                <a:path w="30480" h="167639">
                  <a:moveTo>
                    <a:pt x="15200" y="83565"/>
                  </a:moveTo>
                  <a:lnTo>
                    <a:pt x="15200" y="0"/>
                  </a:lnTo>
                </a:path>
                <a:path w="30480" h="167639">
                  <a:moveTo>
                    <a:pt x="0" y="167130"/>
                  </a:moveTo>
                  <a:lnTo>
                    <a:pt x="30400" y="167130"/>
                  </a:lnTo>
                </a:path>
                <a:path w="30480" h="167639">
                  <a:moveTo>
                    <a:pt x="0" y="0"/>
                  </a:moveTo>
                  <a:lnTo>
                    <a:pt x="30400" y="0"/>
                  </a:lnTo>
                </a:path>
              </a:pathLst>
            </a:custGeom>
            <a:ln w="7598">
              <a:solidFill>
                <a:srgbClr val="000000"/>
              </a:solidFill>
            </a:ln>
          </p:spPr>
          <p:txBody>
            <a:bodyPr wrap="square" lIns="0" tIns="0" rIns="0" bIns="0" rtlCol="0"/>
            <a:lstStyle/>
            <a:p>
              <a:endParaRPr/>
            </a:p>
          </p:txBody>
        </p:sp>
        <p:sp>
          <p:nvSpPr>
            <p:cNvPr id="23" name="object 23"/>
            <p:cNvSpPr/>
            <p:nvPr/>
          </p:nvSpPr>
          <p:spPr>
            <a:xfrm>
              <a:off x="2777811" y="1997637"/>
              <a:ext cx="38100" cy="167640"/>
            </a:xfrm>
            <a:custGeom>
              <a:avLst/>
              <a:gdLst/>
              <a:ahLst/>
              <a:cxnLst/>
              <a:rect l="l" t="t" r="r" b="b"/>
              <a:pathLst>
                <a:path w="38100" h="167639">
                  <a:moveTo>
                    <a:pt x="15200" y="83565"/>
                  </a:moveTo>
                  <a:lnTo>
                    <a:pt x="15200" y="167130"/>
                  </a:lnTo>
                </a:path>
                <a:path w="38100" h="167639">
                  <a:moveTo>
                    <a:pt x="15200" y="83565"/>
                  </a:moveTo>
                  <a:lnTo>
                    <a:pt x="15200" y="0"/>
                  </a:lnTo>
                </a:path>
                <a:path w="38100" h="167639">
                  <a:moveTo>
                    <a:pt x="0" y="167130"/>
                  </a:moveTo>
                  <a:lnTo>
                    <a:pt x="38000" y="167130"/>
                  </a:lnTo>
                </a:path>
                <a:path w="38100" h="167639">
                  <a:moveTo>
                    <a:pt x="0" y="0"/>
                  </a:moveTo>
                  <a:lnTo>
                    <a:pt x="38000" y="0"/>
                  </a:lnTo>
                </a:path>
              </a:pathLst>
            </a:custGeom>
            <a:ln w="7598">
              <a:solidFill>
                <a:srgbClr val="000000"/>
              </a:solidFill>
            </a:ln>
          </p:spPr>
          <p:txBody>
            <a:bodyPr wrap="square" lIns="0" tIns="0" rIns="0" bIns="0" rtlCol="0"/>
            <a:lstStyle/>
            <a:p>
              <a:endParaRPr/>
            </a:p>
          </p:txBody>
        </p:sp>
        <p:sp>
          <p:nvSpPr>
            <p:cNvPr id="24" name="object 24"/>
            <p:cNvSpPr/>
            <p:nvPr/>
          </p:nvSpPr>
          <p:spPr>
            <a:xfrm>
              <a:off x="2922214" y="2255930"/>
              <a:ext cx="38100" cy="121920"/>
            </a:xfrm>
            <a:custGeom>
              <a:avLst/>
              <a:gdLst/>
              <a:ahLst/>
              <a:cxnLst/>
              <a:rect l="l" t="t" r="r" b="b"/>
              <a:pathLst>
                <a:path w="38100" h="121919">
                  <a:moveTo>
                    <a:pt x="22800" y="60774"/>
                  </a:moveTo>
                  <a:lnTo>
                    <a:pt x="22800" y="121549"/>
                  </a:lnTo>
                </a:path>
                <a:path w="38100" h="121919">
                  <a:moveTo>
                    <a:pt x="22800" y="60774"/>
                  </a:moveTo>
                  <a:lnTo>
                    <a:pt x="22800" y="0"/>
                  </a:lnTo>
                </a:path>
                <a:path w="38100" h="121919">
                  <a:moveTo>
                    <a:pt x="0" y="121549"/>
                  </a:moveTo>
                  <a:lnTo>
                    <a:pt x="38000" y="121549"/>
                  </a:lnTo>
                </a:path>
                <a:path w="38100" h="121919">
                  <a:moveTo>
                    <a:pt x="0" y="0"/>
                  </a:moveTo>
                  <a:lnTo>
                    <a:pt x="38000" y="0"/>
                  </a:lnTo>
                </a:path>
              </a:pathLst>
            </a:custGeom>
            <a:ln w="7598">
              <a:solidFill>
                <a:srgbClr val="000000"/>
              </a:solidFill>
            </a:ln>
          </p:spPr>
          <p:txBody>
            <a:bodyPr wrap="square" lIns="0" tIns="0" rIns="0" bIns="0" rtlCol="0"/>
            <a:lstStyle/>
            <a:p>
              <a:endParaRPr/>
            </a:p>
          </p:txBody>
        </p:sp>
        <p:sp>
          <p:nvSpPr>
            <p:cNvPr id="25" name="object 25"/>
            <p:cNvSpPr/>
            <p:nvPr/>
          </p:nvSpPr>
          <p:spPr>
            <a:xfrm>
              <a:off x="3074216" y="2407866"/>
              <a:ext cx="38100" cy="106680"/>
            </a:xfrm>
            <a:custGeom>
              <a:avLst/>
              <a:gdLst/>
              <a:ahLst/>
              <a:cxnLst/>
              <a:rect l="l" t="t" r="r" b="b"/>
              <a:pathLst>
                <a:path w="38100" h="106680">
                  <a:moveTo>
                    <a:pt x="15200" y="53177"/>
                  </a:moveTo>
                  <a:lnTo>
                    <a:pt x="15200" y="106355"/>
                  </a:lnTo>
                </a:path>
                <a:path w="38100" h="106680">
                  <a:moveTo>
                    <a:pt x="15200" y="53177"/>
                  </a:moveTo>
                  <a:lnTo>
                    <a:pt x="15200" y="0"/>
                  </a:lnTo>
                </a:path>
                <a:path w="38100" h="106680">
                  <a:moveTo>
                    <a:pt x="0" y="106355"/>
                  </a:moveTo>
                  <a:lnTo>
                    <a:pt x="38000" y="106355"/>
                  </a:lnTo>
                </a:path>
                <a:path w="38100" h="106680">
                  <a:moveTo>
                    <a:pt x="0" y="0"/>
                  </a:moveTo>
                  <a:lnTo>
                    <a:pt x="38000" y="0"/>
                  </a:lnTo>
                </a:path>
              </a:pathLst>
            </a:custGeom>
            <a:ln w="7598">
              <a:solidFill>
                <a:srgbClr val="000000"/>
              </a:solidFill>
            </a:ln>
          </p:spPr>
          <p:txBody>
            <a:bodyPr wrap="square" lIns="0" tIns="0" rIns="0" bIns="0" rtlCol="0"/>
            <a:lstStyle/>
            <a:p>
              <a:endParaRPr/>
            </a:p>
          </p:txBody>
        </p:sp>
        <p:sp>
          <p:nvSpPr>
            <p:cNvPr id="26" name="object 26"/>
            <p:cNvSpPr/>
            <p:nvPr/>
          </p:nvSpPr>
          <p:spPr>
            <a:xfrm>
              <a:off x="3226217" y="2499028"/>
              <a:ext cx="30480" cy="91440"/>
            </a:xfrm>
            <a:custGeom>
              <a:avLst/>
              <a:gdLst/>
              <a:ahLst/>
              <a:cxnLst/>
              <a:rect l="l" t="t" r="r" b="b"/>
              <a:pathLst>
                <a:path w="30479" h="91439">
                  <a:moveTo>
                    <a:pt x="15200" y="45581"/>
                  </a:moveTo>
                  <a:lnTo>
                    <a:pt x="15200" y="91162"/>
                  </a:lnTo>
                </a:path>
                <a:path w="30479" h="91439">
                  <a:moveTo>
                    <a:pt x="15200" y="45581"/>
                  </a:moveTo>
                  <a:lnTo>
                    <a:pt x="15200" y="0"/>
                  </a:lnTo>
                </a:path>
                <a:path w="30479" h="91439">
                  <a:moveTo>
                    <a:pt x="0" y="91162"/>
                  </a:moveTo>
                  <a:lnTo>
                    <a:pt x="30400" y="91162"/>
                  </a:lnTo>
                </a:path>
                <a:path w="30479" h="91439">
                  <a:moveTo>
                    <a:pt x="0" y="0"/>
                  </a:moveTo>
                  <a:lnTo>
                    <a:pt x="30400" y="0"/>
                  </a:lnTo>
                </a:path>
              </a:pathLst>
            </a:custGeom>
            <a:ln w="7598">
              <a:solidFill>
                <a:srgbClr val="000000"/>
              </a:solidFill>
            </a:ln>
          </p:spPr>
          <p:txBody>
            <a:bodyPr wrap="square" lIns="0" tIns="0" rIns="0" bIns="0" rtlCol="0"/>
            <a:lstStyle/>
            <a:p>
              <a:endParaRPr/>
            </a:p>
          </p:txBody>
        </p:sp>
        <p:sp>
          <p:nvSpPr>
            <p:cNvPr id="27" name="object 27"/>
            <p:cNvSpPr/>
            <p:nvPr/>
          </p:nvSpPr>
          <p:spPr>
            <a:xfrm>
              <a:off x="3370619" y="2552206"/>
              <a:ext cx="38100" cy="91440"/>
            </a:xfrm>
            <a:custGeom>
              <a:avLst/>
              <a:gdLst/>
              <a:ahLst/>
              <a:cxnLst/>
              <a:rect l="l" t="t" r="r" b="b"/>
              <a:pathLst>
                <a:path w="38100" h="91439">
                  <a:moveTo>
                    <a:pt x="15200" y="45581"/>
                  </a:moveTo>
                  <a:lnTo>
                    <a:pt x="15200" y="91162"/>
                  </a:lnTo>
                </a:path>
                <a:path w="38100" h="91439">
                  <a:moveTo>
                    <a:pt x="15200" y="45581"/>
                  </a:moveTo>
                  <a:lnTo>
                    <a:pt x="15200" y="0"/>
                  </a:lnTo>
                </a:path>
                <a:path w="38100" h="91439">
                  <a:moveTo>
                    <a:pt x="0" y="91162"/>
                  </a:moveTo>
                  <a:lnTo>
                    <a:pt x="38000" y="91162"/>
                  </a:lnTo>
                </a:path>
                <a:path w="38100" h="91439">
                  <a:moveTo>
                    <a:pt x="0" y="0"/>
                  </a:moveTo>
                  <a:lnTo>
                    <a:pt x="38000" y="0"/>
                  </a:lnTo>
                </a:path>
              </a:pathLst>
            </a:custGeom>
            <a:ln w="7598">
              <a:solidFill>
                <a:srgbClr val="000000"/>
              </a:solidFill>
            </a:ln>
          </p:spPr>
          <p:txBody>
            <a:bodyPr wrap="square" lIns="0" tIns="0" rIns="0" bIns="0" rtlCol="0"/>
            <a:lstStyle/>
            <a:p>
              <a:endParaRPr/>
            </a:p>
          </p:txBody>
        </p:sp>
        <p:sp>
          <p:nvSpPr>
            <p:cNvPr id="28" name="object 28"/>
            <p:cNvSpPr/>
            <p:nvPr/>
          </p:nvSpPr>
          <p:spPr>
            <a:xfrm>
              <a:off x="847383" y="1891281"/>
              <a:ext cx="38100" cy="243204"/>
            </a:xfrm>
            <a:custGeom>
              <a:avLst/>
              <a:gdLst/>
              <a:ahLst/>
              <a:cxnLst/>
              <a:rect l="l" t="t" r="r" b="b"/>
              <a:pathLst>
                <a:path w="38100" h="243205">
                  <a:moveTo>
                    <a:pt x="22800" y="121549"/>
                  </a:moveTo>
                  <a:lnTo>
                    <a:pt x="22800" y="243098"/>
                  </a:lnTo>
                </a:path>
                <a:path w="38100" h="243205">
                  <a:moveTo>
                    <a:pt x="22800" y="121549"/>
                  </a:moveTo>
                  <a:lnTo>
                    <a:pt x="22800" y="0"/>
                  </a:lnTo>
                </a:path>
                <a:path w="38100" h="243205">
                  <a:moveTo>
                    <a:pt x="0" y="243098"/>
                  </a:moveTo>
                  <a:lnTo>
                    <a:pt x="38000" y="243098"/>
                  </a:lnTo>
                </a:path>
                <a:path w="38100" h="243205">
                  <a:moveTo>
                    <a:pt x="0" y="0"/>
                  </a:moveTo>
                  <a:lnTo>
                    <a:pt x="38000" y="0"/>
                  </a:lnTo>
                </a:path>
              </a:pathLst>
            </a:custGeom>
            <a:ln w="7598">
              <a:solidFill>
                <a:srgbClr val="000000"/>
              </a:solidFill>
            </a:ln>
          </p:spPr>
          <p:txBody>
            <a:bodyPr wrap="square" lIns="0" tIns="0" rIns="0" bIns="0" rtlCol="0"/>
            <a:lstStyle/>
            <a:p>
              <a:endParaRPr/>
            </a:p>
          </p:txBody>
        </p:sp>
        <p:sp>
          <p:nvSpPr>
            <p:cNvPr id="29" name="object 29"/>
            <p:cNvSpPr/>
            <p:nvPr/>
          </p:nvSpPr>
          <p:spPr>
            <a:xfrm>
              <a:off x="999385" y="1974846"/>
              <a:ext cx="30480" cy="205740"/>
            </a:xfrm>
            <a:custGeom>
              <a:avLst/>
              <a:gdLst/>
              <a:ahLst/>
              <a:cxnLst/>
              <a:rect l="l" t="t" r="r" b="b"/>
              <a:pathLst>
                <a:path w="30480" h="205739">
                  <a:moveTo>
                    <a:pt x="15200" y="98758"/>
                  </a:moveTo>
                  <a:lnTo>
                    <a:pt x="15200" y="205114"/>
                  </a:lnTo>
                </a:path>
                <a:path w="30480" h="205739">
                  <a:moveTo>
                    <a:pt x="15200" y="98758"/>
                  </a:moveTo>
                  <a:lnTo>
                    <a:pt x="15200" y="0"/>
                  </a:lnTo>
                </a:path>
                <a:path w="30480" h="205739">
                  <a:moveTo>
                    <a:pt x="0" y="205114"/>
                  </a:moveTo>
                  <a:lnTo>
                    <a:pt x="30400" y="205114"/>
                  </a:lnTo>
                </a:path>
                <a:path w="30480" h="205739">
                  <a:moveTo>
                    <a:pt x="0" y="0"/>
                  </a:moveTo>
                  <a:lnTo>
                    <a:pt x="30400" y="0"/>
                  </a:lnTo>
                </a:path>
              </a:pathLst>
            </a:custGeom>
            <a:ln w="7598">
              <a:solidFill>
                <a:srgbClr val="000000"/>
              </a:solidFill>
            </a:ln>
          </p:spPr>
          <p:txBody>
            <a:bodyPr wrap="square" lIns="0" tIns="0" rIns="0" bIns="0" rtlCol="0"/>
            <a:lstStyle/>
            <a:p>
              <a:endParaRPr/>
            </a:p>
          </p:txBody>
        </p:sp>
        <p:sp>
          <p:nvSpPr>
            <p:cNvPr id="30" name="object 30"/>
            <p:cNvSpPr/>
            <p:nvPr/>
          </p:nvSpPr>
          <p:spPr>
            <a:xfrm>
              <a:off x="1143787" y="1990040"/>
              <a:ext cx="38100" cy="212725"/>
            </a:xfrm>
            <a:custGeom>
              <a:avLst/>
              <a:gdLst/>
              <a:ahLst/>
              <a:cxnLst/>
              <a:rect l="l" t="t" r="r" b="b"/>
              <a:pathLst>
                <a:path w="38100" h="212725">
                  <a:moveTo>
                    <a:pt x="22800" y="106355"/>
                  </a:moveTo>
                  <a:lnTo>
                    <a:pt x="22800" y="212711"/>
                  </a:lnTo>
                </a:path>
                <a:path w="38100" h="212725">
                  <a:moveTo>
                    <a:pt x="22800" y="106355"/>
                  </a:moveTo>
                  <a:lnTo>
                    <a:pt x="22800" y="0"/>
                  </a:lnTo>
                </a:path>
                <a:path w="38100" h="212725">
                  <a:moveTo>
                    <a:pt x="0" y="212711"/>
                  </a:moveTo>
                  <a:lnTo>
                    <a:pt x="38000" y="212711"/>
                  </a:lnTo>
                </a:path>
                <a:path w="38100" h="212725">
                  <a:moveTo>
                    <a:pt x="0" y="0"/>
                  </a:moveTo>
                  <a:lnTo>
                    <a:pt x="38000" y="0"/>
                  </a:lnTo>
                </a:path>
              </a:pathLst>
            </a:custGeom>
            <a:ln w="7598">
              <a:solidFill>
                <a:srgbClr val="000000"/>
              </a:solidFill>
            </a:ln>
          </p:spPr>
          <p:txBody>
            <a:bodyPr wrap="square" lIns="0" tIns="0" rIns="0" bIns="0" rtlCol="0"/>
            <a:lstStyle/>
            <a:p>
              <a:endParaRPr/>
            </a:p>
          </p:txBody>
        </p:sp>
        <p:sp>
          <p:nvSpPr>
            <p:cNvPr id="31" name="object 31"/>
            <p:cNvSpPr/>
            <p:nvPr/>
          </p:nvSpPr>
          <p:spPr>
            <a:xfrm>
              <a:off x="1295789" y="1534229"/>
              <a:ext cx="38100" cy="250825"/>
            </a:xfrm>
            <a:custGeom>
              <a:avLst/>
              <a:gdLst/>
              <a:ahLst/>
              <a:cxnLst/>
              <a:rect l="l" t="t" r="r" b="b"/>
              <a:pathLst>
                <a:path w="38100" h="250825">
                  <a:moveTo>
                    <a:pt x="15200" y="121549"/>
                  </a:moveTo>
                  <a:lnTo>
                    <a:pt x="15200" y="250695"/>
                  </a:lnTo>
                </a:path>
                <a:path w="38100" h="250825">
                  <a:moveTo>
                    <a:pt x="15200" y="121549"/>
                  </a:moveTo>
                  <a:lnTo>
                    <a:pt x="15200" y="0"/>
                  </a:lnTo>
                </a:path>
                <a:path w="38100" h="250825">
                  <a:moveTo>
                    <a:pt x="0" y="250695"/>
                  </a:moveTo>
                  <a:lnTo>
                    <a:pt x="38000" y="250695"/>
                  </a:lnTo>
                </a:path>
                <a:path w="38100" h="250825">
                  <a:moveTo>
                    <a:pt x="0" y="0"/>
                  </a:moveTo>
                  <a:lnTo>
                    <a:pt x="38000" y="0"/>
                  </a:lnTo>
                </a:path>
              </a:pathLst>
            </a:custGeom>
            <a:ln w="7598">
              <a:solidFill>
                <a:srgbClr val="000000"/>
              </a:solidFill>
            </a:ln>
          </p:spPr>
          <p:txBody>
            <a:bodyPr wrap="square" lIns="0" tIns="0" rIns="0" bIns="0" rtlCol="0"/>
            <a:lstStyle/>
            <a:p>
              <a:endParaRPr/>
            </a:p>
          </p:txBody>
        </p:sp>
        <p:sp>
          <p:nvSpPr>
            <p:cNvPr id="32" name="object 32"/>
            <p:cNvSpPr/>
            <p:nvPr/>
          </p:nvSpPr>
          <p:spPr>
            <a:xfrm>
              <a:off x="1447792" y="1511439"/>
              <a:ext cx="30480" cy="266065"/>
            </a:xfrm>
            <a:custGeom>
              <a:avLst/>
              <a:gdLst/>
              <a:ahLst/>
              <a:cxnLst/>
              <a:rect l="l" t="t" r="r" b="b"/>
              <a:pathLst>
                <a:path w="30480" h="266064">
                  <a:moveTo>
                    <a:pt x="15200" y="136743"/>
                  </a:moveTo>
                  <a:lnTo>
                    <a:pt x="15200" y="265889"/>
                  </a:lnTo>
                </a:path>
                <a:path w="30480" h="266064">
                  <a:moveTo>
                    <a:pt x="15200" y="136743"/>
                  </a:moveTo>
                  <a:lnTo>
                    <a:pt x="15200" y="0"/>
                  </a:lnTo>
                </a:path>
                <a:path w="30480" h="266064">
                  <a:moveTo>
                    <a:pt x="0" y="265889"/>
                  </a:moveTo>
                  <a:lnTo>
                    <a:pt x="30400" y="265889"/>
                  </a:lnTo>
                </a:path>
                <a:path w="30480" h="266064">
                  <a:moveTo>
                    <a:pt x="0" y="0"/>
                  </a:moveTo>
                  <a:lnTo>
                    <a:pt x="30400" y="0"/>
                  </a:lnTo>
                </a:path>
              </a:pathLst>
            </a:custGeom>
            <a:ln w="7598">
              <a:solidFill>
                <a:srgbClr val="000000"/>
              </a:solidFill>
            </a:ln>
          </p:spPr>
          <p:txBody>
            <a:bodyPr wrap="square" lIns="0" tIns="0" rIns="0" bIns="0" rtlCol="0"/>
            <a:lstStyle/>
            <a:p>
              <a:endParaRPr/>
            </a:p>
          </p:txBody>
        </p:sp>
        <p:sp>
          <p:nvSpPr>
            <p:cNvPr id="33" name="object 33"/>
            <p:cNvSpPr/>
            <p:nvPr/>
          </p:nvSpPr>
          <p:spPr>
            <a:xfrm>
              <a:off x="1592193" y="1496246"/>
              <a:ext cx="30480" cy="273685"/>
            </a:xfrm>
            <a:custGeom>
              <a:avLst/>
              <a:gdLst/>
              <a:ahLst/>
              <a:cxnLst/>
              <a:rect l="l" t="t" r="r" b="b"/>
              <a:pathLst>
                <a:path w="30480" h="273685">
                  <a:moveTo>
                    <a:pt x="15200" y="136743"/>
                  </a:moveTo>
                  <a:lnTo>
                    <a:pt x="15200" y="273486"/>
                  </a:lnTo>
                </a:path>
                <a:path w="30480" h="273685">
                  <a:moveTo>
                    <a:pt x="15200" y="136743"/>
                  </a:moveTo>
                  <a:lnTo>
                    <a:pt x="15200" y="0"/>
                  </a:lnTo>
                </a:path>
                <a:path w="30480" h="273685">
                  <a:moveTo>
                    <a:pt x="0" y="273486"/>
                  </a:moveTo>
                  <a:lnTo>
                    <a:pt x="30400" y="273486"/>
                  </a:lnTo>
                </a:path>
                <a:path w="30480" h="273685">
                  <a:moveTo>
                    <a:pt x="0" y="0"/>
                  </a:moveTo>
                  <a:lnTo>
                    <a:pt x="30400" y="0"/>
                  </a:lnTo>
                </a:path>
              </a:pathLst>
            </a:custGeom>
            <a:ln w="7598">
              <a:solidFill>
                <a:srgbClr val="000000"/>
              </a:solidFill>
            </a:ln>
          </p:spPr>
          <p:txBody>
            <a:bodyPr wrap="square" lIns="0" tIns="0" rIns="0" bIns="0" rtlCol="0"/>
            <a:lstStyle/>
            <a:p>
              <a:endParaRPr/>
            </a:p>
          </p:txBody>
        </p:sp>
        <p:sp>
          <p:nvSpPr>
            <p:cNvPr id="34" name="object 34"/>
            <p:cNvSpPr/>
            <p:nvPr/>
          </p:nvSpPr>
          <p:spPr>
            <a:xfrm>
              <a:off x="1736596" y="1473455"/>
              <a:ext cx="38100" cy="288925"/>
            </a:xfrm>
            <a:custGeom>
              <a:avLst/>
              <a:gdLst/>
              <a:ahLst/>
              <a:cxnLst/>
              <a:rect l="l" t="t" r="r" b="b"/>
              <a:pathLst>
                <a:path w="38100" h="288925">
                  <a:moveTo>
                    <a:pt x="22800" y="144339"/>
                  </a:moveTo>
                  <a:lnTo>
                    <a:pt x="22800" y="288679"/>
                  </a:lnTo>
                </a:path>
                <a:path w="38100" h="288925">
                  <a:moveTo>
                    <a:pt x="22800" y="144339"/>
                  </a:moveTo>
                  <a:lnTo>
                    <a:pt x="22800" y="0"/>
                  </a:lnTo>
                </a:path>
                <a:path w="38100" h="288925">
                  <a:moveTo>
                    <a:pt x="0" y="288679"/>
                  </a:moveTo>
                  <a:lnTo>
                    <a:pt x="38000" y="288679"/>
                  </a:lnTo>
                </a:path>
                <a:path w="38100" h="288925">
                  <a:moveTo>
                    <a:pt x="0" y="0"/>
                  </a:moveTo>
                  <a:lnTo>
                    <a:pt x="38000" y="0"/>
                  </a:lnTo>
                </a:path>
              </a:pathLst>
            </a:custGeom>
            <a:ln w="7598">
              <a:solidFill>
                <a:srgbClr val="000000"/>
              </a:solidFill>
            </a:ln>
          </p:spPr>
          <p:txBody>
            <a:bodyPr wrap="square" lIns="0" tIns="0" rIns="0" bIns="0" rtlCol="0"/>
            <a:lstStyle/>
            <a:p>
              <a:endParaRPr/>
            </a:p>
          </p:txBody>
        </p:sp>
        <p:sp>
          <p:nvSpPr>
            <p:cNvPr id="35" name="object 35"/>
            <p:cNvSpPr/>
            <p:nvPr/>
          </p:nvSpPr>
          <p:spPr>
            <a:xfrm>
              <a:off x="1888597" y="1465858"/>
              <a:ext cx="30480" cy="288925"/>
            </a:xfrm>
            <a:custGeom>
              <a:avLst/>
              <a:gdLst/>
              <a:ahLst/>
              <a:cxnLst/>
              <a:rect l="l" t="t" r="r" b="b"/>
              <a:pathLst>
                <a:path w="30480" h="288925">
                  <a:moveTo>
                    <a:pt x="15200" y="144339"/>
                  </a:moveTo>
                  <a:lnTo>
                    <a:pt x="15200" y="288679"/>
                  </a:lnTo>
                </a:path>
                <a:path w="30480" h="288925">
                  <a:moveTo>
                    <a:pt x="15200" y="144339"/>
                  </a:moveTo>
                  <a:lnTo>
                    <a:pt x="15200" y="0"/>
                  </a:lnTo>
                </a:path>
                <a:path w="30480" h="288925">
                  <a:moveTo>
                    <a:pt x="0" y="288679"/>
                  </a:moveTo>
                  <a:lnTo>
                    <a:pt x="30400" y="288679"/>
                  </a:lnTo>
                </a:path>
                <a:path w="30480" h="288925">
                  <a:moveTo>
                    <a:pt x="0" y="0"/>
                  </a:moveTo>
                  <a:lnTo>
                    <a:pt x="30400" y="0"/>
                  </a:lnTo>
                </a:path>
              </a:pathLst>
            </a:custGeom>
            <a:ln w="7598">
              <a:solidFill>
                <a:srgbClr val="000000"/>
              </a:solidFill>
            </a:ln>
          </p:spPr>
          <p:txBody>
            <a:bodyPr wrap="square" lIns="0" tIns="0" rIns="0" bIns="0" rtlCol="0"/>
            <a:lstStyle/>
            <a:p>
              <a:endParaRPr/>
            </a:p>
          </p:txBody>
        </p:sp>
        <p:sp>
          <p:nvSpPr>
            <p:cNvPr id="36" name="object 36"/>
            <p:cNvSpPr/>
            <p:nvPr/>
          </p:nvSpPr>
          <p:spPr>
            <a:xfrm>
              <a:off x="2032999" y="1458261"/>
              <a:ext cx="38100" cy="296545"/>
            </a:xfrm>
            <a:custGeom>
              <a:avLst/>
              <a:gdLst/>
              <a:ahLst/>
              <a:cxnLst/>
              <a:rect l="l" t="t" r="r" b="b"/>
              <a:pathLst>
                <a:path w="38100" h="296544">
                  <a:moveTo>
                    <a:pt x="15200" y="151936"/>
                  </a:moveTo>
                  <a:lnTo>
                    <a:pt x="15200" y="296276"/>
                  </a:lnTo>
                </a:path>
                <a:path w="38100" h="296544">
                  <a:moveTo>
                    <a:pt x="15200" y="151936"/>
                  </a:moveTo>
                  <a:lnTo>
                    <a:pt x="15200" y="0"/>
                  </a:lnTo>
                </a:path>
                <a:path w="38100" h="296544">
                  <a:moveTo>
                    <a:pt x="0" y="296276"/>
                  </a:moveTo>
                  <a:lnTo>
                    <a:pt x="38000" y="296276"/>
                  </a:lnTo>
                </a:path>
                <a:path w="38100" h="296544">
                  <a:moveTo>
                    <a:pt x="0" y="0"/>
                  </a:moveTo>
                  <a:lnTo>
                    <a:pt x="38000" y="0"/>
                  </a:lnTo>
                </a:path>
              </a:pathLst>
            </a:custGeom>
            <a:ln w="7598">
              <a:solidFill>
                <a:srgbClr val="000000"/>
              </a:solidFill>
            </a:ln>
          </p:spPr>
          <p:txBody>
            <a:bodyPr wrap="square" lIns="0" tIns="0" rIns="0" bIns="0" rtlCol="0"/>
            <a:lstStyle/>
            <a:p>
              <a:endParaRPr/>
            </a:p>
          </p:txBody>
        </p:sp>
        <p:sp>
          <p:nvSpPr>
            <p:cNvPr id="37" name="object 37"/>
            <p:cNvSpPr/>
            <p:nvPr/>
          </p:nvSpPr>
          <p:spPr>
            <a:xfrm>
              <a:off x="2185003" y="1784925"/>
              <a:ext cx="30480" cy="198120"/>
            </a:xfrm>
            <a:custGeom>
              <a:avLst/>
              <a:gdLst/>
              <a:ahLst/>
              <a:cxnLst/>
              <a:rect l="l" t="t" r="r" b="b"/>
              <a:pathLst>
                <a:path w="30480" h="198119">
                  <a:moveTo>
                    <a:pt x="15200" y="98758"/>
                  </a:moveTo>
                  <a:lnTo>
                    <a:pt x="15200" y="197517"/>
                  </a:lnTo>
                </a:path>
                <a:path w="30480" h="198119">
                  <a:moveTo>
                    <a:pt x="15200" y="98758"/>
                  </a:moveTo>
                  <a:lnTo>
                    <a:pt x="15200" y="0"/>
                  </a:lnTo>
                </a:path>
                <a:path w="30480" h="198119">
                  <a:moveTo>
                    <a:pt x="0" y="197517"/>
                  </a:moveTo>
                  <a:lnTo>
                    <a:pt x="30400" y="197517"/>
                  </a:lnTo>
                </a:path>
                <a:path w="30480" h="198119">
                  <a:moveTo>
                    <a:pt x="0" y="0"/>
                  </a:moveTo>
                  <a:lnTo>
                    <a:pt x="30400" y="0"/>
                  </a:lnTo>
                </a:path>
              </a:pathLst>
            </a:custGeom>
            <a:ln w="7598">
              <a:solidFill>
                <a:srgbClr val="000000"/>
              </a:solidFill>
            </a:ln>
          </p:spPr>
          <p:txBody>
            <a:bodyPr wrap="square" lIns="0" tIns="0" rIns="0" bIns="0" rtlCol="0"/>
            <a:lstStyle/>
            <a:p>
              <a:endParaRPr/>
            </a:p>
          </p:txBody>
        </p:sp>
        <p:sp>
          <p:nvSpPr>
            <p:cNvPr id="38" name="object 38"/>
            <p:cNvSpPr/>
            <p:nvPr/>
          </p:nvSpPr>
          <p:spPr>
            <a:xfrm>
              <a:off x="2329404" y="2058410"/>
              <a:ext cx="38100" cy="190500"/>
            </a:xfrm>
            <a:custGeom>
              <a:avLst/>
              <a:gdLst/>
              <a:ahLst/>
              <a:cxnLst/>
              <a:rect l="l" t="t" r="r" b="b"/>
              <a:pathLst>
                <a:path w="38100" h="190500">
                  <a:moveTo>
                    <a:pt x="22800" y="98758"/>
                  </a:moveTo>
                  <a:lnTo>
                    <a:pt x="22800" y="189920"/>
                  </a:lnTo>
                </a:path>
                <a:path w="38100" h="190500">
                  <a:moveTo>
                    <a:pt x="22800" y="98758"/>
                  </a:moveTo>
                  <a:lnTo>
                    <a:pt x="228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39" name="object 39"/>
            <p:cNvSpPr/>
            <p:nvPr/>
          </p:nvSpPr>
          <p:spPr>
            <a:xfrm>
              <a:off x="2481407" y="2210348"/>
              <a:ext cx="30480" cy="167640"/>
            </a:xfrm>
            <a:custGeom>
              <a:avLst/>
              <a:gdLst/>
              <a:ahLst/>
              <a:cxnLst/>
              <a:rect l="l" t="t" r="r" b="b"/>
              <a:pathLst>
                <a:path w="30480" h="167639">
                  <a:moveTo>
                    <a:pt x="15200" y="83565"/>
                  </a:moveTo>
                  <a:lnTo>
                    <a:pt x="15200" y="167130"/>
                  </a:lnTo>
                </a:path>
                <a:path w="30480" h="167639">
                  <a:moveTo>
                    <a:pt x="15200" y="83565"/>
                  </a:moveTo>
                  <a:lnTo>
                    <a:pt x="15200" y="0"/>
                  </a:lnTo>
                </a:path>
                <a:path w="30480" h="167639">
                  <a:moveTo>
                    <a:pt x="0" y="167130"/>
                  </a:moveTo>
                  <a:lnTo>
                    <a:pt x="30400" y="167130"/>
                  </a:lnTo>
                </a:path>
                <a:path w="30480" h="167639">
                  <a:moveTo>
                    <a:pt x="0" y="0"/>
                  </a:moveTo>
                  <a:lnTo>
                    <a:pt x="30400" y="0"/>
                  </a:lnTo>
                </a:path>
              </a:pathLst>
            </a:custGeom>
            <a:ln w="7598">
              <a:solidFill>
                <a:srgbClr val="000000"/>
              </a:solidFill>
            </a:ln>
          </p:spPr>
          <p:txBody>
            <a:bodyPr wrap="square" lIns="0" tIns="0" rIns="0" bIns="0" rtlCol="0"/>
            <a:lstStyle/>
            <a:p>
              <a:endParaRPr/>
            </a:p>
          </p:txBody>
        </p:sp>
        <p:sp>
          <p:nvSpPr>
            <p:cNvPr id="40" name="object 40"/>
            <p:cNvSpPr/>
            <p:nvPr/>
          </p:nvSpPr>
          <p:spPr>
            <a:xfrm>
              <a:off x="2633408" y="1541827"/>
              <a:ext cx="30480" cy="266065"/>
            </a:xfrm>
            <a:custGeom>
              <a:avLst/>
              <a:gdLst/>
              <a:ahLst/>
              <a:cxnLst/>
              <a:rect l="l" t="t" r="r" b="b"/>
              <a:pathLst>
                <a:path w="30480" h="266064">
                  <a:moveTo>
                    <a:pt x="15200" y="136743"/>
                  </a:moveTo>
                  <a:lnTo>
                    <a:pt x="15200" y="265889"/>
                  </a:lnTo>
                </a:path>
                <a:path w="30480" h="266064">
                  <a:moveTo>
                    <a:pt x="15200" y="136743"/>
                  </a:moveTo>
                  <a:lnTo>
                    <a:pt x="15200" y="0"/>
                  </a:lnTo>
                </a:path>
                <a:path w="30480" h="266064">
                  <a:moveTo>
                    <a:pt x="0" y="265889"/>
                  </a:moveTo>
                  <a:lnTo>
                    <a:pt x="30400" y="265889"/>
                  </a:lnTo>
                </a:path>
                <a:path w="30480" h="266064">
                  <a:moveTo>
                    <a:pt x="0" y="0"/>
                  </a:moveTo>
                  <a:lnTo>
                    <a:pt x="30400" y="0"/>
                  </a:lnTo>
                </a:path>
              </a:pathLst>
            </a:custGeom>
            <a:ln w="7598">
              <a:solidFill>
                <a:srgbClr val="000000"/>
              </a:solidFill>
            </a:ln>
          </p:spPr>
          <p:txBody>
            <a:bodyPr wrap="square" lIns="0" tIns="0" rIns="0" bIns="0" rtlCol="0"/>
            <a:lstStyle/>
            <a:p>
              <a:endParaRPr/>
            </a:p>
          </p:txBody>
        </p:sp>
        <p:sp>
          <p:nvSpPr>
            <p:cNvPr id="41" name="object 41"/>
            <p:cNvSpPr/>
            <p:nvPr/>
          </p:nvSpPr>
          <p:spPr>
            <a:xfrm>
              <a:off x="2777811" y="1914071"/>
              <a:ext cx="38100" cy="182880"/>
            </a:xfrm>
            <a:custGeom>
              <a:avLst/>
              <a:gdLst/>
              <a:ahLst/>
              <a:cxnLst/>
              <a:rect l="l" t="t" r="r" b="b"/>
              <a:pathLst>
                <a:path w="38100" h="182880">
                  <a:moveTo>
                    <a:pt x="15200" y="91162"/>
                  </a:moveTo>
                  <a:lnTo>
                    <a:pt x="15200" y="182324"/>
                  </a:lnTo>
                </a:path>
                <a:path w="38100" h="182880">
                  <a:moveTo>
                    <a:pt x="15200" y="91162"/>
                  </a:moveTo>
                  <a:lnTo>
                    <a:pt x="15200" y="0"/>
                  </a:lnTo>
                </a:path>
                <a:path w="38100" h="182880">
                  <a:moveTo>
                    <a:pt x="0" y="182324"/>
                  </a:moveTo>
                  <a:lnTo>
                    <a:pt x="38000" y="182324"/>
                  </a:lnTo>
                </a:path>
                <a:path w="38100" h="182880">
                  <a:moveTo>
                    <a:pt x="0" y="0"/>
                  </a:moveTo>
                  <a:lnTo>
                    <a:pt x="38000" y="0"/>
                  </a:lnTo>
                </a:path>
              </a:pathLst>
            </a:custGeom>
            <a:ln w="7598">
              <a:solidFill>
                <a:srgbClr val="000000"/>
              </a:solidFill>
            </a:ln>
          </p:spPr>
          <p:txBody>
            <a:bodyPr wrap="square" lIns="0" tIns="0" rIns="0" bIns="0" rtlCol="0"/>
            <a:lstStyle/>
            <a:p>
              <a:endParaRPr/>
            </a:p>
          </p:txBody>
        </p:sp>
        <p:sp>
          <p:nvSpPr>
            <p:cNvPr id="42" name="object 42"/>
            <p:cNvSpPr/>
            <p:nvPr/>
          </p:nvSpPr>
          <p:spPr>
            <a:xfrm>
              <a:off x="2922214" y="2187558"/>
              <a:ext cx="38100" cy="152400"/>
            </a:xfrm>
            <a:custGeom>
              <a:avLst/>
              <a:gdLst/>
              <a:ahLst/>
              <a:cxnLst/>
              <a:rect l="l" t="t" r="r" b="b"/>
              <a:pathLst>
                <a:path w="38100" h="152400">
                  <a:moveTo>
                    <a:pt x="22800" y="75968"/>
                  </a:moveTo>
                  <a:lnTo>
                    <a:pt x="22800" y="151936"/>
                  </a:lnTo>
                </a:path>
                <a:path w="38100" h="152400">
                  <a:moveTo>
                    <a:pt x="22800" y="75968"/>
                  </a:moveTo>
                  <a:lnTo>
                    <a:pt x="22800" y="0"/>
                  </a:lnTo>
                </a:path>
                <a:path w="38100" h="152400">
                  <a:moveTo>
                    <a:pt x="0" y="151936"/>
                  </a:moveTo>
                  <a:lnTo>
                    <a:pt x="38000" y="151936"/>
                  </a:lnTo>
                </a:path>
                <a:path w="38100" h="152400">
                  <a:moveTo>
                    <a:pt x="0" y="0"/>
                  </a:moveTo>
                  <a:lnTo>
                    <a:pt x="38000" y="0"/>
                  </a:lnTo>
                </a:path>
              </a:pathLst>
            </a:custGeom>
            <a:ln w="7598">
              <a:solidFill>
                <a:srgbClr val="000000"/>
              </a:solidFill>
            </a:ln>
          </p:spPr>
          <p:txBody>
            <a:bodyPr wrap="square" lIns="0" tIns="0" rIns="0" bIns="0" rtlCol="0"/>
            <a:lstStyle/>
            <a:p>
              <a:endParaRPr/>
            </a:p>
          </p:txBody>
        </p:sp>
        <p:sp>
          <p:nvSpPr>
            <p:cNvPr id="43" name="object 43"/>
            <p:cNvSpPr/>
            <p:nvPr/>
          </p:nvSpPr>
          <p:spPr>
            <a:xfrm>
              <a:off x="3074216" y="2362285"/>
              <a:ext cx="38100" cy="114300"/>
            </a:xfrm>
            <a:custGeom>
              <a:avLst/>
              <a:gdLst/>
              <a:ahLst/>
              <a:cxnLst/>
              <a:rect l="l" t="t" r="r" b="b"/>
              <a:pathLst>
                <a:path w="38100" h="114300">
                  <a:moveTo>
                    <a:pt x="15200" y="60774"/>
                  </a:moveTo>
                  <a:lnTo>
                    <a:pt x="15200" y="113952"/>
                  </a:lnTo>
                </a:path>
                <a:path w="38100" h="114300">
                  <a:moveTo>
                    <a:pt x="15200" y="60774"/>
                  </a:moveTo>
                  <a:lnTo>
                    <a:pt x="15200" y="0"/>
                  </a:lnTo>
                </a:path>
                <a:path w="38100" h="114300">
                  <a:moveTo>
                    <a:pt x="0" y="113952"/>
                  </a:moveTo>
                  <a:lnTo>
                    <a:pt x="38000" y="113952"/>
                  </a:lnTo>
                </a:path>
                <a:path w="38100" h="114300">
                  <a:moveTo>
                    <a:pt x="0" y="0"/>
                  </a:moveTo>
                  <a:lnTo>
                    <a:pt x="38000" y="0"/>
                  </a:lnTo>
                </a:path>
              </a:pathLst>
            </a:custGeom>
            <a:ln w="7598">
              <a:solidFill>
                <a:srgbClr val="000000"/>
              </a:solidFill>
            </a:ln>
          </p:spPr>
          <p:txBody>
            <a:bodyPr wrap="square" lIns="0" tIns="0" rIns="0" bIns="0" rtlCol="0"/>
            <a:lstStyle/>
            <a:p>
              <a:endParaRPr/>
            </a:p>
          </p:txBody>
        </p:sp>
        <p:sp>
          <p:nvSpPr>
            <p:cNvPr id="44" name="object 44"/>
            <p:cNvSpPr/>
            <p:nvPr/>
          </p:nvSpPr>
          <p:spPr>
            <a:xfrm>
              <a:off x="3226217" y="2461044"/>
              <a:ext cx="30480" cy="99060"/>
            </a:xfrm>
            <a:custGeom>
              <a:avLst/>
              <a:gdLst/>
              <a:ahLst/>
              <a:cxnLst/>
              <a:rect l="l" t="t" r="r" b="b"/>
              <a:pathLst>
                <a:path w="30479" h="99060">
                  <a:moveTo>
                    <a:pt x="15200" y="45581"/>
                  </a:moveTo>
                  <a:lnTo>
                    <a:pt x="15200" y="98758"/>
                  </a:lnTo>
                </a:path>
                <a:path w="30479" h="99060">
                  <a:moveTo>
                    <a:pt x="15200" y="45581"/>
                  </a:moveTo>
                  <a:lnTo>
                    <a:pt x="15200" y="0"/>
                  </a:lnTo>
                </a:path>
                <a:path w="30479" h="99060">
                  <a:moveTo>
                    <a:pt x="0" y="98758"/>
                  </a:moveTo>
                  <a:lnTo>
                    <a:pt x="30400" y="98758"/>
                  </a:lnTo>
                </a:path>
                <a:path w="30479" h="99060">
                  <a:moveTo>
                    <a:pt x="0" y="0"/>
                  </a:moveTo>
                  <a:lnTo>
                    <a:pt x="30400" y="0"/>
                  </a:lnTo>
                </a:path>
              </a:pathLst>
            </a:custGeom>
            <a:ln w="7598">
              <a:solidFill>
                <a:srgbClr val="000000"/>
              </a:solidFill>
            </a:ln>
          </p:spPr>
          <p:txBody>
            <a:bodyPr wrap="square" lIns="0" tIns="0" rIns="0" bIns="0" rtlCol="0"/>
            <a:lstStyle/>
            <a:p>
              <a:endParaRPr/>
            </a:p>
          </p:txBody>
        </p:sp>
        <p:sp>
          <p:nvSpPr>
            <p:cNvPr id="45" name="object 45"/>
            <p:cNvSpPr/>
            <p:nvPr/>
          </p:nvSpPr>
          <p:spPr>
            <a:xfrm>
              <a:off x="3370619" y="2521818"/>
              <a:ext cx="38100" cy="91440"/>
            </a:xfrm>
            <a:custGeom>
              <a:avLst/>
              <a:gdLst/>
              <a:ahLst/>
              <a:cxnLst/>
              <a:rect l="l" t="t" r="r" b="b"/>
              <a:pathLst>
                <a:path w="38100" h="91439">
                  <a:moveTo>
                    <a:pt x="15200" y="45581"/>
                  </a:moveTo>
                  <a:lnTo>
                    <a:pt x="15200" y="91162"/>
                  </a:lnTo>
                </a:path>
                <a:path w="38100" h="91439">
                  <a:moveTo>
                    <a:pt x="15200" y="45581"/>
                  </a:moveTo>
                  <a:lnTo>
                    <a:pt x="15200" y="0"/>
                  </a:lnTo>
                </a:path>
                <a:path w="38100" h="91439">
                  <a:moveTo>
                    <a:pt x="0" y="91162"/>
                  </a:moveTo>
                  <a:lnTo>
                    <a:pt x="38000" y="91162"/>
                  </a:lnTo>
                </a:path>
                <a:path w="38100" h="91439">
                  <a:moveTo>
                    <a:pt x="0" y="0"/>
                  </a:moveTo>
                  <a:lnTo>
                    <a:pt x="38000" y="0"/>
                  </a:lnTo>
                </a:path>
              </a:pathLst>
            </a:custGeom>
            <a:ln w="7598">
              <a:solidFill>
                <a:srgbClr val="000000"/>
              </a:solidFill>
            </a:ln>
          </p:spPr>
          <p:txBody>
            <a:bodyPr wrap="square" lIns="0" tIns="0" rIns="0" bIns="0" rtlCol="0"/>
            <a:lstStyle/>
            <a:p>
              <a:endParaRPr/>
            </a:p>
          </p:txBody>
        </p:sp>
        <p:sp>
          <p:nvSpPr>
            <p:cNvPr id="46" name="object 46"/>
            <p:cNvSpPr/>
            <p:nvPr/>
          </p:nvSpPr>
          <p:spPr>
            <a:xfrm>
              <a:off x="847383" y="1807716"/>
              <a:ext cx="38100" cy="212725"/>
            </a:xfrm>
            <a:custGeom>
              <a:avLst/>
              <a:gdLst/>
              <a:ahLst/>
              <a:cxnLst/>
              <a:rect l="l" t="t" r="r" b="b"/>
              <a:pathLst>
                <a:path w="38100" h="212725">
                  <a:moveTo>
                    <a:pt x="22800" y="106355"/>
                  </a:moveTo>
                  <a:lnTo>
                    <a:pt x="22800" y="212711"/>
                  </a:lnTo>
                </a:path>
                <a:path w="38100" h="212725">
                  <a:moveTo>
                    <a:pt x="22800" y="106355"/>
                  </a:moveTo>
                  <a:lnTo>
                    <a:pt x="22800" y="0"/>
                  </a:lnTo>
                </a:path>
                <a:path w="38100" h="212725">
                  <a:moveTo>
                    <a:pt x="0" y="212711"/>
                  </a:moveTo>
                  <a:lnTo>
                    <a:pt x="38000" y="212711"/>
                  </a:lnTo>
                </a:path>
                <a:path w="38100" h="212725">
                  <a:moveTo>
                    <a:pt x="0" y="0"/>
                  </a:moveTo>
                  <a:lnTo>
                    <a:pt x="38000" y="0"/>
                  </a:lnTo>
                </a:path>
              </a:pathLst>
            </a:custGeom>
            <a:ln w="7598">
              <a:solidFill>
                <a:srgbClr val="000000"/>
              </a:solidFill>
            </a:ln>
          </p:spPr>
          <p:txBody>
            <a:bodyPr wrap="square" lIns="0" tIns="0" rIns="0" bIns="0" rtlCol="0"/>
            <a:lstStyle/>
            <a:p>
              <a:endParaRPr/>
            </a:p>
          </p:txBody>
        </p:sp>
        <p:sp>
          <p:nvSpPr>
            <p:cNvPr id="47" name="object 47"/>
            <p:cNvSpPr/>
            <p:nvPr/>
          </p:nvSpPr>
          <p:spPr>
            <a:xfrm>
              <a:off x="999385" y="1868490"/>
              <a:ext cx="30480" cy="235585"/>
            </a:xfrm>
            <a:custGeom>
              <a:avLst/>
              <a:gdLst/>
              <a:ahLst/>
              <a:cxnLst/>
              <a:rect l="l" t="t" r="r" b="b"/>
              <a:pathLst>
                <a:path w="30480" h="235585">
                  <a:moveTo>
                    <a:pt x="15200" y="113952"/>
                  </a:moveTo>
                  <a:lnTo>
                    <a:pt x="15200" y="235502"/>
                  </a:lnTo>
                </a:path>
                <a:path w="30480" h="235585">
                  <a:moveTo>
                    <a:pt x="15200" y="113952"/>
                  </a:moveTo>
                  <a:lnTo>
                    <a:pt x="15200" y="0"/>
                  </a:lnTo>
                </a:path>
                <a:path w="30480" h="235585">
                  <a:moveTo>
                    <a:pt x="0" y="235502"/>
                  </a:moveTo>
                  <a:lnTo>
                    <a:pt x="30400" y="235502"/>
                  </a:lnTo>
                </a:path>
                <a:path w="30480" h="235585">
                  <a:moveTo>
                    <a:pt x="0" y="0"/>
                  </a:moveTo>
                  <a:lnTo>
                    <a:pt x="30400" y="0"/>
                  </a:lnTo>
                </a:path>
              </a:pathLst>
            </a:custGeom>
            <a:ln w="7598">
              <a:solidFill>
                <a:srgbClr val="000000"/>
              </a:solidFill>
            </a:ln>
          </p:spPr>
          <p:txBody>
            <a:bodyPr wrap="square" lIns="0" tIns="0" rIns="0" bIns="0" rtlCol="0"/>
            <a:lstStyle/>
            <a:p>
              <a:endParaRPr/>
            </a:p>
          </p:txBody>
        </p:sp>
        <p:sp>
          <p:nvSpPr>
            <p:cNvPr id="48" name="object 48"/>
            <p:cNvSpPr/>
            <p:nvPr/>
          </p:nvSpPr>
          <p:spPr>
            <a:xfrm>
              <a:off x="1143787" y="1929265"/>
              <a:ext cx="38100" cy="205740"/>
            </a:xfrm>
            <a:custGeom>
              <a:avLst/>
              <a:gdLst/>
              <a:ahLst/>
              <a:cxnLst/>
              <a:rect l="l" t="t" r="r" b="b"/>
              <a:pathLst>
                <a:path w="38100" h="205739">
                  <a:moveTo>
                    <a:pt x="22800" y="98758"/>
                  </a:moveTo>
                  <a:lnTo>
                    <a:pt x="22800" y="205114"/>
                  </a:lnTo>
                </a:path>
                <a:path w="38100" h="205739">
                  <a:moveTo>
                    <a:pt x="22800" y="98758"/>
                  </a:moveTo>
                  <a:lnTo>
                    <a:pt x="228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49" name="object 49"/>
            <p:cNvSpPr/>
            <p:nvPr/>
          </p:nvSpPr>
          <p:spPr>
            <a:xfrm>
              <a:off x="1295789" y="1602601"/>
              <a:ext cx="38100" cy="235585"/>
            </a:xfrm>
            <a:custGeom>
              <a:avLst/>
              <a:gdLst/>
              <a:ahLst/>
              <a:cxnLst/>
              <a:rect l="l" t="t" r="r" b="b"/>
              <a:pathLst>
                <a:path w="38100" h="235585">
                  <a:moveTo>
                    <a:pt x="15200" y="113952"/>
                  </a:moveTo>
                  <a:lnTo>
                    <a:pt x="15200" y="235502"/>
                  </a:lnTo>
                </a:path>
                <a:path w="38100" h="235585">
                  <a:moveTo>
                    <a:pt x="15200" y="113952"/>
                  </a:moveTo>
                  <a:lnTo>
                    <a:pt x="15200" y="0"/>
                  </a:lnTo>
                </a:path>
                <a:path w="38100" h="235585">
                  <a:moveTo>
                    <a:pt x="0" y="235502"/>
                  </a:moveTo>
                  <a:lnTo>
                    <a:pt x="38000" y="235502"/>
                  </a:lnTo>
                </a:path>
                <a:path w="38100" h="235585">
                  <a:moveTo>
                    <a:pt x="0" y="0"/>
                  </a:moveTo>
                  <a:lnTo>
                    <a:pt x="38000" y="0"/>
                  </a:lnTo>
                </a:path>
              </a:pathLst>
            </a:custGeom>
            <a:ln w="7598">
              <a:solidFill>
                <a:srgbClr val="000000"/>
              </a:solidFill>
            </a:ln>
          </p:spPr>
          <p:txBody>
            <a:bodyPr wrap="square" lIns="0" tIns="0" rIns="0" bIns="0" rtlCol="0"/>
            <a:lstStyle/>
            <a:p>
              <a:endParaRPr/>
            </a:p>
          </p:txBody>
        </p:sp>
        <p:sp>
          <p:nvSpPr>
            <p:cNvPr id="50" name="object 50"/>
            <p:cNvSpPr/>
            <p:nvPr/>
          </p:nvSpPr>
          <p:spPr>
            <a:xfrm>
              <a:off x="1447792" y="1617795"/>
              <a:ext cx="30480" cy="205740"/>
            </a:xfrm>
            <a:custGeom>
              <a:avLst/>
              <a:gdLst/>
              <a:ahLst/>
              <a:cxnLst/>
              <a:rect l="l" t="t" r="r" b="b"/>
              <a:pathLst>
                <a:path w="30480" h="205739">
                  <a:moveTo>
                    <a:pt x="15200" y="106355"/>
                  </a:moveTo>
                  <a:lnTo>
                    <a:pt x="15200" y="205114"/>
                  </a:lnTo>
                </a:path>
                <a:path w="30480" h="205739">
                  <a:moveTo>
                    <a:pt x="15200" y="106355"/>
                  </a:moveTo>
                  <a:lnTo>
                    <a:pt x="15200" y="0"/>
                  </a:lnTo>
                </a:path>
                <a:path w="30480" h="205739">
                  <a:moveTo>
                    <a:pt x="0" y="205114"/>
                  </a:moveTo>
                  <a:lnTo>
                    <a:pt x="30400" y="205114"/>
                  </a:lnTo>
                </a:path>
                <a:path w="30480" h="205739">
                  <a:moveTo>
                    <a:pt x="0" y="0"/>
                  </a:moveTo>
                  <a:lnTo>
                    <a:pt x="30400" y="0"/>
                  </a:lnTo>
                </a:path>
              </a:pathLst>
            </a:custGeom>
            <a:ln w="7598">
              <a:solidFill>
                <a:srgbClr val="000000"/>
              </a:solidFill>
            </a:ln>
          </p:spPr>
          <p:txBody>
            <a:bodyPr wrap="square" lIns="0" tIns="0" rIns="0" bIns="0" rtlCol="0"/>
            <a:lstStyle/>
            <a:p>
              <a:endParaRPr/>
            </a:p>
          </p:txBody>
        </p:sp>
        <p:sp>
          <p:nvSpPr>
            <p:cNvPr id="51" name="object 51"/>
            <p:cNvSpPr/>
            <p:nvPr/>
          </p:nvSpPr>
          <p:spPr>
            <a:xfrm>
              <a:off x="1592193" y="1610197"/>
              <a:ext cx="30480" cy="205740"/>
            </a:xfrm>
            <a:custGeom>
              <a:avLst/>
              <a:gdLst/>
              <a:ahLst/>
              <a:cxnLst/>
              <a:rect l="l" t="t" r="r" b="b"/>
              <a:pathLst>
                <a:path w="30480" h="205739">
                  <a:moveTo>
                    <a:pt x="15200" y="106355"/>
                  </a:moveTo>
                  <a:lnTo>
                    <a:pt x="15200" y="205114"/>
                  </a:lnTo>
                </a:path>
                <a:path w="30480" h="205739">
                  <a:moveTo>
                    <a:pt x="15200" y="106355"/>
                  </a:moveTo>
                  <a:lnTo>
                    <a:pt x="15200" y="0"/>
                  </a:lnTo>
                </a:path>
                <a:path w="30480" h="205739">
                  <a:moveTo>
                    <a:pt x="0" y="205114"/>
                  </a:moveTo>
                  <a:lnTo>
                    <a:pt x="30400" y="205114"/>
                  </a:lnTo>
                </a:path>
                <a:path w="30480" h="205739">
                  <a:moveTo>
                    <a:pt x="0" y="0"/>
                  </a:moveTo>
                  <a:lnTo>
                    <a:pt x="30400" y="0"/>
                  </a:lnTo>
                </a:path>
              </a:pathLst>
            </a:custGeom>
            <a:ln w="7598">
              <a:solidFill>
                <a:srgbClr val="000000"/>
              </a:solidFill>
            </a:ln>
          </p:spPr>
          <p:txBody>
            <a:bodyPr wrap="square" lIns="0" tIns="0" rIns="0" bIns="0" rtlCol="0"/>
            <a:lstStyle/>
            <a:p>
              <a:endParaRPr/>
            </a:p>
          </p:txBody>
        </p:sp>
        <p:sp>
          <p:nvSpPr>
            <p:cNvPr id="52" name="object 52"/>
            <p:cNvSpPr/>
            <p:nvPr/>
          </p:nvSpPr>
          <p:spPr>
            <a:xfrm>
              <a:off x="1736596" y="1602601"/>
              <a:ext cx="38100" cy="205740"/>
            </a:xfrm>
            <a:custGeom>
              <a:avLst/>
              <a:gdLst/>
              <a:ahLst/>
              <a:cxnLst/>
              <a:rect l="l" t="t" r="r" b="b"/>
              <a:pathLst>
                <a:path w="38100" h="205739">
                  <a:moveTo>
                    <a:pt x="22800" y="98758"/>
                  </a:moveTo>
                  <a:lnTo>
                    <a:pt x="22800" y="205114"/>
                  </a:lnTo>
                </a:path>
                <a:path w="38100" h="205739">
                  <a:moveTo>
                    <a:pt x="22800" y="98758"/>
                  </a:moveTo>
                  <a:lnTo>
                    <a:pt x="228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53" name="object 53"/>
            <p:cNvSpPr/>
            <p:nvPr/>
          </p:nvSpPr>
          <p:spPr>
            <a:xfrm>
              <a:off x="1888597" y="1595004"/>
              <a:ext cx="30480" cy="212725"/>
            </a:xfrm>
            <a:custGeom>
              <a:avLst/>
              <a:gdLst/>
              <a:ahLst/>
              <a:cxnLst/>
              <a:rect l="l" t="t" r="r" b="b"/>
              <a:pathLst>
                <a:path w="30480" h="212725">
                  <a:moveTo>
                    <a:pt x="15200" y="106355"/>
                  </a:moveTo>
                  <a:lnTo>
                    <a:pt x="15200" y="212711"/>
                  </a:lnTo>
                </a:path>
                <a:path w="30480" h="212725">
                  <a:moveTo>
                    <a:pt x="15200" y="106355"/>
                  </a:moveTo>
                  <a:lnTo>
                    <a:pt x="15200" y="0"/>
                  </a:lnTo>
                </a:path>
                <a:path w="30480" h="212725">
                  <a:moveTo>
                    <a:pt x="0" y="212711"/>
                  </a:moveTo>
                  <a:lnTo>
                    <a:pt x="30400" y="212711"/>
                  </a:lnTo>
                </a:path>
                <a:path w="30480" h="212725">
                  <a:moveTo>
                    <a:pt x="0" y="0"/>
                  </a:moveTo>
                  <a:lnTo>
                    <a:pt x="30400" y="0"/>
                  </a:lnTo>
                </a:path>
              </a:pathLst>
            </a:custGeom>
            <a:ln w="7598">
              <a:solidFill>
                <a:srgbClr val="000000"/>
              </a:solidFill>
            </a:ln>
          </p:spPr>
          <p:txBody>
            <a:bodyPr wrap="square" lIns="0" tIns="0" rIns="0" bIns="0" rtlCol="0"/>
            <a:lstStyle/>
            <a:p>
              <a:endParaRPr/>
            </a:p>
          </p:txBody>
        </p:sp>
        <p:sp>
          <p:nvSpPr>
            <p:cNvPr id="54" name="object 54"/>
            <p:cNvSpPr/>
            <p:nvPr/>
          </p:nvSpPr>
          <p:spPr>
            <a:xfrm>
              <a:off x="2032999" y="1595004"/>
              <a:ext cx="38100" cy="212725"/>
            </a:xfrm>
            <a:custGeom>
              <a:avLst/>
              <a:gdLst/>
              <a:ahLst/>
              <a:cxnLst/>
              <a:rect l="l" t="t" r="r" b="b"/>
              <a:pathLst>
                <a:path w="38100" h="212725">
                  <a:moveTo>
                    <a:pt x="15200" y="106355"/>
                  </a:moveTo>
                  <a:lnTo>
                    <a:pt x="15200" y="212711"/>
                  </a:lnTo>
                </a:path>
                <a:path w="38100" h="212725">
                  <a:moveTo>
                    <a:pt x="15200" y="106355"/>
                  </a:moveTo>
                  <a:lnTo>
                    <a:pt x="15200" y="0"/>
                  </a:lnTo>
                </a:path>
                <a:path w="38100" h="212725">
                  <a:moveTo>
                    <a:pt x="0" y="212711"/>
                  </a:moveTo>
                  <a:lnTo>
                    <a:pt x="38000" y="212711"/>
                  </a:lnTo>
                </a:path>
                <a:path w="38100" h="212725">
                  <a:moveTo>
                    <a:pt x="0" y="0"/>
                  </a:moveTo>
                  <a:lnTo>
                    <a:pt x="38000" y="0"/>
                  </a:lnTo>
                </a:path>
              </a:pathLst>
            </a:custGeom>
            <a:ln w="7598">
              <a:solidFill>
                <a:srgbClr val="000000"/>
              </a:solidFill>
            </a:ln>
          </p:spPr>
          <p:txBody>
            <a:bodyPr wrap="square" lIns="0" tIns="0" rIns="0" bIns="0" rtlCol="0"/>
            <a:lstStyle/>
            <a:p>
              <a:endParaRPr/>
            </a:p>
          </p:txBody>
        </p:sp>
        <p:sp>
          <p:nvSpPr>
            <p:cNvPr id="55" name="object 55"/>
            <p:cNvSpPr/>
            <p:nvPr/>
          </p:nvSpPr>
          <p:spPr>
            <a:xfrm>
              <a:off x="2185003" y="1754539"/>
              <a:ext cx="30480" cy="220345"/>
            </a:xfrm>
            <a:custGeom>
              <a:avLst/>
              <a:gdLst/>
              <a:ahLst/>
              <a:cxnLst/>
              <a:rect l="l" t="t" r="r" b="b"/>
              <a:pathLst>
                <a:path w="30480" h="220344">
                  <a:moveTo>
                    <a:pt x="15200" y="113952"/>
                  </a:moveTo>
                  <a:lnTo>
                    <a:pt x="15200" y="220308"/>
                  </a:lnTo>
                </a:path>
                <a:path w="30480" h="220344">
                  <a:moveTo>
                    <a:pt x="15200" y="113952"/>
                  </a:moveTo>
                  <a:lnTo>
                    <a:pt x="15200" y="0"/>
                  </a:lnTo>
                </a:path>
                <a:path w="30480" h="220344">
                  <a:moveTo>
                    <a:pt x="0" y="220308"/>
                  </a:moveTo>
                  <a:lnTo>
                    <a:pt x="30400" y="220308"/>
                  </a:lnTo>
                </a:path>
                <a:path w="30480" h="220344">
                  <a:moveTo>
                    <a:pt x="0" y="0"/>
                  </a:moveTo>
                  <a:lnTo>
                    <a:pt x="30400" y="0"/>
                  </a:lnTo>
                </a:path>
              </a:pathLst>
            </a:custGeom>
            <a:ln w="7598">
              <a:solidFill>
                <a:srgbClr val="000000"/>
              </a:solidFill>
            </a:ln>
          </p:spPr>
          <p:txBody>
            <a:bodyPr wrap="square" lIns="0" tIns="0" rIns="0" bIns="0" rtlCol="0"/>
            <a:lstStyle/>
            <a:p>
              <a:endParaRPr/>
            </a:p>
          </p:txBody>
        </p:sp>
        <p:sp>
          <p:nvSpPr>
            <p:cNvPr id="56" name="object 56"/>
            <p:cNvSpPr/>
            <p:nvPr/>
          </p:nvSpPr>
          <p:spPr>
            <a:xfrm>
              <a:off x="2329404" y="2005233"/>
              <a:ext cx="38100" cy="205740"/>
            </a:xfrm>
            <a:custGeom>
              <a:avLst/>
              <a:gdLst/>
              <a:ahLst/>
              <a:cxnLst/>
              <a:rect l="l" t="t" r="r" b="b"/>
              <a:pathLst>
                <a:path w="38100" h="205739">
                  <a:moveTo>
                    <a:pt x="22800" y="98758"/>
                  </a:moveTo>
                  <a:lnTo>
                    <a:pt x="22800" y="205114"/>
                  </a:lnTo>
                </a:path>
                <a:path w="38100" h="205739">
                  <a:moveTo>
                    <a:pt x="22800" y="98758"/>
                  </a:moveTo>
                  <a:lnTo>
                    <a:pt x="228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57" name="object 57"/>
            <p:cNvSpPr/>
            <p:nvPr/>
          </p:nvSpPr>
          <p:spPr>
            <a:xfrm>
              <a:off x="2481407" y="2141976"/>
              <a:ext cx="30480" cy="190500"/>
            </a:xfrm>
            <a:custGeom>
              <a:avLst/>
              <a:gdLst/>
              <a:ahLst/>
              <a:cxnLst/>
              <a:rect l="l" t="t" r="r" b="b"/>
              <a:pathLst>
                <a:path w="30480" h="190500">
                  <a:moveTo>
                    <a:pt x="15200" y="98758"/>
                  </a:moveTo>
                  <a:lnTo>
                    <a:pt x="15200" y="189920"/>
                  </a:lnTo>
                </a:path>
                <a:path w="30480" h="190500">
                  <a:moveTo>
                    <a:pt x="15200" y="98758"/>
                  </a:moveTo>
                  <a:lnTo>
                    <a:pt x="15200" y="0"/>
                  </a:lnTo>
                </a:path>
                <a:path w="30480" h="190500">
                  <a:moveTo>
                    <a:pt x="0" y="189920"/>
                  </a:moveTo>
                  <a:lnTo>
                    <a:pt x="30400" y="189920"/>
                  </a:lnTo>
                </a:path>
                <a:path w="30480" h="190500">
                  <a:moveTo>
                    <a:pt x="0" y="0"/>
                  </a:moveTo>
                  <a:lnTo>
                    <a:pt x="30400" y="0"/>
                  </a:lnTo>
                </a:path>
              </a:pathLst>
            </a:custGeom>
            <a:ln w="7598">
              <a:solidFill>
                <a:srgbClr val="000000"/>
              </a:solidFill>
            </a:ln>
          </p:spPr>
          <p:txBody>
            <a:bodyPr wrap="square" lIns="0" tIns="0" rIns="0" bIns="0" rtlCol="0"/>
            <a:lstStyle/>
            <a:p>
              <a:endParaRPr/>
            </a:p>
          </p:txBody>
        </p:sp>
        <p:sp>
          <p:nvSpPr>
            <p:cNvPr id="58" name="object 58"/>
            <p:cNvSpPr/>
            <p:nvPr/>
          </p:nvSpPr>
          <p:spPr>
            <a:xfrm>
              <a:off x="2633408" y="1579810"/>
              <a:ext cx="30480" cy="227965"/>
            </a:xfrm>
            <a:custGeom>
              <a:avLst/>
              <a:gdLst/>
              <a:ahLst/>
              <a:cxnLst/>
              <a:rect l="l" t="t" r="r" b="b"/>
              <a:pathLst>
                <a:path w="30480" h="227964">
                  <a:moveTo>
                    <a:pt x="15200" y="113952"/>
                  </a:moveTo>
                  <a:lnTo>
                    <a:pt x="15200" y="227905"/>
                  </a:lnTo>
                </a:path>
                <a:path w="30480" h="227964">
                  <a:moveTo>
                    <a:pt x="15200" y="113952"/>
                  </a:moveTo>
                  <a:lnTo>
                    <a:pt x="15200" y="0"/>
                  </a:lnTo>
                </a:path>
                <a:path w="30480" h="227964">
                  <a:moveTo>
                    <a:pt x="0" y="227905"/>
                  </a:moveTo>
                  <a:lnTo>
                    <a:pt x="30400" y="227905"/>
                  </a:lnTo>
                </a:path>
                <a:path w="30480" h="227964">
                  <a:moveTo>
                    <a:pt x="0" y="0"/>
                  </a:moveTo>
                  <a:lnTo>
                    <a:pt x="30400" y="0"/>
                  </a:lnTo>
                </a:path>
              </a:pathLst>
            </a:custGeom>
            <a:ln w="7598">
              <a:solidFill>
                <a:srgbClr val="000000"/>
              </a:solidFill>
            </a:ln>
          </p:spPr>
          <p:txBody>
            <a:bodyPr wrap="square" lIns="0" tIns="0" rIns="0" bIns="0" rtlCol="0"/>
            <a:lstStyle/>
            <a:p>
              <a:endParaRPr/>
            </a:p>
          </p:txBody>
        </p:sp>
        <p:sp>
          <p:nvSpPr>
            <p:cNvPr id="59" name="object 59"/>
            <p:cNvSpPr/>
            <p:nvPr/>
          </p:nvSpPr>
          <p:spPr>
            <a:xfrm>
              <a:off x="2777811" y="1838102"/>
              <a:ext cx="38100" cy="205740"/>
            </a:xfrm>
            <a:custGeom>
              <a:avLst/>
              <a:gdLst/>
              <a:ahLst/>
              <a:cxnLst/>
              <a:rect l="l" t="t" r="r" b="b"/>
              <a:pathLst>
                <a:path w="38100" h="205739">
                  <a:moveTo>
                    <a:pt x="15200" y="98758"/>
                  </a:moveTo>
                  <a:lnTo>
                    <a:pt x="15200" y="205114"/>
                  </a:lnTo>
                </a:path>
                <a:path w="38100" h="205739">
                  <a:moveTo>
                    <a:pt x="15200" y="98758"/>
                  </a:moveTo>
                  <a:lnTo>
                    <a:pt x="152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60" name="object 60"/>
            <p:cNvSpPr/>
            <p:nvPr/>
          </p:nvSpPr>
          <p:spPr>
            <a:xfrm>
              <a:off x="2922214" y="2081202"/>
              <a:ext cx="38100" cy="205740"/>
            </a:xfrm>
            <a:custGeom>
              <a:avLst/>
              <a:gdLst/>
              <a:ahLst/>
              <a:cxnLst/>
              <a:rect l="l" t="t" r="r" b="b"/>
              <a:pathLst>
                <a:path w="38100" h="205739">
                  <a:moveTo>
                    <a:pt x="22800" y="98758"/>
                  </a:moveTo>
                  <a:lnTo>
                    <a:pt x="22800" y="205114"/>
                  </a:lnTo>
                </a:path>
                <a:path w="38100" h="205739">
                  <a:moveTo>
                    <a:pt x="22800" y="98758"/>
                  </a:moveTo>
                  <a:lnTo>
                    <a:pt x="228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61" name="object 61"/>
            <p:cNvSpPr/>
            <p:nvPr/>
          </p:nvSpPr>
          <p:spPr>
            <a:xfrm>
              <a:off x="3074216" y="2225542"/>
              <a:ext cx="38100" cy="198120"/>
            </a:xfrm>
            <a:custGeom>
              <a:avLst/>
              <a:gdLst/>
              <a:ahLst/>
              <a:cxnLst/>
              <a:rect l="l" t="t" r="r" b="b"/>
              <a:pathLst>
                <a:path w="38100" h="198119">
                  <a:moveTo>
                    <a:pt x="15200" y="98758"/>
                  </a:moveTo>
                  <a:lnTo>
                    <a:pt x="15200" y="197517"/>
                  </a:lnTo>
                </a:path>
                <a:path w="38100" h="198119">
                  <a:moveTo>
                    <a:pt x="15200" y="98758"/>
                  </a:moveTo>
                  <a:lnTo>
                    <a:pt x="15200" y="0"/>
                  </a:lnTo>
                </a:path>
                <a:path w="38100" h="198119">
                  <a:moveTo>
                    <a:pt x="0" y="197517"/>
                  </a:moveTo>
                  <a:lnTo>
                    <a:pt x="38000" y="197517"/>
                  </a:lnTo>
                </a:path>
                <a:path w="38100" h="198119">
                  <a:moveTo>
                    <a:pt x="0" y="0"/>
                  </a:moveTo>
                  <a:lnTo>
                    <a:pt x="38000" y="0"/>
                  </a:lnTo>
                </a:path>
              </a:pathLst>
            </a:custGeom>
            <a:ln w="7598">
              <a:solidFill>
                <a:srgbClr val="000000"/>
              </a:solidFill>
            </a:ln>
          </p:spPr>
          <p:txBody>
            <a:bodyPr wrap="square" lIns="0" tIns="0" rIns="0" bIns="0" rtlCol="0"/>
            <a:lstStyle/>
            <a:p>
              <a:endParaRPr/>
            </a:p>
          </p:txBody>
        </p:sp>
        <p:sp>
          <p:nvSpPr>
            <p:cNvPr id="62" name="object 62"/>
            <p:cNvSpPr/>
            <p:nvPr/>
          </p:nvSpPr>
          <p:spPr>
            <a:xfrm>
              <a:off x="3226217" y="2347092"/>
              <a:ext cx="30480" cy="167640"/>
            </a:xfrm>
            <a:custGeom>
              <a:avLst/>
              <a:gdLst/>
              <a:ahLst/>
              <a:cxnLst/>
              <a:rect l="l" t="t" r="r" b="b"/>
              <a:pathLst>
                <a:path w="30479" h="167639">
                  <a:moveTo>
                    <a:pt x="15200" y="83565"/>
                  </a:moveTo>
                  <a:lnTo>
                    <a:pt x="15200" y="167130"/>
                  </a:lnTo>
                </a:path>
                <a:path w="30479" h="167639">
                  <a:moveTo>
                    <a:pt x="15200" y="83565"/>
                  </a:moveTo>
                  <a:lnTo>
                    <a:pt x="15200" y="0"/>
                  </a:lnTo>
                </a:path>
                <a:path w="30479" h="167639">
                  <a:moveTo>
                    <a:pt x="0" y="167130"/>
                  </a:moveTo>
                  <a:lnTo>
                    <a:pt x="30400" y="167130"/>
                  </a:lnTo>
                </a:path>
                <a:path w="30479" h="167639">
                  <a:moveTo>
                    <a:pt x="0" y="0"/>
                  </a:moveTo>
                  <a:lnTo>
                    <a:pt x="30400" y="0"/>
                  </a:lnTo>
                </a:path>
              </a:pathLst>
            </a:custGeom>
            <a:ln w="7598">
              <a:solidFill>
                <a:srgbClr val="000000"/>
              </a:solidFill>
            </a:ln>
          </p:spPr>
          <p:txBody>
            <a:bodyPr wrap="square" lIns="0" tIns="0" rIns="0" bIns="0" rtlCol="0"/>
            <a:lstStyle/>
            <a:p>
              <a:endParaRPr/>
            </a:p>
          </p:txBody>
        </p:sp>
        <p:sp>
          <p:nvSpPr>
            <p:cNvPr id="63" name="object 63"/>
            <p:cNvSpPr/>
            <p:nvPr/>
          </p:nvSpPr>
          <p:spPr>
            <a:xfrm>
              <a:off x="3370619" y="2385076"/>
              <a:ext cx="38100" cy="182880"/>
            </a:xfrm>
            <a:custGeom>
              <a:avLst/>
              <a:gdLst/>
              <a:ahLst/>
              <a:cxnLst/>
              <a:rect l="l" t="t" r="r" b="b"/>
              <a:pathLst>
                <a:path w="38100" h="182880">
                  <a:moveTo>
                    <a:pt x="15200" y="91162"/>
                  </a:moveTo>
                  <a:lnTo>
                    <a:pt x="15200" y="182324"/>
                  </a:lnTo>
                </a:path>
                <a:path w="38100" h="182880">
                  <a:moveTo>
                    <a:pt x="15200" y="91162"/>
                  </a:moveTo>
                  <a:lnTo>
                    <a:pt x="15200" y="0"/>
                  </a:lnTo>
                </a:path>
                <a:path w="38100" h="182880">
                  <a:moveTo>
                    <a:pt x="0" y="182324"/>
                  </a:moveTo>
                  <a:lnTo>
                    <a:pt x="38000" y="182324"/>
                  </a:lnTo>
                </a:path>
                <a:path w="38100" h="182880">
                  <a:moveTo>
                    <a:pt x="0" y="0"/>
                  </a:moveTo>
                  <a:lnTo>
                    <a:pt x="38000" y="0"/>
                  </a:lnTo>
                </a:path>
              </a:pathLst>
            </a:custGeom>
            <a:ln w="7598">
              <a:solidFill>
                <a:srgbClr val="000000"/>
              </a:solidFill>
            </a:ln>
          </p:spPr>
          <p:txBody>
            <a:bodyPr wrap="square" lIns="0" tIns="0" rIns="0" bIns="0" rtlCol="0"/>
            <a:lstStyle/>
            <a:p>
              <a:endParaRPr/>
            </a:p>
          </p:txBody>
        </p:sp>
        <p:sp>
          <p:nvSpPr>
            <p:cNvPr id="64" name="object 64"/>
            <p:cNvSpPr/>
            <p:nvPr/>
          </p:nvSpPr>
          <p:spPr>
            <a:xfrm>
              <a:off x="870183" y="1746940"/>
              <a:ext cx="2515870" cy="850900"/>
            </a:xfrm>
            <a:custGeom>
              <a:avLst/>
              <a:gdLst/>
              <a:ahLst/>
              <a:cxnLst/>
              <a:rect l="l" t="t" r="r" b="b"/>
              <a:pathLst>
                <a:path w="2515870" h="850900">
                  <a:moveTo>
                    <a:pt x="0" y="303873"/>
                  </a:moveTo>
                  <a:lnTo>
                    <a:pt x="144402" y="387438"/>
                  </a:lnTo>
                  <a:lnTo>
                    <a:pt x="296404" y="417826"/>
                  </a:lnTo>
                  <a:lnTo>
                    <a:pt x="440806" y="37984"/>
                  </a:lnTo>
                  <a:lnTo>
                    <a:pt x="592808" y="37984"/>
                  </a:lnTo>
                  <a:lnTo>
                    <a:pt x="737210" y="15193"/>
                  </a:lnTo>
                  <a:lnTo>
                    <a:pt x="889213" y="7596"/>
                  </a:lnTo>
                  <a:lnTo>
                    <a:pt x="1033615" y="0"/>
                  </a:lnTo>
                  <a:lnTo>
                    <a:pt x="1178017" y="0"/>
                  </a:lnTo>
                  <a:lnTo>
                    <a:pt x="1330019" y="212711"/>
                  </a:lnTo>
                  <a:lnTo>
                    <a:pt x="1482021" y="448213"/>
                  </a:lnTo>
                  <a:lnTo>
                    <a:pt x="1626423" y="584956"/>
                  </a:lnTo>
                  <a:lnTo>
                    <a:pt x="1778426" y="22790"/>
                  </a:lnTo>
                  <a:lnTo>
                    <a:pt x="1922828" y="334260"/>
                  </a:lnTo>
                  <a:lnTo>
                    <a:pt x="2074830" y="569762"/>
                  </a:lnTo>
                  <a:lnTo>
                    <a:pt x="2219232" y="714102"/>
                  </a:lnTo>
                  <a:lnTo>
                    <a:pt x="2371234" y="797668"/>
                  </a:lnTo>
                  <a:lnTo>
                    <a:pt x="2515637" y="850846"/>
                  </a:lnTo>
                </a:path>
              </a:pathLst>
            </a:custGeom>
            <a:ln w="7597">
              <a:solidFill>
                <a:srgbClr val="416FA6"/>
              </a:solidFill>
            </a:ln>
          </p:spPr>
          <p:txBody>
            <a:bodyPr wrap="square" lIns="0" tIns="0" rIns="0" bIns="0" rtlCol="0"/>
            <a:lstStyle/>
            <a:p>
              <a:endParaRPr/>
            </a:p>
          </p:txBody>
        </p:sp>
        <p:pic>
          <p:nvPicPr>
            <p:cNvPr id="65" name="object 65"/>
            <p:cNvPicPr/>
            <p:nvPr/>
          </p:nvPicPr>
          <p:blipFill>
            <a:blip r:embed="rId3" cstate="print"/>
            <a:stretch>
              <a:fillRect/>
            </a:stretch>
          </p:blipFill>
          <p:spPr>
            <a:xfrm>
              <a:off x="809382" y="2003334"/>
              <a:ext cx="106401" cy="106355"/>
            </a:xfrm>
            <a:prstGeom prst="rect">
              <a:avLst/>
            </a:prstGeom>
          </p:spPr>
        </p:pic>
        <p:pic>
          <p:nvPicPr>
            <p:cNvPr id="66" name="object 66"/>
            <p:cNvPicPr/>
            <p:nvPr/>
          </p:nvPicPr>
          <p:blipFill>
            <a:blip r:embed="rId3" cstate="print"/>
            <a:stretch>
              <a:fillRect/>
            </a:stretch>
          </p:blipFill>
          <p:spPr>
            <a:xfrm>
              <a:off x="961384" y="2079301"/>
              <a:ext cx="106401" cy="106355"/>
            </a:xfrm>
            <a:prstGeom prst="rect">
              <a:avLst/>
            </a:prstGeom>
          </p:spPr>
        </p:pic>
        <p:pic>
          <p:nvPicPr>
            <p:cNvPr id="67" name="object 67"/>
            <p:cNvPicPr/>
            <p:nvPr/>
          </p:nvPicPr>
          <p:blipFill>
            <a:blip r:embed="rId3" cstate="print"/>
            <a:stretch>
              <a:fillRect/>
            </a:stretch>
          </p:blipFill>
          <p:spPr>
            <a:xfrm>
              <a:off x="1105786" y="2117285"/>
              <a:ext cx="106401" cy="106355"/>
            </a:xfrm>
            <a:prstGeom prst="rect">
              <a:avLst/>
            </a:prstGeom>
          </p:spPr>
        </p:pic>
        <p:pic>
          <p:nvPicPr>
            <p:cNvPr id="68" name="object 68"/>
            <p:cNvPicPr/>
            <p:nvPr/>
          </p:nvPicPr>
          <p:blipFill>
            <a:blip r:embed="rId3" cstate="print"/>
            <a:stretch>
              <a:fillRect/>
            </a:stretch>
          </p:blipFill>
          <p:spPr>
            <a:xfrm>
              <a:off x="1257789" y="1729848"/>
              <a:ext cx="106401" cy="106355"/>
            </a:xfrm>
            <a:prstGeom prst="rect">
              <a:avLst/>
            </a:prstGeom>
          </p:spPr>
        </p:pic>
        <p:pic>
          <p:nvPicPr>
            <p:cNvPr id="69" name="object 69"/>
            <p:cNvPicPr/>
            <p:nvPr/>
          </p:nvPicPr>
          <p:blipFill>
            <a:blip r:embed="rId3" cstate="print"/>
            <a:stretch>
              <a:fillRect/>
            </a:stretch>
          </p:blipFill>
          <p:spPr>
            <a:xfrm>
              <a:off x="1402191" y="1729848"/>
              <a:ext cx="106401" cy="106355"/>
            </a:xfrm>
            <a:prstGeom prst="rect">
              <a:avLst/>
            </a:prstGeom>
          </p:spPr>
        </p:pic>
        <p:pic>
          <p:nvPicPr>
            <p:cNvPr id="70" name="object 70"/>
            <p:cNvPicPr/>
            <p:nvPr/>
          </p:nvPicPr>
          <p:blipFill>
            <a:blip r:embed="rId3" cstate="print"/>
            <a:stretch>
              <a:fillRect/>
            </a:stretch>
          </p:blipFill>
          <p:spPr>
            <a:xfrm>
              <a:off x="1554194" y="1714654"/>
              <a:ext cx="106401" cy="106355"/>
            </a:xfrm>
            <a:prstGeom prst="rect">
              <a:avLst/>
            </a:prstGeom>
          </p:spPr>
        </p:pic>
        <p:pic>
          <p:nvPicPr>
            <p:cNvPr id="71" name="object 71"/>
            <p:cNvPicPr/>
            <p:nvPr/>
          </p:nvPicPr>
          <p:blipFill>
            <a:blip r:embed="rId3" cstate="print"/>
            <a:stretch>
              <a:fillRect/>
            </a:stretch>
          </p:blipFill>
          <p:spPr>
            <a:xfrm>
              <a:off x="1698595" y="1699459"/>
              <a:ext cx="106401" cy="106355"/>
            </a:xfrm>
            <a:prstGeom prst="rect">
              <a:avLst/>
            </a:prstGeom>
          </p:spPr>
        </p:pic>
        <p:pic>
          <p:nvPicPr>
            <p:cNvPr id="72" name="object 72"/>
            <p:cNvPicPr/>
            <p:nvPr/>
          </p:nvPicPr>
          <p:blipFill>
            <a:blip r:embed="rId3" cstate="print"/>
            <a:stretch>
              <a:fillRect/>
            </a:stretch>
          </p:blipFill>
          <p:spPr>
            <a:xfrm>
              <a:off x="1850598" y="1699459"/>
              <a:ext cx="106401" cy="106355"/>
            </a:xfrm>
            <a:prstGeom prst="rect">
              <a:avLst/>
            </a:prstGeom>
          </p:spPr>
        </p:pic>
        <p:pic>
          <p:nvPicPr>
            <p:cNvPr id="73" name="object 73"/>
            <p:cNvPicPr/>
            <p:nvPr/>
          </p:nvPicPr>
          <p:blipFill>
            <a:blip r:embed="rId3" cstate="print"/>
            <a:stretch>
              <a:fillRect/>
            </a:stretch>
          </p:blipFill>
          <p:spPr>
            <a:xfrm>
              <a:off x="1994999" y="1699459"/>
              <a:ext cx="106401" cy="106355"/>
            </a:xfrm>
            <a:prstGeom prst="rect">
              <a:avLst/>
            </a:prstGeom>
          </p:spPr>
        </p:pic>
        <p:pic>
          <p:nvPicPr>
            <p:cNvPr id="74" name="object 74"/>
            <p:cNvPicPr/>
            <p:nvPr/>
          </p:nvPicPr>
          <p:blipFill>
            <a:blip r:embed="rId3" cstate="print"/>
            <a:stretch>
              <a:fillRect/>
            </a:stretch>
          </p:blipFill>
          <p:spPr>
            <a:xfrm>
              <a:off x="2147002" y="1904575"/>
              <a:ext cx="106401" cy="106355"/>
            </a:xfrm>
            <a:prstGeom prst="rect">
              <a:avLst/>
            </a:prstGeom>
          </p:spPr>
        </p:pic>
        <p:pic>
          <p:nvPicPr>
            <p:cNvPr id="75" name="object 75"/>
            <p:cNvPicPr/>
            <p:nvPr/>
          </p:nvPicPr>
          <p:blipFill>
            <a:blip r:embed="rId3" cstate="print"/>
            <a:stretch>
              <a:fillRect/>
            </a:stretch>
          </p:blipFill>
          <p:spPr>
            <a:xfrm>
              <a:off x="2291405" y="2147673"/>
              <a:ext cx="106401" cy="106355"/>
            </a:xfrm>
            <a:prstGeom prst="rect">
              <a:avLst/>
            </a:prstGeom>
          </p:spPr>
        </p:pic>
        <p:pic>
          <p:nvPicPr>
            <p:cNvPr id="76" name="object 76"/>
            <p:cNvPicPr/>
            <p:nvPr/>
          </p:nvPicPr>
          <p:blipFill>
            <a:blip r:embed="rId3" cstate="print"/>
            <a:stretch>
              <a:fillRect/>
            </a:stretch>
          </p:blipFill>
          <p:spPr>
            <a:xfrm>
              <a:off x="2443406" y="2284416"/>
              <a:ext cx="106401" cy="106355"/>
            </a:xfrm>
            <a:prstGeom prst="rect">
              <a:avLst/>
            </a:prstGeom>
          </p:spPr>
        </p:pic>
        <p:pic>
          <p:nvPicPr>
            <p:cNvPr id="77" name="object 77"/>
            <p:cNvPicPr/>
            <p:nvPr/>
          </p:nvPicPr>
          <p:blipFill>
            <a:blip r:embed="rId3" cstate="print"/>
            <a:stretch>
              <a:fillRect/>
            </a:stretch>
          </p:blipFill>
          <p:spPr>
            <a:xfrm>
              <a:off x="2587809" y="1714654"/>
              <a:ext cx="106401" cy="106355"/>
            </a:xfrm>
            <a:prstGeom prst="rect">
              <a:avLst/>
            </a:prstGeom>
          </p:spPr>
        </p:pic>
        <p:pic>
          <p:nvPicPr>
            <p:cNvPr id="78" name="object 78"/>
            <p:cNvPicPr/>
            <p:nvPr/>
          </p:nvPicPr>
          <p:blipFill>
            <a:blip r:embed="rId3" cstate="print"/>
            <a:stretch>
              <a:fillRect/>
            </a:stretch>
          </p:blipFill>
          <p:spPr>
            <a:xfrm>
              <a:off x="2739810" y="2033721"/>
              <a:ext cx="106401" cy="106355"/>
            </a:xfrm>
            <a:prstGeom prst="rect">
              <a:avLst/>
            </a:prstGeom>
          </p:spPr>
        </p:pic>
        <p:pic>
          <p:nvPicPr>
            <p:cNvPr id="79" name="object 79"/>
            <p:cNvPicPr/>
            <p:nvPr/>
          </p:nvPicPr>
          <p:blipFill>
            <a:blip r:embed="rId3" cstate="print"/>
            <a:stretch>
              <a:fillRect/>
            </a:stretch>
          </p:blipFill>
          <p:spPr>
            <a:xfrm>
              <a:off x="2884213" y="2269223"/>
              <a:ext cx="106401" cy="106355"/>
            </a:xfrm>
            <a:prstGeom prst="rect">
              <a:avLst/>
            </a:prstGeom>
          </p:spPr>
        </p:pic>
        <p:pic>
          <p:nvPicPr>
            <p:cNvPr id="80" name="object 80"/>
            <p:cNvPicPr/>
            <p:nvPr/>
          </p:nvPicPr>
          <p:blipFill>
            <a:blip r:embed="rId3" cstate="print"/>
            <a:stretch>
              <a:fillRect/>
            </a:stretch>
          </p:blipFill>
          <p:spPr>
            <a:xfrm>
              <a:off x="3036215" y="2405967"/>
              <a:ext cx="106401" cy="106355"/>
            </a:xfrm>
            <a:prstGeom prst="rect">
              <a:avLst/>
            </a:prstGeom>
          </p:spPr>
        </p:pic>
        <p:pic>
          <p:nvPicPr>
            <p:cNvPr id="81" name="object 81"/>
            <p:cNvPicPr/>
            <p:nvPr/>
          </p:nvPicPr>
          <p:blipFill>
            <a:blip r:embed="rId3" cstate="print"/>
            <a:stretch>
              <a:fillRect/>
            </a:stretch>
          </p:blipFill>
          <p:spPr>
            <a:xfrm>
              <a:off x="3180617" y="2489531"/>
              <a:ext cx="106401" cy="106355"/>
            </a:xfrm>
            <a:prstGeom prst="rect">
              <a:avLst/>
            </a:prstGeom>
          </p:spPr>
        </p:pic>
        <p:pic>
          <p:nvPicPr>
            <p:cNvPr id="82" name="object 82"/>
            <p:cNvPicPr/>
            <p:nvPr/>
          </p:nvPicPr>
          <p:blipFill>
            <a:blip r:embed="rId3" cstate="print"/>
            <a:stretch>
              <a:fillRect/>
            </a:stretch>
          </p:blipFill>
          <p:spPr>
            <a:xfrm>
              <a:off x="3332619" y="2550306"/>
              <a:ext cx="106401" cy="106355"/>
            </a:xfrm>
            <a:prstGeom prst="rect">
              <a:avLst/>
            </a:prstGeom>
          </p:spPr>
        </p:pic>
        <p:sp>
          <p:nvSpPr>
            <p:cNvPr id="83" name="object 83"/>
            <p:cNvSpPr/>
            <p:nvPr/>
          </p:nvSpPr>
          <p:spPr>
            <a:xfrm>
              <a:off x="870183" y="1610197"/>
              <a:ext cx="2515870" cy="957580"/>
            </a:xfrm>
            <a:custGeom>
              <a:avLst/>
              <a:gdLst/>
              <a:ahLst/>
              <a:cxnLst/>
              <a:rect l="l" t="t" r="r" b="b"/>
              <a:pathLst>
                <a:path w="2515870" h="957580">
                  <a:moveTo>
                    <a:pt x="0" y="402632"/>
                  </a:moveTo>
                  <a:lnTo>
                    <a:pt x="144402" y="463407"/>
                  </a:lnTo>
                  <a:lnTo>
                    <a:pt x="296404" y="486197"/>
                  </a:lnTo>
                  <a:lnTo>
                    <a:pt x="440806" y="45581"/>
                  </a:lnTo>
                  <a:lnTo>
                    <a:pt x="592808" y="37984"/>
                  </a:lnTo>
                  <a:lnTo>
                    <a:pt x="737210" y="22790"/>
                  </a:lnTo>
                  <a:lnTo>
                    <a:pt x="889213" y="7596"/>
                  </a:lnTo>
                  <a:lnTo>
                    <a:pt x="1033615" y="0"/>
                  </a:lnTo>
                  <a:lnTo>
                    <a:pt x="1178017" y="0"/>
                  </a:lnTo>
                  <a:lnTo>
                    <a:pt x="1330019" y="273486"/>
                  </a:lnTo>
                  <a:lnTo>
                    <a:pt x="1482021" y="546972"/>
                  </a:lnTo>
                  <a:lnTo>
                    <a:pt x="1626423" y="683715"/>
                  </a:lnTo>
                  <a:lnTo>
                    <a:pt x="1778426" y="68371"/>
                  </a:lnTo>
                  <a:lnTo>
                    <a:pt x="1922828" y="395035"/>
                  </a:lnTo>
                  <a:lnTo>
                    <a:pt x="2074830" y="653328"/>
                  </a:lnTo>
                  <a:lnTo>
                    <a:pt x="2219232" y="812861"/>
                  </a:lnTo>
                  <a:lnTo>
                    <a:pt x="2371234" y="896427"/>
                  </a:lnTo>
                  <a:lnTo>
                    <a:pt x="2515637" y="957201"/>
                  </a:lnTo>
                </a:path>
              </a:pathLst>
            </a:custGeom>
            <a:ln w="7597">
              <a:solidFill>
                <a:srgbClr val="A8423F"/>
              </a:solidFill>
            </a:ln>
          </p:spPr>
          <p:txBody>
            <a:bodyPr wrap="square" lIns="0" tIns="0" rIns="0" bIns="0" rtlCol="0"/>
            <a:lstStyle/>
            <a:p>
              <a:endParaRPr/>
            </a:p>
          </p:txBody>
        </p:sp>
        <p:pic>
          <p:nvPicPr>
            <p:cNvPr id="84" name="object 84"/>
            <p:cNvPicPr/>
            <p:nvPr/>
          </p:nvPicPr>
          <p:blipFill>
            <a:blip r:embed="rId4" cstate="print"/>
            <a:stretch>
              <a:fillRect/>
            </a:stretch>
          </p:blipFill>
          <p:spPr>
            <a:xfrm>
              <a:off x="809382" y="1957752"/>
              <a:ext cx="106401" cy="106355"/>
            </a:xfrm>
            <a:prstGeom prst="rect">
              <a:avLst/>
            </a:prstGeom>
          </p:spPr>
        </p:pic>
        <p:pic>
          <p:nvPicPr>
            <p:cNvPr id="85" name="object 85"/>
            <p:cNvPicPr/>
            <p:nvPr/>
          </p:nvPicPr>
          <p:blipFill>
            <a:blip r:embed="rId4" cstate="print"/>
            <a:stretch>
              <a:fillRect/>
            </a:stretch>
          </p:blipFill>
          <p:spPr>
            <a:xfrm>
              <a:off x="961384" y="2026124"/>
              <a:ext cx="106401" cy="106355"/>
            </a:xfrm>
            <a:prstGeom prst="rect">
              <a:avLst/>
            </a:prstGeom>
          </p:spPr>
        </p:pic>
        <p:pic>
          <p:nvPicPr>
            <p:cNvPr id="86" name="object 86"/>
            <p:cNvPicPr/>
            <p:nvPr/>
          </p:nvPicPr>
          <p:blipFill>
            <a:blip r:embed="rId4" cstate="print"/>
            <a:stretch>
              <a:fillRect/>
            </a:stretch>
          </p:blipFill>
          <p:spPr>
            <a:xfrm>
              <a:off x="1105786" y="2048915"/>
              <a:ext cx="106401" cy="106355"/>
            </a:xfrm>
            <a:prstGeom prst="rect">
              <a:avLst/>
            </a:prstGeom>
          </p:spPr>
        </p:pic>
        <p:pic>
          <p:nvPicPr>
            <p:cNvPr id="87" name="object 87"/>
            <p:cNvPicPr/>
            <p:nvPr/>
          </p:nvPicPr>
          <p:blipFill>
            <a:blip r:embed="rId4" cstate="print"/>
            <a:stretch>
              <a:fillRect/>
            </a:stretch>
          </p:blipFill>
          <p:spPr>
            <a:xfrm>
              <a:off x="1257789" y="1608297"/>
              <a:ext cx="106401" cy="106355"/>
            </a:xfrm>
            <a:prstGeom prst="rect">
              <a:avLst/>
            </a:prstGeom>
          </p:spPr>
        </p:pic>
        <p:pic>
          <p:nvPicPr>
            <p:cNvPr id="88" name="object 88"/>
            <p:cNvPicPr/>
            <p:nvPr/>
          </p:nvPicPr>
          <p:blipFill>
            <a:blip r:embed="rId4" cstate="print"/>
            <a:stretch>
              <a:fillRect/>
            </a:stretch>
          </p:blipFill>
          <p:spPr>
            <a:xfrm>
              <a:off x="1402191" y="1593104"/>
              <a:ext cx="106401" cy="106355"/>
            </a:xfrm>
            <a:prstGeom prst="rect">
              <a:avLst/>
            </a:prstGeom>
          </p:spPr>
        </p:pic>
        <p:pic>
          <p:nvPicPr>
            <p:cNvPr id="89" name="object 89"/>
            <p:cNvPicPr/>
            <p:nvPr/>
          </p:nvPicPr>
          <p:blipFill>
            <a:blip r:embed="rId4" cstate="print"/>
            <a:stretch>
              <a:fillRect/>
            </a:stretch>
          </p:blipFill>
          <p:spPr>
            <a:xfrm>
              <a:off x="1554194" y="1577910"/>
              <a:ext cx="106401" cy="106355"/>
            </a:xfrm>
            <a:prstGeom prst="rect">
              <a:avLst/>
            </a:prstGeom>
          </p:spPr>
        </p:pic>
        <p:pic>
          <p:nvPicPr>
            <p:cNvPr id="90" name="object 90"/>
            <p:cNvPicPr/>
            <p:nvPr/>
          </p:nvPicPr>
          <p:blipFill>
            <a:blip r:embed="rId4" cstate="print"/>
            <a:stretch>
              <a:fillRect/>
            </a:stretch>
          </p:blipFill>
          <p:spPr>
            <a:xfrm>
              <a:off x="1698595" y="1562716"/>
              <a:ext cx="106401" cy="106355"/>
            </a:xfrm>
            <a:prstGeom prst="rect">
              <a:avLst/>
            </a:prstGeom>
          </p:spPr>
        </p:pic>
        <p:pic>
          <p:nvPicPr>
            <p:cNvPr id="91" name="object 91"/>
            <p:cNvPicPr/>
            <p:nvPr/>
          </p:nvPicPr>
          <p:blipFill>
            <a:blip r:embed="rId4" cstate="print"/>
            <a:stretch>
              <a:fillRect/>
            </a:stretch>
          </p:blipFill>
          <p:spPr>
            <a:xfrm>
              <a:off x="1850598" y="1562716"/>
              <a:ext cx="106401" cy="106355"/>
            </a:xfrm>
            <a:prstGeom prst="rect">
              <a:avLst/>
            </a:prstGeom>
          </p:spPr>
        </p:pic>
        <p:pic>
          <p:nvPicPr>
            <p:cNvPr id="92" name="object 92"/>
            <p:cNvPicPr/>
            <p:nvPr/>
          </p:nvPicPr>
          <p:blipFill>
            <a:blip r:embed="rId4" cstate="print"/>
            <a:stretch>
              <a:fillRect/>
            </a:stretch>
          </p:blipFill>
          <p:spPr>
            <a:xfrm>
              <a:off x="1994999" y="1555120"/>
              <a:ext cx="106401" cy="106355"/>
            </a:xfrm>
            <a:prstGeom prst="rect">
              <a:avLst/>
            </a:prstGeom>
          </p:spPr>
        </p:pic>
        <p:pic>
          <p:nvPicPr>
            <p:cNvPr id="93" name="object 93"/>
            <p:cNvPicPr/>
            <p:nvPr/>
          </p:nvPicPr>
          <p:blipFill>
            <a:blip r:embed="rId4" cstate="print"/>
            <a:stretch>
              <a:fillRect/>
            </a:stretch>
          </p:blipFill>
          <p:spPr>
            <a:xfrm>
              <a:off x="2147002" y="1836203"/>
              <a:ext cx="106401" cy="106355"/>
            </a:xfrm>
            <a:prstGeom prst="rect">
              <a:avLst/>
            </a:prstGeom>
          </p:spPr>
        </p:pic>
        <p:pic>
          <p:nvPicPr>
            <p:cNvPr id="94" name="object 94"/>
            <p:cNvPicPr/>
            <p:nvPr/>
          </p:nvPicPr>
          <p:blipFill>
            <a:blip r:embed="rId4" cstate="print"/>
            <a:stretch>
              <a:fillRect/>
            </a:stretch>
          </p:blipFill>
          <p:spPr>
            <a:xfrm>
              <a:off x="2291405" y="2102093"/>
              <a:ext cx="106401" cy="106355"/>
            </a:xfrm>
            <a:prstGeom prst="rect">
              <a:avLst/>
            </a:prstGeom>
          </p:spPr>
        </p:pic>
        <p:pic>
          <p:nvPicPr>
            <p:cNvPr id="95" name="object 95"/>
            <p:cNvPicPr/>
            <p:nvPr/>
          </p:nvPicPr>
          <p:blipFill>
            <a:blip r:embed="rId4" cstate="print"/>
            <a:stretch>
              <a:fillRect/>
            </a:stretch>
          </p:blipFill>
          <p:spPr>
            <a:xfrm>
              <a:off x="2443406" y="2238836"/>
              <a:ext cx="106401" cy="106355"/>
            </a:xfrm>
            <a:prstGeom prst="rect">
              <a:avLst/>
            </a:prstGeom>
          </p:spPr>
        </p:pic>
        <p:pic>
          <p:nvPicPr>
            <p:cNvPr id="96" name="object 96"/>
            <p:cNvPicPr/>
            <p:nvPr/>
          </p:nvPicPr>
          <p:blipFill>
            <a:blip r:embed="rId4" cstate="print"/>
            <a:stretch>
              <a:fillRect/>
            </a:stretch>
          </p:blipFill>
          <p:spPr>
            <a:xfrm>
              <a:off x="2587809" y="1623492"/>
              <a:ext cx="106401" cy="106355"/>
            </a:xfrm>
            <a:prstGeom prst="rect">
              <a:avLst/>
            </a:prstGeom>
          </p:spPr>
        </p:pic>
        <p:pic>
          <p:nvPicPr>
            <p:cNvPr id="97" name="object 97"/>
            <p:cNvPicPr/>
            <p:nvPr/>
          </p:nvPicPr>
          <p:blipFill>
            <a:blip r:embed="rId4" cstate="print"/>
            <a:stretch>
              <a:fillRect/>
            </a:stretch>
          </p:blipFill>
          <p:spPr>
            <a:xfrm>
              <a:off x="2739810" y="1950156"/>
              <a:ext cx="106401" cy="106355"/>
            </a:xfrm>
            <a:prstGeom prst="rect">
              <a:avLst/>
            </a:prstGeom>
          </p:spPr>
        </p:pic>
        <p:pic>
          <p:nvPicPr>
            <p:cNvPr id="98" name="object 98"/>
            <p:cNvPicPr/>
            <p:nvPr/>
          </p:nvPicPr>
          <p:blipFill>
            <a:blip r:embed="rId4" cstate="print"/>
            <a:stretch>
              <a:fillRect/>
            </a:stretch>
          </p:blipFill>
          <p:spPr>
            <a:xfrm>
              <a:off x="2884213" y="2208449"/>
              <a:ext cx="106401" cy="106355"/>
            </a:xfrm>
            <a:prstGeom prst="rect">
              <a:avLst/>
            </a:prstGeom>
          </p:spPr>
        </p:pic>
        <p:pic>
          <p:nvPicPr>
            <p:cNvPr id="99" name="object 99"/>
            <p:cNvPicPr/>
            <p:nvPr/>
          </p:nvPicPr>
          <p:blipFill>
            <a:blip r:embed="rId4" cstate="print"/>
            <a:stretch>
              <a:fillRect/>
            </a:stretch>
          </p:blipFill>
          <p:spPr>
            <a:xfrm>
              <a:off x="3036215" y="2367982"/>
              <a:ext cx="106401" cy="106355"/>
            </a:xfrm>
            <a:prstGeom prst="rect">
              <a:avLst/>
            </a:prstGeom>
          </p:spPr>
        </p:pic>
        <p:pic>
          <p:nvPicPr>
            <p:cNvPr id="100" name="object 100"/>
            <p:cNvPicPr/>
            <p:nvPr/>
          </p:nvPicPr>
          <p:blipFill>
            <a:blip r:embed="rId4" cstate="print"/>
            <a:stretch>
              <a:fillRect/>
            </a:stretch>
          </p:blipFill>
          <p:spPr>
            <a:xfrm>
              <a:off x="3180617" y="2459144"/>
              <a:ext cx="106401" cy="106355"/>
            </a:xfrm>
            <a:prstGeom prst="rect">
              <a:avLst/>
            </a:prstGeom>
          </p:spPr>
        </p:pic>
        <p:pic>
          <p:nvPicPr>
            <p:cNvPr id="101" name="object 101"/>
            <p:cNvPicPr/>
            <p:nvPr/>
          </p:nvPicPr>
          <p:blipFill>
            <a:blip r:embed="rId4" cstate="print"/>
            <a:stretch>
              <a:fillRect/>
            </a:stretch>
          </p:blipFill>
          <p:spPr>
            <a:xfrm>
              <a:off x="3332619" y="2519919"/>
              <a:ext cx="106401" cy="106355"/>
            </a:xfrm>
            <a:prstGeom prst="rect">
              <a:avLst/>
            </a:prstGeom>
          </p:spPr>
        </p:pic>
        <p:sp>
          <p:nvSpPr>
            <p:cNvPr id="102" name="object 102"/>
            <p:cNvSpPr/>
            <p:nvPr/>
          </p:nvSpPr>
          <p:spPr>
            <a:xfrm>
              <a:off x="870183" y="1693763"/>
              <a:ext cx="2515870" cy="782955"/>
            </a:xfrm>
            <a:custGeom>
              <a:avLst/>
              <a:gdLst/>
              <a:ahLst/>
              <a:cxnLst/>
              <a:rect l="l" t="t" r="r" b="b"/>
              <a:pathLst>
                <a:path w="2515870" h="782955">
                  <a:moveTo>
                    <a:pt x="0" y="220308"/>
                  </a:moveTo>
                  <a:lnTo>
                    <a:pt x="144402" y="288679"/>
                  </a:lnTo>
                  <a:lnTo>
                    <a:pt x="296404" y="334260"/>
                  </a:lnTo>
                  <a:lnTo>
                    <a:pt x="440806" y="22790"/>
                  </a:lnTo>
                  <a:lnTo>
                    <a:pt x="592808" y="30387"/>
                  </a:lnTo>
                  <a:lnTo>
                    <a:pt x="737210" y="22790"/>
                  </a:lnTo>
                  <a:lnTo>
                    <a:pt x="889213" y="7596"/>
                  </a:lnTo>
                  <a:lnTo>
                    <a:pt x="1033615" y="7596"/>
                  </a:lnTo>
                  <a:lnTo>
                    <a:pt x="1178017" y="7596"/>
                  </a:lnTo>
                  <a:lnTo>
                    <a:pt x="1330019" y="174727"/>
                  </a:lnTo>
                  <a:lnTo>
                    <a:pt x="1482021" y="410229"/>
                  </a:lnTo>
                  <a:lnTo>
                    <a:pt x="1626423" y="546972"/>
                  </a:lnTo>
                  <a:lnTo>
                    <a:pt x="1778426" y="0"/>
                  </a:lnTo>
                  <a:lnTo>
                    <a:pt x="1922828" y="243098"/>
                  </a:lnTo>
                  <a:lnTo>
                    <a:pt x="2074830" y="486197"/>
                  </a:lnTo>
                  <a:lnTo>
                    <a:pt x="2219232" y="630537"/>
                  </a:lnTo>
                  <a:lnTo>
                    <a:pt x="2371234" y="736893"/>
                  </a:lnTo>
                  <a:lnTo>
                    <a:pt x="2515637" y="782474"/>
                  </a:lnTo>
                </a:path>
              </a:pathLst>
            </a:custGeom>
            <a:ln w="7597">
              <a:solidFill>
                <a:srgbClr val="86A44A"/>
              </a:solidFill>
            </a:ln>
          </p:spPr>
          <p:txBody>
            <a:bodyPr wrap="square" lIns="0" tIns="0" rIns="0" bIns="0" rtlCol="0"/>
            <a:lstStyle/>
            <a:p>
              <a:endParaRPr/>
            </a:p>
          </p:txBody>
        </p:sp>
        <p:pic>
          <p:nvPicPr>
            <p:cNvPr id="103" name="object 103"/>
            <p:cNvPicPr/>
            <p:nvPr/>
          </p:nvPicPr>
          <p:blipFill>
            <a:blip r:embed="rId5" cstate="print"/>
            <a:stretch>
              <a:fillRect/>
            </a:stretch>
          </p:blipFill>
          <p:spPr>
            <a:xfrm>
              <a:off x="809382" y="1866590"/>
              <a:ext cx="106401" cy="106355"/>
            </a:xfrm>
            <a:prstGeom prst="rect">
              <a:avLst/>
            </a:prstGeom>
          </p:spPr>
        </p:pic>
        <p:pic>
          <p:nvPicPr>
            <p:cNvPr id="104" name="object 104"/>
            <p:cNvPicPr/>
            <p:nvPr/>
          </p:nvPicPr>
          <p:blipFill>
            <a:blip r:embed="rId5" cstate="print"/>
            <a:stretch>
              <a:fillRect/>
            </a:stretch>
          </p:blipFill>
          <p:spPr>
            <a:xfrm>
              <a:off x="961384" y="1934962"/>
              <a:ext cx="106401" cy="106355"/>
            </a:xfrm>
            <a:prstGeom prst="rect">
              <a:avLst/>
            </a:prstGeom>
          </p:spPr>
        </p:pic>
        <p:pic>
          <p:nvPicPr>
            <p:cNvPr id="105" name="object 105"/>
            <p:cNvPicPr/>
            <p:nvPr/>
          </p:nvPicPr>
          <p:blipFill>
            <a:blip r:embed="rId5" cstate="print"/>
            <a:stretch>
              <a:fillRect/>
            </a:stretch>
          </p:blipFill>
          <p:spPr>
            <a:xfrm>
              <a:off x="1105786" y="1980543"/>
              <a:ext cx="106401" cy="106355"/>
            </a:xfrm>
            <a:prstGeom prst="rect">
              <a:avLst/>
            </a:prstGeom>
          </p:spPr>
        </p:pic>
        <p:pic>
          <p:nvPicPr>
            <p:cNvPr id="106" name="object 106"/>
            <p:cNvPicPr/>
            <p:nvPr/>
          </p:nvPicPr>
          <p:blipFill>
            <a:blip r:embed="rId5" cstate="print"/>
            <a:stretch>
              <a:fillRect/>
            </a:stretch>
          </p:blipFill>
          <p:spPr>
            <a:xfrm>
              <a:off x="1257789" y="1669072"/>
              <a:ext cx="106401" cy="106355"/>
            </a:xfrm>
            <a:prstGeom prst="rect">
              <a:avLst/>
            </a:prstGeom>
          </p:spPr>
        </p:pic>
        <p:pic>
          <p:nvPicPr>
            <p:cNvPr id="107" name="object 107"/>
            <p:cNvPicPr/>
            <p:nvPr/>
          </p:nvPicPr>
          <p:blipFill>
            <a:blip r:embed="rId5" cstate="print"/>
            <a:stretch>
              <a:fillRect/>
            </a:stretch>
          </p:blipFill>
          <p:spPr>
            <a:xfrm>
              <a:off x="1402191" y="1669072"/>
              <a:ext cx="106401" cy="106355"/>
            </a:xfrm>
            <a:prstGeom prst="rect">
              <a:avLst/>
            </a:prstGeom>
          </p:spPr>
        </p:pic>
        <p:pic>
          <p:nvPicPr>
            <p:cNvPr id="108" name="object 108"/>
            <p:cNvPicPr/>
            <p:nvPr/>
          </p:nvPicPr>
          <p:blipFill>
            <a:blip r:embed="rId5" cstate="print"/>
            <a:stretch>
              <a:fillRect/>
            </a:stretch>
          </p:blipFill>
          <p:spPr>
            <a:xfrm>
              <a:off x="1554194" y="1661476"/>
              <a:ext cx="106401" cy="106355"/>
            </a:xfrm>
            <a:prstGeom prst="rect">
              <a:avLst/>
            </a:prstGeom>
          </p:spPr>
        </p:pic>
        <p:pic>
          <p:nvPicPr>
            <p:cNvPr id="109" name="object 109"/>
            <p:cNvPicPr/>
            <p:nvPr/>
          </p:nvPicPr>
          <p:blipFill>
            <a:blip r:embed="rId5" cstate="print"/>
            <a:stretch>
              <a:fillRect/>
            </a:stretch>
          </p:blipFill>
          <p:spPr>
            <a:xfrm>
              <a:off x="1698595" y="1653879"/>
              <a:ext cx="106401" cy="106355"/>
            </a:xfrm>
            <a:prstGeom prst="rect">
              <a:avLst/>
            </a:prstGeom>
          </p:spPr>
        </p:pic>
        <p:pic>
          <p:nvPicPr>
            <p:cNvPr id="110" name="object 110"/>
            <p:cNvPicPr/>
            <p:nvPr/>
          </p:nvPicPr>
          <p:blipFill>
            <a:blip r:embed="rId5" cstate="print"/>
            <a:stretch>
              <a:fillRect/>
            </a:stretch>
          </p:blipFill>
          <p:spPr>
            <a:xfrm>
              <a:off x="1850598" y="1646282"/>
              <a:ext cx="106401" cy="106355"/>
            </a:xfrm>
            <a:prstGeom prst="rect">
              <a:avLst/>
            </a:prstGeom>
          </p:spPr>
        </p:pic>
        <p:pic>
          <p:nvPicPr>
            <p:cNvPr id="111" name="object 111"/>
            <p:cNvPicPr/>
            <p:nvPr/>
          </p:nvPicPr>
          <p:blipFill>
            <a:blip r:embed="rId5" cstate="print"/>
            <a:stretch>
              <a:fillRect/>
            </a:stretch>
          </p:blipFill>
          <p:spPr>
            <a:xfrm>
              <a:off x="1994999" y="1653879"/>
              <a:ext cx="106401" cy="106355"/>
            </a:xfrm>
            <a:prstGeom prst="rect">
              <a:avLst/>
            </a:prstGeom>
          </p:spPr>
        </p:pic>
        <p:pic>
          <p:nvPicPr>
            <p:cNvPr id="112" name="object 112"/>
            <p:cNvPicPr/>
            <p:nvPr/>
          </p:nvPicPr>
          <p:blipFill>
            <a:blip r:embed="rId5" cstate="print"/>
            <a:stretch>
              <a:fillRect/>
            </a:stretch>
          </p:blipFill>
          <p:spPr>
            <a:xfrm>
              <a:off x="2147002" y="1813413"/>
              <a:ext cx="106401" cy="106355"/>
            </a:xfrm>
            <a:prstGeom prst="rect">
              <a:avLst/>
            </a:prstGeom>
          </p:spPr>
        </p:pic>
        <p:pic>
          <p:nvPicPr>
            <p:cNvPr id="113" name="object 113"/>
            <p:cNvPicPr/>
            <p:nvPr/>
          </p:nvPicPr>
          <p:blipFill>
            <a:blip r:embed="rId5" cstate="print"/>
            <a:stretch>
              <a:fillRect/>
            </a:stretch>
          </p:blipFill>
          <p:spPr>
            <a:xfrm>
              <a:off x="2291405" y="2056511"/>
              <a:ext cx="106401" cy="106355"/>
            </a:xfrm>
            <a:prstGeom prst="rect">
              <a:avLst/>
            </a:prstGeom>
          </p:spPr>
        </p:pic>
        <p:pic>
          <p:nvPicPr>
            <p:cNvPr id="114" name="object 114"/>
            <p:cNvPicPr/>
            <p:nvPr/>
          </p:nvPicPr>
          <p:blipFill>
            <a:blip r:embed="rId5" cstate="print"/>
            <a:stretch>
              <a:fillRect/>
            </a:stretch>
          </p:blipFill>
          <p:spPr>
            <a:xfrm>
              <a:off x="2443406" y="2185657"/>
              <a:ext cx="106401" cy="106355"/>
            </a:xfrm>
            <a:prstGeom prst="rect">
              <a:avLst/>
            </a:prstGeom>
          </p:spPr>
        </p:pic>
        <p:pic>
          <p:nvPicPr>
            <p:cNvPr id="115" name="object 115"/>
            <p:cNvPicPr/>
            <p:nvPr/>
          </p:nvPicPr>
          <p:blipFill>
            <a:blip r:embed="rId5" cstate="print"/>
            <a:stretch>
              <a:fillRect/>
            </a:stretch>
          </p:blipFill>
          <p:spPr>
            <a:xfrm>
              <a:off x="2587809" y="1638686"/>
              <a:ext cx="106401" cy="106355"/>
            </a:xfrm>
            <a:prstGeom prst="rect">
              <a:avLst/>
            </a:prstGeom>
          </p:spPr>
        </p:pic>
        <p:pic>
          <p:nvPicPr>
            <p:cNvPr id="116" name="object 116"/>
            <p:cNvPicPr/>
            <p:nvPr/>
          </p:nvPicPr>
          <p:blipFill>
            <a:blip r:embed="rId5" cstate="print"/>
            <a:stretch>
              <a:fillRect/>
            </a:stretch>
          </p:blipFill>
          <p:spPr>
            <a:xfrm>
              <a:off x="2739810" y="1889380"/>
              <a:ext cx="106401" cy="106355"/>
            </a:xfrm>
            <a:prstGeom prst="rect">
              <a:avLst/>
            </a:prstGeom>
          </p:spPr>
        </p:pic>
        <p:pic>
          <p:nvPicPr>
            <p:cNvPr id="117" name="object 117"/>
            <p:cNvPicPr/>
            <p:nvPr/>
          </p:nvPicPr>
          <p:blipFill>
            <a:blip r:embed="rId5" cstate="print"/>
            <a:stretch>
              <a:fillRect/>
            </a:stretch>
          </p:blipFill>
          <p:spPr>
            <a:xfrm>
              <a:off x="2884213" y="2132480"/>
              <a:ext cx="106401" cy="106355"/>
            </a:xfrm>
            <a:prstGeom prst="rect">
              <a:avLst/>
            </a:prstGeom>
          </p:spPr>
        </p:pic>
        <p:pic>
          <p:nvPicPr>
            <p:cNvPr id="118" name="object 118"/>
            <p:cNvPicPr/>
            <p:nvPr/>
          </p:nvPicPr>
          <p:blipFill>
            <a:blip r:embed="rId5" cstate="print"/>
            <a:stretch>
              <a:fillRect/>
            </a:stretch>
          </p:blipFill>
          <p:spPr>
            <a:xfrm>
              <a:off x="3036215" y="2269223"/>
              <a:ext cx="106401" cy="106355"/>
            </a:xfrm>
            <a:prstGeom prst="rect">
              <a:avLst/>
            </a:prstGeom>
          </p:spPr>
        </p:pic>
        <p:pic>
          <p:nvPicPr>
            <p:cNvPr id="119" name="object 119"/>
            <p:cNvPicPr/>
            <p:nvPr/>
          </p:nvPicPr>
          <p:blipFill>
            <a:blip r:embed="rId5" cstate="print"/>
            <a:stretch>
              <a:fillRect/>
            </a:stretch>
          </p:blipFill>
          <p:spPr>
            <a:xfrm>
              <a:off x="3180617" y="2383175"/>
              <a:ext cx="106401" cy="106355"/>
            </a:xfrm>
            <a:prstGeom prst="rect">
              <a:avLst/>
            </a:prstGeom>
          </p:spPr>
        </p:pic>
        <p:pic>
          <p:nvPicPr>
            <p:cNvPr id="120" name="object 120"/>
            <p:cNvPicPr/>
            <p:nvPr/>
          </p:nvPicPr>
          <p:blipFill>
            <a:blip r:embed="rId5" cstate="print"/>
            <a:stretch>
              <a:fillRect/>
            </a:stretch>
          </p:blipFill>
          <p:spPr>
            <a:xfrm>
              <a:off x="3332619" y="2421160"/>
              <a:ext cx="106401" cy="106355"/>
            </a:xfrm>
            <a:prstGeom prst="rect">
              <a:avLst/>
            </a:prstGeom>
          </p:spPr>
        </p:pic>
      </p:grpSp>
      <p:sp>
        <p:nvSpPr>
          <p:cNvPr id="121" name="object 121"/>
          <p:cNvSpPr txBox="1"/>
          <p:nvPr/>
        </p:nvSpPr>
        <p:spPr>
          <a:xfrm>
            <a:off x="600219" y="2588886"/>
            <a:ext cx="174625" cy="315595"/>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1</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54610">
              <a:lnSpc>
                <a:spcPct val="100000"/>
              </a:lnSpc>
              <a:spcBef>
                <a:spcPts val="715"/>
              </a:spcBef>
            </a:pPr>
            <a:r>
              <a:rPr sz="650" spc="-35" dirty="0">
                <a:latin typeface="Arial"/>
                <a:cs typeface="Arial"/>
              </a:rPr>
              <a:t>0.0</a:t>
            </a:r>
            <a:endParaRPr sz="650">
              <a:latin typeface="Arial"/>
              <a:cs typeface="Arial"/>
            </a:endParaRPr>
          </a:p>
        </p:txBody>
      </p:sp>
      <p:sp>
        <p:nvSpPr>
          <p:cNvPr id="122" name="object 122"/>
          <p:cNvSpPr txBox="1"/>
          <p:nvPr/>
        </p:nvSpPr>
        <p:spPr>
          <a:xfrm>
            <a:off x="600219" y="2391367"/>
            <a:ext cx="17462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2</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p:txBody>
      </p:sp>
      <p:sp>
        <p:nvSpPr>
          <p:cNvPr id="123" name="object 123"/>
          <p:cNvSpPr txBox="1"/>
          <p:nvPr/>
        </p:nvSpPr>
        <p:spPr>
          <a:xfrm>
            <a:off x="600219" y="2193850"/>
            <a:ext cx="17462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3</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p:txBody>
      </p:sp>
      <p:sp>
        <p:nvSpPr>
          <p:cNvPr id="124" name="object 124"/>
          <p:cNvSpPr txBox="1"/>
          <p:nvPr/>
        </p:nvSpPr>
        <p:spPr>
          <a:xfrm>
            <a:off x="600219" y="1996331"/>
            <a:ext cx="17462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4</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p:txBody>
      </p:sp>
      <p:sp>
        <p:nvSpPr>
          <p:cNvPr id="125" name="object 125"/>
          <p:cNvSpPr txBox="1"/>
          <p:nvPr/>
        </p:nvSpPr>
        <p:spPr>
          <a:xfrm>
            <a:off x="600219" y="1608893"/>
            <a:ext cx="174625" cy="315595"/>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6</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715"/>
              </a:spcBef>
            </a:pPr>
            <a:r>
              <a:rPr sz="650" spc="-5" dirty="0">
                <a:latin typeface="Arial"/>
                <a:cs typeface="Arial"/>
              </a:rPr>
              <a:t>5</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p:txBody>
      </p:sp>
      <p:sp>
        <p:nvSpPr>
          <p:cNvPr id="126" name="object 126"/>
          <p:cNvSpPr txBox="1"/>
          <p:nvPr/>
        </p:nvSpPr>
        <p:spPr>
          <a:xfrm>
            <a:off x="600219" y="1213857"/>
            <a:ext cx="174625" cy="323215"/>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8</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a:lnSpc>
                <a:spcPct val="100000"/>
              </a:lnSpc>
              <a:spcBef>
                <a:spcPts val="30"/>
              </a:spcBef>
            </a:pPr>
            <a:endParaRPr sz="650">
              <a:latin typeface="Arial"/>
              <a:cs typeface="Arial"/>
            </a:endParaRPr>
          </a:p>
          <a:p>
            <a:pPr marL="12700">
              <a:lnSpc>
                <a:spcPct val="100000"/>
              </a:lnSpc>
            </a:pPr>
            <a:r>
              <a:rPr sz="650" spc="-5" dirty="0">
                <a:latin typeface="Arial"/>
                <a:cs typeface="Arial"/>
              </a:rPr>
              <a:t>7</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p:txBody>
      </p:sp>
      <p:sp>
        <p:nvSpPr>
          <p:cNvPr id="127" name="object 127"/>
          <p:cNvSpPr txBox="1"/>
          <p:nvPr/>
        </p:nvSpPr>
        <p:spPr>
          <a:xfrm>
            <a:off x="804809" y="2892759"/>
            <a:ext cx="67945" cy="125730"/>
          </a:xfrm>
          <a:prstGeom prst="rect">
            <a:avLst/>
          </a:prstGeom>
        </p:spPr>
        <p:txBody>
          <a:bodyPr vert="horz" wrap="square" lIns="0" tIns="13335" rIns="0" bIns="0" rtlCol="0">
            <a:spAutoFit/>
          </a:bodyPr>
          <a:lstStyle/>
          <a:p>
            <a:pPr marL="12700">
              <a:lnSpc>
                <a:spcPct val="100000"/>
              </a:lnSpc>
              <a:spcBef>
                <a:spcPts val="105"/>
              </a:spcBef>
            </a:pPr>
            <a:r>
              <a:rPr sz="650" spc="-30" dirty="0">
                <a:latin typeface="Arial"/>
                <a:cs typeface="Arial"/>
              </a:rPr>
              <a:t>0</a:t>
            </a:r>
            <a:endParaRPr sz="650">
              <a:latin typeface="Arial"/>
              <a:cs typeface="Arial"/>
            </a:endParaRPr>
          </a:p>
        </p:txBody>
      </p:sp>
      <p:sp>
        <p:nvSpPr>
          <p:cNvPr id="128" name="object 128"/>
          <p:cNvSpPr txBox="1"/>
          <p:nvPr/>
        </p:nvSpPr>
        <p:spPr>
          <a:xfrm>
            <a:off x="1233732" y="2892759"/>
            <a:ext cx="116839"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20</a:t>
            </a:r>
            <a:endParaRPr sz="650">
              <a:latin typeface="Arial"/>
              <a:cs typeface="Arial"/>
            </a:endParaRPr>
          </a:p>
        </p:txBody>
      </p:sp>
      <p:sp>
        <p:nvSpPr>
          <p:cNvPr id="129" name="object 129"/>
          <p:cNvSpPr txBox="1"/>
          <p:nvPr/>
        </p:nvSpPr>
        <p:spPr>
          <a:xfrm>
            <a:off x="1683839" y="2892759"/>
            <a:ext cx="116839"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40</a:t>
            </a:r>
            <a:endParaRPr sz="650">
              <a:latin typeface="Arial"/>
              <a:cs typeface="Arial"/>
            </a:endParaRPr>
          </a:p>
        </p:txBody>
      </p:sp>
      <p:sp>
        <p:nvSpPr>
          <p:cNvPr id="130" name="object 130"/>
          <p:cNvSpPr txBox="1"/>
          <p:nvPr/>
        </p:nvSpPr>
        <p:spPr>
          <a:xfrm>
            <a:off x="2584055" y="2892759"/>
            <a:ext cx="116839"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80</a:t>
            </a:r>
            <a:endParaRPr sz="650">
              <a:latin typeface="Arial"/>
              <a:cs typeface="Arial"/>
            </a:endParaRPr>
          </a:p>
        </p:txBody>
      </p:sp>
      <p:sp>
        <p:nvSpPr>
          <p:cNvPr id="131" name="object 131"/>
          <p:cNvSpPr txBox="1"/>
          <p:nvPr/>
        </p:nvSpPr>
        <p:spPr>
          <a:xfrm>
            <a:off x="3012978" y="2892759"/>
            <a:ext cx="15176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1</a:t>
            </a:r>
            <a:r>
              <a:rPr sz="650" spc="-65" dirty="0">
                <a:latin typeface="Arial"/>
                <a:cs typeface="Arial"/>
              </a:rPr>
              <a:t>0</a:t>
            </a:r>
            <a:r>
              <a:rPr sz="650" spc="-30" dirty="0">
                <a:latin typeface="Arial"/>
                <a:cs typeface="Arial"/>
              </a:rPr>
              <a:t>0</a:t>
            </a:r>
            <a:endParaRPr sz="650">
              <a:latin typeface="Arial"/>
              <a:cs typeface="Arial"/>
            </a:endParaRPr>
          </a:p>
        </p:txBody>
      </p:sp>
      <p:sp>
        <p:nvSpPr>
          <p:cNvPr id="132" name="object 132"/>
          <p:cNvSpPr txBox="1"/>
          <p:nvPr/>
        </p:nvSpPr>
        <p:spPr>
          <a:xfrm>
            <a:off x="3463086" y="2892759"/>
            <a:ext cx="15176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1</a:t>
            </a:r>
            <a:r>
              <a:rPr sz="650" spc="-65" dirty="0">
                <a:latin typeface="Arial"/>
                <a:cs typeface="Arial"/>
              </a:rPr>
              <a:t>2</a:t>
            </a:r>
            <a:r>
              <a:rPr sz="650" spc="-30" dirty="0">
                <a:latin typeface="Arial"/>
                <a:cs typeface="Arial"/>
              </a:rPr>
              <a:t>0</a:t>
            </a:r>
            <a:endParaRPr sz="650">
              <a:latin typeface="Arial"/>
              <a:cs typeface="Arial"/>
            </a:endParaRPr>
          </a:p>
        </p:txBody>
      </p:sp>
      <p:sp>
        <p:nvSpPr>
          <p:cNvPr id="133" name="object 133"/>
          <p:cNvSpPr txBox="1"/>
          <p:nvPr/>
        </p:nvSpPr>
        <p:spPr>
          <a:xfrm>
            <a:off x="241957" y="1325066"/>
            <a:ext cx="184666" cy="1390749"/>
          </a:xfrm>
          <a:prstGeom prst="rect">
            <a:avLst/>
          </a:prstGeom>
        </p:spPr>
        <p:txBody>
          <a:bodyPr vert="vert270" wrap="square" lIns="0" tIns="10160" rIns="0" bIns="0" rtlCol="0">
            <a:spAutoFit/>
          </a:bodyPr>
          <a:lstStyle/>
          <a:p>
            <a:pPr marL="12700">
              <a:lnSpc>
                <a:spcPct val="100000"/>
              </a:lnSpc>
              <a:spcBef>
                <a:spcPts val="80"/>
              </a:spcBef>
            </a:pPr>
            <a:r>
              <a:rPr sz="1200" b="1" spc="-5" dirty="0">
                <a:latin typeface="Arial"/>
                <a:cs typeface="Arial"/>
              </a:rPr>
              <a:t>OC</a:t>
            </a:r>
            <a:r>
              <a:rPr sz="1200" b="1" dirty="0">
                <a:latin typeface="Arial"/>
                <a:cs typeface="Arial"/>
              </a:rPr>
              <a:t>R</a:t>
            </a:r>
            <a:r>
              <a:rPr sz="1200" b="1" spc="-35" dirty="0">
                <a:latin typeface="Arial"/>
                <a:cs typeface="Arial"/>
              </a:rPr>
              <a:t> </a:t>
            </a:r>
            <a:r>
              <a:rPr sz="1200" b="1" spc="-5" dirty="0">
                <a:latin typeface="Arial"/>
                <a:cs typeface="Arial"/>
              </a:rPr>
              <a:t>(pmol/min</a:t>
            </a:r>
            <a:r>
              <a:rPr sz="1200" b="1" dirty="0">
                <a:latin typeface="Arial"/>
                <a:cs typeface="Arial"/>
              </a:rPr>
              <a:t>)</a:t>
            </a:r>
            <a:endParaRPr sz="1200">
              <a:latin typeface="Arial"/>
              <a:cs typeface="Arial"/>
            </a:endParaRPr>
          </a:p>
        </p:txBody>
      </p:sp>
      <p:sp>
        <p:nvSpPr>
          <p:cNvPr id="134" name="object 134"/>
          <p:cNvSpPr txBox="1"/>
          <p:nvPr/>
        </p:nvSpPr>
        <p:spPr>
          <a:xfrm>
            <a:off x="1971020" y="2873261"/>
            <a:ext cx="436245" cy="276225"/>
          </a:xfrm>
          <a:prstGeom prst="rect">
            <a:avLst/>
          </a:prstGeom>
        </p:spPr>
        <p:txBody>
          <a:bodyPr vert="horz" wrap="square" lIns="0" tIns="33020" rIns="0" bIns="0" rtlCol="0">
            <a:spAutoFit/>
          </a:bodyPr>
          <a:lstStyle/>
          <a:p>
            <a:pPr marL="6350" algn="ctr">
              <a:lnSpc>
                <a:spcPct val="100000"/>
              </a:lnSpc>
              <a:spcBef>
                <a:spcPts val="260"/>
              </a:spcBef>
            </a:pPr>
            <a:r>
              <a:rPr sz="650" spc="-5" dirty="0">
                <a:latin typeface="Arial"/>
                <a:cs typeface="Arial"/>
              </a:rPr>
              <a:t>60</a:t>
            </a:r>
            <a:endParaRPr sz="650">
              <a:latin typeface="Arial"/>
              <a:cs typeface="Arial"/>
            </a:endParaRPr>
          </a:p>
          <a:p>
            <a:pPr algn="ctr">
              <a:lnSpc>
                <a:spcPct val="100000"/>
              </a:lnSpc>
              <a:spcBef>
                <a:spcPts val="185"/>
              </a:spcBef>
            </a:pPr>
            <a:r>
              <a:rPr sz="700" b="1" spc="-55" dirty="0">
                <a:latin typeface="Arial"/>
                <a:cs typeface="Arial"/>
              </a:rPr>
              <a:t>Ti</a:t>
            </a:r>
            <a:r>
              <a:rPr sz="700" b="1" spc="-45" dirty="0">
                <a:latin typeface="Arial"/>
                <a:cs typeface="Arial"/>
              </a:rPr>
              <a:t>m</a:t>
            </a:r>
            <a:r>
              <a:rPr sz="700" b="1" spc="-30" dirty="0">
                <a:latin typeface="Arial"/>
                <a:cs typeface="Arial"/>
              </a:rPr>
              <a:t>e</a:t>
            </a:r>
            <a:r>
              <a:rPr sz="700" b="1" spc="-35" dirty="0">
                <a:latin typeface="Arial"/>
                <a:cs typeface="Arial"/>
              </a:rPr>
              <a:t> </a:t>
            </a:r>
            <a:r>
              <a:rPr sz="700" b="1" spc="-10" dirty="0">
                <a:latin typeface="Arial"/>
                <a:cs typeface="Arial"/>
              </a:rPr>
              <a:t>(</a:t>
            </a:r>
            <a:r>
              <a:rPr sz="700" b="1" spc="-45" dirty="0">
                <a:latin typeface="Arial"/>
                <a:cs typeface="Arial"/>
              </a:rPr>
              <a:t>m</a:t>
            </a:r>
            <a:r>
              <a:rPr sz="700" b="1" spc="-25" dirty="0">
                <a:latin typeface="Arial"/>
                <a:cs typeface="Arial"/>
              </a:rPr>
              <a:t>i</a:t>
            </a:r>
            <a:r>
              <a:rPr sz="700" b="1" spc="-45" dirty="0">
                <a:latin typeface="Arial"/>
                <a:cs typeface="Arial"/>
              </a:rPr>
              <a:t>n</a:t>
            </a:r>
            <a:r>
              <a:rPr sz="700" b="1" spc="-10" dirty="0">
                <a:latin typeface="Arial"/>
                <a:cs typeface="Arial"/>
              </a:rPr>
              <a:t>)</a:t>
            </a:r>
            <a:endParaRPr sz="700">
              <a:latin typeface="Arial"/>
              <a:cs typeface="Arial"/>
            </a:endParaRPr>
          </a:p>
        </p:txBody>
      </p:sp>
      <p:sp>
        <p:nvSpPr>
          <p:cNvPr id="136" name="object 136"/>
          <p:cNvSpPr/>
          <p:nvPr/>
        </p:nvSpPr>
        <p:spPr>
          <a:xfrm>
            <a:off x="1228505" y="1362951"/>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137" name="object 137"/>
          <p:cNvSpPr txBox="1"/>
          <p:nvPr/>
        </p:nvSpPr>
        <p:spPr>
          <a:xfrm>
            <a:off x="1178552" y="1191970"/>
            <a:ext cx="1444625" cy="194310"/>
          </a:xfrm>
          <a:prstGeom prst="rect">
            <a:avLst/>
          </a:prstGeom>
        </p:spPr>
        <p:txBody>
          <a:bodyPr vert="horz" wrap="square" lIns="0" tIns="13335" rIns="0" bIns="0" rtlCol="0">
            <a:spAutoFit/>
          </a:bodyPr>
          <a:lstStyle/>
          <a:p>
            <a:pPr marL="12700">
              <a:lnSpc>
                <a:spcPct val="100000"/>
              </a:lnSpc>
              <a:spcBef>
                <a:spcPts val="105"/>
              </a:spcBef>
              <a:tabLst>
                <a:tab pos="900430" algn="l"/>
                <a:tab pos="1329690" algn="l"/>
              </a:tabLst>
            </a:pPr>
            <a:r>
              <a:rPr sz="1100" dirty="0">
                <a:solidFill>
                  <a:srgbClr val="C00000"/>
                </a:solidFill>
                <a:latin typeface="Arial"/>
                <a:cs typeface="Arial"/>
              </a:rPr>
              <a:t>A	B	</a:t>
            </a:r>
            <a:r>
              <a:rPr sz="1100" spc="5" dirty="0">
                <a:solidFill>
                  <a:srgbClr val="C00000"/>
                </a:solidFill>
                <a:latin typeface="Arial"/>
                <a:cs typeface="Arial"/>
              </a:rPr>
              <a:t>C</a:t>
            </a:r>
            <a:endParaRPr sz="1100">
              <a:latin typeface="Arial"/>
              <a:cs typeface="Arial"/>
            </a:endParaRPr>
          </a:p>
        </p:txBody>
      </p:sp>
      <p:sp>
        <p:nvSpPr>
          <p:cNvPr id="138" name="object 138"/>
          <p:cNvSpPr txBox="1"/>
          <p:nvPr/>
        </p:nvSpPr>
        <p:spPr>
          <a:xfrm>
            <a:off x="2962638" y="1186945"/>
            <a:ext cx="127000" cy="194310"/>
          </a:xfrm>
          <a:prstGeom prst="rect">
            <a:avLst/>
          </a:prstGeom>
        </p:spPr>
        <p:txBody>
          <a:bodyPr vert="horz" wrap="square" lIns="0" tIns="13335" rIns="0" bIns="0" rtlCol="0">
            <a:spAutoFit/>
          </a:bodyPr>
          <a:lstStyle/>
          <a:p>
            <a:pPr marL="12700">
              <a:lnSpc>
                <a:spcPct val="100000"/>
              </a:lnSpc>
              <a:spcBef>
                <a:spcPts val="105"/>
              </a:spcBef>
            </a:pPr>
            <a:r>
              <a:rPr sz="1100" spc="5" dirty="0">
                <a:solidFill>
                  <a:srgbClr val="C00000"/>
                </a:solidFill>
                <a:latin typeface="Arial"/>
                <a:cs typeface="Arial"/>
              </a:rPr>
              <a:t>D</a:t>
            </a:r>
            <a:endParaRPr sz="1100">
              <a:latin typeface="Arial"/>
              <a:cs typeface="Arial"/>
            </a:endParaRPr>
          </a:p>
        </p:txBody>
      </p:sp>
      <p:grpSp>
        <p:nvGrpSpPr>
          <p:cNvPr id="139" name="object 139"/>
          <p:cNvGrpSpPr/>
          <p:nvPr/>
        </p:nvGrpSpPr>
        <p:grpSpPr>
          <a:xfrm>
            <a:off x="2127168" y="1362951"/>
            <a:ext cx="893645" cy="1496060"/>
            <a:chOff x="2127168" y="1362951"/>
            <a:chExt cx="893645" cy="1496060"/>
          </a:xfrm>
        </p:grpSpPr>
        <p:sp>
          <p:nvSpPr>
            <p:cNvPr id="140" name="object 140"/>
            <p:cNvSpPr/>
            <p:nvPr/>
          </p:nvSpPr>
          <p:spPr>
            <a:xfrm>
              <a:off x="2127168" y="1362951"/>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141" name="object 141"/>
            <p:cNvSpPr/>
            <p:nvPr/>
          </p:nvSpPr>
          <p:spPr>
            <a:xfrm>
              <a:off x="2558929" y="1362951"/>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142" name="object 142"/>
            <p:cNvSpPr/>
            <p:nvPr/>
          </p:nvSpPr>
          <p:spPr>
            <a:xfrm>
              <a:off x="3020813" y="1362951"/>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grpSp>
      <p:grpSp>
        <p:nvGrpSpPr>
          <p:cNvPr id="144" name="object 144"/>
          <p:cNvGrpSpPr/>
          <p:nvPr/>
        </p:nvGrpSpPr>
        <p:grpSpPr>
          <a:xfrm>
            <a:off x="4550864" y="1262114"/>
            <a:ext cx="2732405" cy="1599565"/>
            <a:chOff x="4550864" y="1262114"/>
            <a:chExt cx="2732405" cy="1599565"/>
          </a:xfrm>
        </p:grpSpPr>
        <p:sp>
          <p:nvSpPr>
            <p:cNvPr id="145" name="object 145"/>
            <p:cNvSpPr/>
            <p:nvPr/>
          </p:nvSpPr>
          <p:spPr>
            <a:xfrm>
              <a:off x="4581264" y="1265912"/>
              <a:ext cx="0" cy="1565275"/>
            </a:xfrm>
            <a:custGeom>
              <a:avLst/>
              <a:gdLst/>
              <a:ahLst/>
              <a:cxnLst/>
              <a:rect l="l" t="t" r="r" b="b"/>
              <a:pathLst>
                <a:path h="1565275">
                  <a:moveTo>
                    <a:pt x="0" y="1564948"/>
                  </a:moveTo>
                  <a:lnTo>
                    <a:pt x="0" y="0"/>
                  </a:lnTo>
                </a:path>
              </a:pathLst>
            </a:custGeom>
            <a:ln w="7600">
              <a:solidFill>
                <a:srgbClr val="868686"/>
              </a:solidFill>
            </a:ln>
          </p:spPr>
          <p:txBody>
            <a:bodyPr wrap="square" lIns="0" tIns="0" rIns="0" bIns="0" rtlCol="0"/>
            <a:lstStyle/>
            <a:p>
              <a:endParaRPr/>
            </a:p>
          </p:txBody>
        </p:sp>
        <p:sp>
          <p:nvSpPr>
            <p:cNvPr id="146" name="object 146"/>
            <p:cNvSpPr/>
            <p:nvPr/>
          </p:nvSpPr>
          <p:spPr>
            <a:xfrm>
              <a:off x="4550864" y="1265913"/>
              <a:ext cx="30480" cy="1565275"/>
            </a:xfrm>
            <a:custGeom>
              <a:avLst/>
              <a:gdLst/>
              <a:ahLst/>
              <a:cxnLst/>
              <a:rect l="l" t="t" r="r" b="b"/>
              <a:pathLst>
                <a:path w="30479" h="1565275">
                  <a:moveTo>
                    <a:pt x="0" y="1564948"/>
                  </a:moveTo>
                  <a:lnTo>
                    <a:pt x="30400" y="1564948"/>
                  </a:lnTo>
                </a:path>
                <a:path w="30479" h="1565275">
                  <a:moveTo>
                    <a:pt x="0" y="1390221"/>
                  </a:moveTo>
                  <a:lnTo>
                    <a:pt x="30400" y="1390221"/>
                  </a:lnTo>
                </a:path>
                <a:path w="30479" h="1565275">
                  <a:moveTo>
                    <a:pt x="0" y="1223091"/>
                  </a:moveTo>
                  <a:lnTo>
                    <a:pt x="30400" y="1223091"/>
                  </a:lnTo>
                </a:path>
                <a:path w="30479" h="1565275">
                  <a:moveTo>
                    <a:pt x="0" y="1048363"/>
                  </a:moveTo>
                  <a:lnTo>
                    <a:pt x="30400" y="1048363"/>
                  </a:lnTo>
                </a:path>
                <a:path w="30479" h="1565275">
                  <a:moveTo>
                    <a:pt x="0" y="873636"/>
                  </a:moveTo>
                  <a:lnTo>
                    <a:pt x="30400" y="873636"/>
                  </a:lnTo>
                </a:path>
                <a:path w="30479" h="1565275">
                  <a:moveTo>
                    <a:pt x="0" y="698909"/>
                  </a:moveTo>
                  <a:lnTo>
                    <a:pt x="30400" y="698909"/>
                  </a:lnTo>
                </a:path>
                <a:path w="30479" h="1565275">
                  <a:moveTo>
                    <a:pt x="0" y="524181"/>
                  </a:moveTo>
                  <a:lnTo>
                    <a:pt x="30400" y="524181"/>
                  </a:lnTo>
                </a:path>
                <a:path w="30479" h="1565275">
                  <a:moveTo>
                    <a:pt x="0" y="349454"/>
                  </a:moveTo>
                  <a:lnTo>
                    <a:pt x="30400" y="349454"/>
                  </a:lnTo>
                </a:path>
                <a:path w="30479" h="1565275">
                  <a:moveTo>
                    <a:pt x="0" y="174727"/>
                  </a:moveTo>
                  <a:lnTo>
                    <a:pt x="30400" y="174727"/>
                  </a:lnTo>
                </a:path>
                <a:path w="30479" h="1565275">
                  <a:moveTo>
                    <a:pt x="0" y="0"/>
                  </a:moveTo>
                  <a:lnTo>
                    <a:pt x="30400" y="0"/>
                  </a:lnTo>
                </a:path>
              </a:pathLst>
            </a:custGeom>
            <a:ln w="7598">
              <a:solidFill>
                <a:srgbClr val="868686"/>
              </a:solidFill>
            </a:ln>
          </p:spPr>
          <p:txBody>
            <a:bodyPr wrap="square" lIns="0" tIns="0" rIns="0" bIns="0" rtlCol="0"/>
            <a:lstStyle/>
            <a:p>
              <a:endParaRPr/>
            </a:p>
          </p:txBody>
        </p:sp>
        <p:sp>
          <p:nvSpPr>
            <p:cNvPr id="147" name="object 147"/>
            <p:cNvSpPr/>
            <p:nvPr/>
          </p:nvSpPr>
          <p:spPr>
            <a:xfrm>
              <a:off x="4581264" y="2830861"/>
              <a:ext cx="2698115" cy="30480"/>
            </a:xfrm>
            <a:custGeom>
              <a:avLst/>
              <a:gdLst/>
              <a:ahLst/>
              <a:cxnLst/>
              <a:rect l="l" t="t" r="r" b="b"/>
              <a:pathLst>
                <a:path w="2698115" h="30480">
                  <a:moveTo>
                    <a:pt x="0" y="0"/>
                  </a:moveTo>
                  <a:lnTo>
                    <a:pt x="2698038" y="0"/>
                  </a:lnTo>
                </a:path>
                <a:path w="2698115" h="30480">
                  <a:moveTo>
                    <a:pt x="0" y="0"/>
                  </a:moveTo>
                  <a:lnTo>
                    <a:pt x="0" y="30387"/>
                  </a:lnTo>
                </a:path>
                <a:path w="2698115" h="30480">
                  <a:moveTo>
                    <a:pt x="448406" y="0"/>
                  </a:moveTo>
                  <a:lnTo>
                    <a:pt x="448406" y="30387"/>
                  </a:lnTo>
                </a:path>
                <a:path w="2698115" h="30480">
                  <a:moveTo>
                    <a:pt x="896812" y="0"/>
                  </a:moveTo>
                  <a:lnTo>
                    <a:pt x="896812" y="30387"/>
                  </a:lnTo>
                </a:path>
                <a:path w="2698115" h="30480">
                  <a:moveTo>
                    <a:pt x="1352819" y="0"/>
                  </a:moveTo>
                  <a:lnTo>
                    <a:pt x="1352819" y="30387"/>
                  </a:lnTo>
                </a:path>
                <a:path w="2698115" h="30480">
                  <a:moveTo>
                    <a:pt x="1801225" y="0"/>
                  </a:moveTo>
                  <a:lnTo>
                    <a:pt x="1801225" y="30387"/>
                  </a:lnTo>
                </a:path>
                <a:path w="2698115" h="30480">
                  <a:moveTo>
                    <a:pt x="2249631" y="0"/>
                  </a:moveTo>
                  <a:lnTo>
                    <a:pt x="2249631" y="30387"/>
                  </a:lnTo>
                </a:path>
                <a:path w="2698115" h="30480">
                  <a:moveTo>
                    <a:pt x="2698038" y="0"/>
                  </a:moveTo>
                  <a:lnTo>
                    <a:pt x="2698038" y="30387"/>
                  </a:lnTo>
                </a:path>
              </a:pathLst>
            </a:custGeom>
            <a:ln w="7598">
              <a:solidFill>
                <a:srgbClr val="868686"/>
              </a:solidFill>
            </a:ln>
          </p:spPr>
          <p:txBody>
            <a:bodyPr wrap="square" lIns="0" tIns="0" rIns="0" bIns="0" rtlCol="0"/>
            <a:lstStyle/>
            <a:p>
              <a:endParaRPr/>
            </a:p>
          </p:txBody>
        </p:sp>
        <p:sp>
          <p:nvSpPr>
            <p:cNvPr id="148" name="object 148"/>
            <p:cNvSpPr/>
            <p:nvPr/>
          </p:nvSpPr>
          <p:spPr>
            <a:xfrm>
              <a:off x="4588864" y="1569787"/>
              <a:ext cx="38100" cy="235585"/>
            </a:xfrm>
            <a:custGeom>
              <a:avLst/>
              <a:gdLst/>
              <a:ahLst/>
              <a:cxnLst/>
              <a:rect l="l" t="t" r="r" b="b"/>
              <a:pathLst>
                <a:path w="38100" h="235585">
                  <a:moveTo>
                    <a:pt x="22800" y="113952"/>
                  </a:moveTo>
                  <a:lnTo>
                    <a:pt x="22800" y="235502"/>
                  </a:lnTo>
                </a:path>
                <a:path w="38100" h="235585">
                  <a:moveTo>
                    <a:pt x="22800" y="113952"/>
                  </a:moveTo>
                  <a:lnTo>
                    <a:pt x="22800" y="0"/>
                  </a:lnTo>
                </a:path>
                <a:path w="38100" h="235585">
                  <a:moveTo>
                    <a:pt x="0" y="235502"/>
                  </a:moveTo>
                  <a:lnTo>
                    <a:pt x="38000" y="235502"/>
                  </a:lnTo>
                </a:path>
                <a:path w="38100" h="235585">
                  <a:moveTo>
                    <a:pt x="0" y="0"/>
                  </a:moveTo>
                  <a:lnTo>
                    <a:pt x="38000" y="0"/>
                  </a:lnTo>
                </a:path>
              </a:pathLst>
            </a:custGeom>
            <a:ln w="7598">
              <a:solidFill>
                <a:srgbClr val="000000"/>
              </a:solidFill>
            </a:ln>
          </p:spPr>
          <p:txBody>
            <a:bodyPr wrap="square" lIns="0" tIns="0" rIns="0" bIns="0" rtlCol="0"/>
            <a:lstStyle/>
            <a:p>
              <a:endParaRPr/>
            </a:p>
          </p:txBody>
        </p:sp>
        <p:sp>
          <p:nvSpPr>
            <p:cNvPr id="149" name="object 149"/>
            <p:cNvSpPr/>
            <p:nvPr/>
          </p:nvSpPr>
          <p:spPr>
            <a:xfrm>
              <a:off x="4740866" y="1698932"/>
              <a:ext cx="30480" cy="205740"/>
            </a:xfrm>
            <a:custGeom>
              <a:avLst/>
              <a:gdLst/>
              <a:ahLst/>
              <a:cxnLst/>
              <a:rect l="l" t="t" r="r" b="b"/>
              <a:pathLst>
                <a:path w="30479" h="205739">
                  <a:moveTo>
                    <a:pt x="15200" y="106355"/>
                  </a:moveTo>
                  <a:lnTo>
                    <a:pt x="15200" y="205114"/>
                  </a:lnTo>
                </a:path>
                <a:path w="30479" h="205739">
                  <a:moveTo>
                    <a:pt x="15200" y="106355"/>
                  </a:moveTo>
                  <a:lnTo>
                    <a:pt x="15200" y="0"/>
                  </a:lnTo>
                </a:path>
                <a:path w="30479" h="205739">
                  <a:moveTo>
                    <a:pt x="0" y="205114"/>
                  </a:moveTo>
                  <a:lnTo>
                    <a:pt x="30400" y="205114"/>
                  </a:lnTo>
                </a:path>
                <a:path w="30479" h="205739">
                  <a:moveTo>
                    <a:pt x="0" y="0"/>
                  </a:moveTo>
                  <a:lnTo>
                    <a:pt x="30400" y="0"/>
                  </a:lnTo>
                </a:path>
              </a:pathLst>
            </a:custGeom>
            <a:ln w="7598">
              <a:solidFill>
                <a:srgbClr val="000000"/>
              </a:solidFill>
            </a:ln>
          </p:spPr>
          <p:txBody>
            <a:bodyPr wrap="square" lIns="0" tIns="0" rIns="0" bIns="0" rtlCol="0"/>
            <a:lstStyle/>
            <a:p>
              <a:endParaRPr/>
            </a:p>
          </p:txBody>
        </p:sp>
        <p:sp>
          <p:nvSpPr>
            <p:cNvPr id="150" name="object 150"/>
            <p:cNvSpPr/>
            <p:nvPr/>
          </p:nvSpPr>
          <p:spPr>
            <a:xfrm>
              <a:off x="4885268" y="1736916"/>
              <a:ext cx="38100" cy="198120"/>
            </a:xfrm>
            <a:custGeom>
              <a:avLst/>
              <a:gdLst/>
              <a:ahLst/>
              <a:cxnLst/>
              <a:rect l="l" t="t" r="r" b="b"/>
              <a:pathLst>
                <a:path w="38100" h="198119">
                  <a:moveTo>
                    <a:pt x="22800" y="98758"/>
                  </a:moveTo>
                  <a:lnTo>
                    <a:pt x="22800" y="197517"/>
                  </a:lnTo>
                </a:path>
                <a:path w="38100" h="198119">
                  <a:moveTo>
                    <a:pt x="22800" y="98758"/>
                  </a:moveTo>
                  <a:lnTo>
                    <a:pt x="22800" y="0"/>
                  </a:lnTo>
                </a:path>
                <a:path w="38100" h="198119">
                  <a:moveTo>
                    <a:pt x="0" y="197517"/>
                  </a:moveTo>
                  <a:lnTo>
                    <a:pt x="38000" y="197517"/>
                  </a:lnTo>
                </a:path>
                <a:path w="38100" h="198119">
                  <a:moveTo>
                    <a:pt x="0" y="0"/>
                  </a:moveTo>
                  <a:lnTo>
                    <a:pt x="38000" y="0"/>
                  </a:lnTo>
                </a:path>
              </a:pathLst>
            </a:custGeom>
            <a:ln w="7598">
              <a:solidFill>
                <a:srgbClr val="000000"/>
              </a:solidFill>
            </a:ln>
          </p:spPr>
          <p:txBody>
            <a:bodyPr wrap="square" lIns="0" tIns="0" rIns="0" bIns="0" rtlCol="0"/>
            <a:lstStyle/>
            <a:p>
              <a:endParaRPr/>
            </a:p>
          </p:txBody>
        </p:sp>
        <p:sp>
          <p:nvSpPr>
            <p:cNvPr id="151" name="object 151"/>
            <p:cNvSpPr/>
            <p:nvPr/>
          </p:nvSpPr>
          <p:spPr>
            <a:xfrm>
              <a:off x="5037270" y="1569787"/>
              <a:ext cx="38100" cy="190500"/>
            </a:xfrm>
            <a:custGeom>
              <a:avLst/>
              <a:gdLst/>
              <a:ahLst/>
              <a:cxnLst/>
              <a:rect l="l" t="t" r="r" b="b"/>
              <a:pathLst>
                <a:path w="38100" h="190500">
                  <a:moveTo>
                    <a:pt x="15200" y="91162"/>
                  </a:moveTo>
                  <a:lnTo>
                    <a:pt x="15200" y="189920"/>
                  </a:lnTo>
                </a:path>
                <a:path w="38100" h="190500">
                  <a:moveTo>
                    <a:pt x="15200" y="91162"/>
                  </a:moveTo>
                  <a:lnTo>
                    <a:pt x="152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152" name="object 152"/>
            <p:cNvSpPr/>
            <p:nvPr/>
          </p:nvSpPr>
          <p:spPr>
            <a:xfrm>
              <a:off x="5189273" y="1562188"/>
              <a:ext cx="30480" cy="198120"/>
            </a:xfrm>
            <a:custGeom>
              <a:avLst/>
              <a:gdLst/>
              <a:ahLst/>
              <a:cxnLst/>
              <a:rect l="l" t="t" r="r" b="b"/>
              <a:pathLst>
                <a:path w="30479" h="198119">
                  <a:moveTo>
                    <a:pt x="15200" y="98758"/>
                  </a:moveTo>
                  <a:lnTo>
                    <a:pt x="15200" y="197517"/>
                  </a:lnTo>
                </a:path>
                <a:path w="30479" h="198119">
                  <a:moveTo>
                    <a:pt x="15200" y="98758"/>
                  </a:moveTo>
                  <a:lnTo>
                    <a:pt x="15200" y="0"/>
                  </a:lnTo>
                </a:path>
                <a:path w="30479" h="198119">
                  <a:moveTo>
                    <a:pt x="0" y="197517"/>
                  </a:moveTo>
                  <a:lnTo>
                    <a:pt x="30400" y="197517"/>
                  </a:lnTo>
                </a:path>
                <a:path w="30479" h="198119">
                  <a:moveTo>
                    <a:pt x="0" y="0"/>
                  </a:moveTo>
                  <a:lnTo>
                    <a:pt x="30400" y="0"/>
                  </a:lnTo>
                </a:path>
              </a:pathLst>
            </a:custGeom>
            <a:ln w="7598">
              <a:solidFill>
                <a:srgbClr val="000000"/>
              </a:solidFill>
            </a:ln>
          </p:spPr>
          <p:txBody>
            <a:bodyPr wrap="square" lIns="0" tIns="0" rIns="0" bIns="0" rtlCol="0"/>
            <a:lstStyle/>
            <a:p>
              <a:endParaRPr/>
            </a:p>
          </p:txBody>
        </p:sp>
        <p:sp>
          <p:nvSpPr>
            <p:cNvPr id="153" name="object 153"/>
            <p:cNvSpPr/>
            <p:nvPr/>
          </p:nvSpPr>
          <p:spPr>
            <a:xfrm>
              <a:off x="5333674" y="1562188"/>
              <a:ext cx="30480" cy="190500"/>
            </a:xfrm>
            <a:custGeom>
              <a:avLst/>
              <a:gdLst/>
              <a:ahLst/>
              <a:cxnLst/>
              <a:rect l="l" t="t" r="r" b="b"/>
              <a:pathLst>
                <a:path w="30479" h="190500">
                  <a:moveTo>
                    <a:pt x="15200" y="91162"/>
                  </a:moveTo>
                  <a:lnTo>
                    <a:pt x="15200" y="189920"/>
                  </a:lnTo>
                </a:path>
                <a:path w="30479" h="190500">
                  <a:moveTo>
                    <a:pt x="15200" y="91162"/>
                  </a:moveTo>
                  <a:lnTo>
                    <a:pt x="15200" y="0"/>
                  </a:lnTo>
                </a:path>
                <a:path w="30479" h="190500">
                  <a:moveTo>
                    <a:pt x="0" y="189920"/>
                  </a:moveTo>
                  <a:lnTo>
                    <a:pt x="30400" y="189920"/>
                  </a:lnTo>
                </a:path>
                <a:path w="30479" h="190500">
                  <a:moveTo>
                    <a:pt x="0" y="0"/>
                  </a:moveTo>
                  <a:lnTo>
                    <a:pt x="30400" y="0"/>
                  </a:lnTo>
                </a:path>
              </a:pathLst>
            </a:custGeom>
            <a:ln w="7598">
              <a:solidFill>
                <a:srgbClr val="000000"/>
              </a:solidFill>
            </a:ln>
          </p:spPr>
          <p:txBody>
            <a:bodyPr wrap="square" lIns="0" tIns="0" rIns="0" bIns="0" rtlCol="0"/>
            <a:lstStyle/>
            <a:p>
              <a:endParaRPr/>
            </a:p>
          </p:txBody>
        </p:sp>
        <p:sp>
          <p:nvSpPr>
            <p:cNvPr id="154" name="object 154"/>
            <p:cNvSpPr/>
            <p:nvPr/>
          </p:nvSpPr>
          <p:spPr>
            <a:xfrm>
              <a:off x="5478077" y="1554593"/>
              <a:ext cx="38100" cy="190500"/>
            </a:xfrm>
            <a:custGeom>
              <a:avLst/>
              <a:gdLst/>
              <a:ahLst/>
              <a:cxnLst/>
              <a:rect l="l" t="t" r="r" b="b"/>
              <a:pathLst>
                <a:path w="38100" h="190500">
                  <a:moveTo>
                    <a:pt x="22800" y="91162"/>
                  </a:moveTo>
                  <a:lnTo>
                    <a:pt x="22800" y="189920"/>
                  </a:lnTo>
                </a:path>
                <a:path w="38100" h="190500">
                  <a:moveTo>
                    <a:pt x="22800" y="91162"/>
                  </a:moveTo>
                  <a:lnTo>
                    <a:pt x="228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155" name="object 155"/>
            <p:cNvSpPr/>
            <p:nvPr/>
          </p:nvSpPr>
          <p:spPr>
            <a:xfrm>
              <a:off x="5630078" y="1554593"/>
              <a:ext cx="30480" cy="190500"/>
            </a:xfrm>
            <a:custGeom>
              <a:avLst/>
              <a:gdLst/>
              <a:ahLst/>
              <a:cxnLst/>
              <a:rect l="l" t="t" r="r" b="b"/>
              <a:pathLst>
                <a:path w="30479" h="190500">
                  <a:moveTo>
                    <a:pt x="15200" y="91162"/>
                  </a:moveTo>
                  <a:lnTo>
                    <a:pt x="15200" y="189920"/>
                  </a:lnTo>
                </a:path>
                <a:path w="30479" h="190500">
                  <a:moveTo>
                    <a:pt x="15200" y="91162"/>
                  </a:moveTo>
                  <a:lnTo>
                    <a:pt x="15200" y="0"/>
                  </a:lnTo>
                </a:path>
                <a:path w="30479" h="190500">
                  <a:moveTo>
                    <a:pt x="0" y="189920"/>
                  </a:moveTo>
                  <a:lnTo>
                    <a:pt x="30400" y="189920"/>
                  </a:lnTo>
                </a:path>
                <a:path w="30479" h="190500">
                  <a:moveTo>
                    <a:pt x="0" y="0"/>
                  </a:moveTo>
                  <a:lnTo>
                    <a:pt x="30400" y="0"/>
                  </a:lnTo>
                </a:path>
              </a:pathLst>
            </a:custGeom>
            <a:ln w="7598">
              <a:solidFill>
                <a:srgbClr val="000000"/>
              </a:solidFill>
            </a:ln>
          </p:spPr>
          <p:txBody>
            <a:bodyPr wrap="square" lIns="0" tIns="0" rIns="0" bIns="0" rtlCol="0"/>
            <a:lstStyle/>
            <a:p>
              <a:endParaRPr/>
            </a:p>
          </p:txBody>
        </p:sp>
        <p:sp>
          <p:nvSpPr>
            <p:cNvPr id="156" name="object 156"/>
            <p:cNvSpPr/>
            <p:nvPr/>
          </p:nvSpPr>
          <p:spPr>
            <a:xfrm>
              <a:off x="5774480" y="1554593"/>
              <a:ext cx="38100" cy="190500"/>
            </a:xfrm>
            <a:custGeom>
              <a:avLst/>
              <a:gdLst/>
              <a:ahLst/>
              <a:cxnLst/>
              <a:rect l="l" t="t" r="r" b="b"/>
              <a:pathLst>
                <a:path w="38100" h="190500">
                  <a:moveTo>
                    <a:pt x="15200" y="91162"/>
                  </a:moveTo>
                  <a:lnTo>
                    <a:pt x="15200" y="189920"/>
                  </a:lnTo>
                </a:path>
                <a:path w="38100" h="190500">
                  <a:moveTo>
                    <a:pt x="15200" y="91162"/>
                  </a:moveTo>
                  <a:lnTo>
                    <a:pt x="152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157" name="object 157"/>
            <p:cNvSpPr/>
            <p:nvPr/>
          </p:nvSpPr>
          <p:spPr>
            <a:xfrm>
              <a:off x="5926483" y="1721723"/>
              <a:ext cx="30480" cy="182880"/>
            </a:xfrm>
            <a:custGeom>
              <a:avLst/>
              <a:gdLst/>
              <a:ahLst/>
              <a:cxnLst/>
              <a:rect l="l" t="t" r="r" b="b"/>
              <a:pathLst>
                <a:path w="30479" h="182880">
                  <a:moveTo>
                    <a:pt x="15200" y="91162"/>
                  </a:moveTo>
                  <a:lnTo>
                    <a:pt x="15200" y="182324"/>
                  </a:lnTo>
                </a:path>
                <a:path w="30479" h="182880">
                  <a:moveTo>
                    <a:pt x="15200" y="91162"/>
                  </a:moveTo>
                  <a:lnTo>
                    <a:pt x="15200" y="0"/>
                  </a:lnTo>
                </a:path>
                <a:path w="30479" h="182880">
                  <a:moveTo>
                    <a:pt x="0" y="182324"/>
                  </a:moveTo>
                  <a:lnTo>
                    <a:pt x="30400" y="182324"/>
                  </a:lnTo>
                </a:path>
                <a:path w="30479" h="182880">
                  <a:moveTo>
                    <a:pt x="0" y="0"/>
                  </a:moveTo>
                  <a:lnTo>
                    <a:pt x="30400" y="0"/>
                  </a:lnTo>
                </a:path>
              </a:pathLst>
            </a:custGeom>
            <a:ln w="7598">
              <a:solidFill>
                <a:srgbClr val="000000"/>
              </a:solidFill>
            </a:ln>
          </p:spPr>
          <p:txBody>
            <a:bodyPr wrap="square" lIns="0" tIns="0" rIns="0" bIns="0" rtlCol="0"/>
            <a:lstStyle/>
            <a:p>
              <a:endParaRPr/>
            </a:p>
          </p:txBody>
        </p:sp>
        <p:sp>
          <p:nvSpPr>
            <p:cNvPr id="158" name="object 158"/>
            <p:cNvSpPr/>
            <p:nvPr/>
          </p:nvSpPr>
          <p:spPr>
            <a:xfrm>
              <a:off x="6070885" y="1972419"/>
              <a:ext cx="38100" cy="152400"/>
            </a:xfrm>
            <a:custGeom>
              <a:avLst/>
              <a:gdLst/>
              <a:ahLst/>
              <a:cxnLst/>
              <a:rect l="l" t="t" r="r" b="b"/>
              <a:pathLst>
                <a:path w="38100" h="152400">
                  <a:moveTo>
                    <a:pt x="22800" y="75968"/>
                  </a:moveTo>
                  <a:lnTo>
                    <a:pt x="22800" y="151936"/>
                  </a:lnTo>
                </a:path>
                <a:path w="38100" h="152400">
                  <a:moveTo>
                    <a:pt x="22800" y="75968"/>
                  </a:moveTo>
                  <a:lnTo>
                    <a:pt x="22800" y="0"/>
                  </a:lnTo>
                </a:path>
                <a:path w="38100" h="152400">
                  <a:moveTo>
                    <a:pt x="0" y="151936"/>
                  </a:moveTo>
                  <a:lnTo>
                    <a:pt x="38000" y="151936"/>
                  </a:lnTo>
                </a:path>
                <a:path w="38100" h="152400">
                  <a:moveTo>
                    <a:pt x="0" y="0"/>
                  </a:moveTo>
                  <a:lnTo>
                    <a:pt x="38000" y="0"/>
                  </a:lnTo>
                </a:path>
              </a:pathLst>
            </a:custGeom>
            <a:ln w="7598">
              <a:solidFill>
                <a:srgbClr val="000000"/>
              </a:solidFill>
            </a:ln>
          </p:spPr>
          <p:txBody>
            <a:bodyPr wrap="square" lIns="0" tIns="0" rIns="0" bIns="0" rtlCol="0"/>
            <a:lstStyle/>
            <a:p>
              <a:endParaRPr/>
            </a:p>
          </p:txBody>
        </p:sp>
        <p:sp>
          <p:nvSpPr>
            <p:cNvPr id="159" name="object 159"/>
            <p:cNvSpPr/>
            <p:nvPr/>
          </p:nvSpPr>
          <p:spPr>
            <a:xfrm>
              <a:off x="6222887" y="2124355"/>
              <a:ext cx="30480" cy="129539"/>
            </a:xfrm>
            <a:custGeom>
              <a:avLst/>
              <a:gdLst/>
              <a:ahLst/>
              <a:cxnLst/>
              <a:rect l="l" t="t" r="r" b="b"/>
              <a:pathLst>
                <a:path w="30479" h="129539">
                  <a:moveTo>
                    <a:pt x="15200" y="60774"/>
                  </a:moveTo>
                  <a:lnTo>
                    <a:pt x="15200" y="129146"/>
                  </a:lnTo>
                </a:path>
                <a:path w="30479" h="129539">
                  <a:moveTo>
                    <a:pt x="15200" y="60774"/>
                  </a:moveTo>
                  <a:lnTo>
                    <a:pt x="15200" y="0"/>
                  </a:lnTo>
                </a:path>
                <a:path w="30479" h="129539">
                  <a:moveTo>
                    <a:pt x="0" y="129146"/>
                  </a:moveTo>
                  <a:lnTo>
                    <a:pt x="30400" y="129146"/>
                  </a:lnTo>
                </a:path>
                <a:path w="30479" h="129539">
                  <a:moveTo>
                    <a:pt x="0" y="0"/>
                  </a:moveTo>
                  <a:lnTo>
                    <a:pt x="30400" y="0"/>
                  </a:lnTo>
                </a:path>
              </a:pathLst>
            </a:custGeom>
            <a:ln w="7598">
              <a:solidFill>
                <a:srgbClr val="000000"/>
              </a:solidFill>
            </a:ln>
          </p:spPr>
          <p:txBody>
            <a:bodyPr wrap="square" lIns="0" tIns="0" rIns="0" bIns="0" rtlCol="0"/>
            <a:lstStyle/>
            <a:p>
              <a:endParaRPr/>
            </a:p>
          </p:txBody>
        </p:sp>
        <p:sp>
          <p:nvSpPr>
            <p:cNvPr id="160" name="object 160"/>
            <p:cNvSpPr/>
            <p:nvPr/>
          </p:nvSpPr>
          <p:spPr>
            <a:xfrm>
              <a:off x="6374889" y="1501415"/>
              <a:ext cx="30480" cy="182880"/>
            </a:xfrm>
            <a:custGeom>
              <a:avLst/>
              <a:gdLst/>
              <a:ahLst/>
              <a:cxnLst/>
              <a:rect l="l" t="t" r="r" b="b"/>
              <a:pathLst>
                <a:path w="30479" h="182880">
                  <a:moveTo>
                    <a:pt x="15200" y="91162"/>
                  </a:moveTo>
                  <a:lnTo>
                    <a:pt x="15200" y="182324"/>
                  </a:lnTo>
                </a:path>
                <a:path w="30479" h="182880">
                  <a:moveTo>
                    <a:pt x="15200" y="91162"/>
                  </a:moveTo>
                  <a:lnTo>
                    <a:pt x="15200" y="0"/>
                  </a:lnTo>
                </a:path>
                <a:path w="30479" h="182880">
                  <a:moveTo>
                    <a:pt x="0" y="182324"/>
                  </a:moveTo>
                  <a:lnTo>
                    <a:pt x="30400" y="182324"/>
                  </a:lnTo>
                </a:path>
                <a:path w="30479" h="182880">
                  <a:moveTo>
                    <a:pt x="0" y="0"/>
                  </a:moveTo>
                  <a:lnTo>
                    <a:pt x="30400" y="0"/>
                  </a:lnTo>
                </a:path>
              </a:pathLst>
            </a:custGeom>
            <a:ln w="7598">
              <a:solidFill>
                <a:srgbClr val="000000"/>
              </a:solidFill>
            </a:ln>
          </p:spPr>
          <p:txBody>
            <a:bodyPr wrap="square" lIns="0" tIns="0" rIns="0" bIns="0" rtlCol="0"/>
            <a:lstStyle/>
            <a:p>
              <a:endParaRPr/>
            </a:p>
          </p:txBody>
        </p:sp>
        <p:sp>
          <p:nvSpPr>
            <p:cNvPr id="161" name="object 161"/>
            <p:cNvSpPr/>
            <p:nvPr/>
          </p:nvSpPr>
          <p:spPr>
            <a:xfrm>
              <a:off x="6519291" y="1645754"/>
              <a:ext cx="38100" cy="205740"/>
            </a:xfrm>
            <a:custGeom>
              <a:avLst/>
              <a:gdLst/>
              <a:ahLst/>
              <a:cxnLst/>
              <a:rect l="l" t="t" r="r" b="b"/>
              <a:pathLst>
                <a:path w="38100" h="205739">
                  <a:moveTo>
                    <a:pt x="15200" y="98758"/>
                  </a:moveTo>
                  <a:lnTo>
                    <a:pt x="15200" y="205114"/>
                  </a:lnTo>
                </a:path>
                <a:path w="38100" h="205739">
                  <a:moveTo>
                    <a:pt x="15200" y="98758"/>
                  </a:moveTo>
                  <a:lnTo>
                    <a:pt x="152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162" name="object 162"/>
            <p:cNvSpPr/>
            <p:nvPr/>
          </p:nvSpPr>
          <p:spPr>
            <a:xfrm>
              <a:off x="6663693" y="1858465"/>
              <a:ext cx="38100" cy="182880"/>
            </a:xfrm>
            <a:custGeom>
              <a:avLst/>
              <a:gdLst/>
              <a:ahLst/>
              <a:cxnLst/>
              <a:rect l="l" t="t" r="r" b="b"/>
              <a:pathLst>
                <a:path w="38100" h="182880">
                  <a:moveTo>
                    <a:pt x="22800" y="91162"/>
                  </a:moveTo>
                  <a:lnTo>
                    <a:pt x="22800" y="182324"/>
                  </a:lnTo>
                </a:path>
                <a:path w="38100" h="182880">
                  <a:moveTo>
                    <a:pt x="22800" y="91162"/>
                  </a:moveTo>
                  <a:lnTo>
                    <a:pt x="22800" y="0"/>
                  </a:lnTo>
                </a:path>
                <a:path w="38100" h="182880">
                  <a:moveTo>
                    <a:pt x="0" y="182324"/>
                  </a:moveTo>
                  <a:lnTo>
                    <a:pt x="38000" y="182324"/>
                  </a:lnTo>
                </a:path>
                <a:path w="38100" h="182880">
                  <a:moveTo>
                    <a:pt x="0" y="0"/>
                  </a:moveTo>
                  <a:lnTo>
                    <a:pt x="38000" y="0"/>
                  </a:lnTo>
                </a:path>
              </a:pathLst>
            </a:custGeom>
            <a:ln w="7598">
              <a:solidFill>
                <a:srgbClr val="000000"/>
              </a:solidFill>
            </a:ln>
          </p:spPr>
          <p:txBody>
            <a:bodyPr wrap="square" lIns="0" tIns="0" rIns="0" bIns="0" rtlCol="0"/>
            <a:lstStyle/>
            <a:p>
              <a:endParaRPr/>
            </a:p>
          </p:txBody>
        </p:sp>
        <p:sp>
          <p:nvSpPr>
            <p:cNvPr id="163" name="object 163"/>
            <p:cNvSpPr/>
            <p:nvPr/>
          </p:nvSpPr>
          <p:spPr>
            <a:xfrm>
              <a:off x="6815696" y="2139549"/>
              <a:ext cx="38100" cy="137160"/>
            </a:xfrm>
            <a:custGeom>
              <a:avLst/>
              <a:gdLst/>
              <a:ahLst/>
              <a:cxnLst/>
              <a:rect l="l" t="t" r="r" b="b"/>
              <a:pathLst>
                <a:path w="38100" h="137160">
                  <a:moveTo>
                    <a:pt x="15200" y="68371"/>
                  </a:moveTo>
                  <a:lnTo>
                    <a:pt x="15200" y="136743"/>
                  </a:lnTo>
                </a:path>
                <a:path w="38100" h="137160">
                  <a:moveTo>
                    <a:pt x="15200" y="68371"/>
                  </a:moveTo>
                  <a:lnTo>
                    <a:pt x="15200" y="0"/>
                  </a:lnTo>
                </a:path>
                <a:path w="38100" h="137160">
                  <a:moveTo>
                    <a:pt x="0" y="136743"/>
                  </a:moveTo>
                  <a:lnTo>
                    <a:pt x="38000" y="136743"/>
                  </a:lnTo>
                </a:path>
                <a:path w="38100" h="137160">
                  <a:moveTo>
                    <a:pt x="0" y="0"/>
                  </a:moveTo>
                  <a:lnTo>
                    <a:pt x="38000" y="0"/>
                  </a:lnTo>
                </a:path>
              </a:pathLst>
            </a:custGeom>
            <a:ln w="7598">
              <a:solidFill>
                <a:srgbClr val="000000"/>
              </a:solidFill>
            </a:ln>
          </p:spPr>
          <p:txBody>
            <a:bodyPr wrap="square" lIns="0" tIns="0" rIns="0" bIns="0" rtlCol="0"/>
            <a:lstStyle/>
            <a:p>
              <a:endParaRPr/>
            </a:p>
          </p:txBody>
        </p:sp>
        <p:sp>
          <p:nvSpPr>
            <p:cNvPr id="164" name="object 164"/>
            <p:cNvSpPr/>
            <p:nvPr/>
          </p:nvSpPr>
          <p:spPr>
            <a:xfrm>
              <a:off x="6967698" y="2283889"/>
              <a:ext cx="30480" cy="106680"/>
            </a:xfrm>
            <a:custGeom>
              <a:avLst/>
              <a:gdLst/>
              <a:ahLst/>
              <a:cxnLst/>
              <a:rect l="l" t="t" r="r" b="b"/>
              <a:pathLst>
                <a:path w="30479" h="106680">
                  <a:moveTo>
                    <a:pt x="15200" y="53177"/>
                  </a:moveTo>
                  <a:lnTo>
                    <a:pt x="15200" y="106355"/>
                  </a:lnTo>
                </a:path>
                <a:path w="30479" h="106680">
                  <a:moveTo>
                    <a:pt x="15200" y="53177"/>
                  </a:moveTo>
                  <a:lnTo>
                    <a:pt x="15200" y="0"/>
                  </a:lnTo>
                </a:path>
                <a:path w="30479" h="106680">
                  <a:moveTo>
                    <a:pt x="0" y="106355"/>
                  </a:moveTo>
                  <a:lnTo>
                    <a:pt x="30400" y="106355"/>
                  </a:lnTo>
                </a:path>
                <a:path w="30479" h="106680">
                  <a:moveTo>
                    <a:pt x="0" y="0"/>
                  </a:moveTo>
                  <a:lnTo>
                    <a:pt x="30400" y="0"/>
                  </a:lnTo>
                </a:path>
              </a:pathLst>
            </a:custGeom>
            <a:ln w="7598">
              <a:solidFill>
                <a:srgbClr val="000000"/>
              </a:solidFill>
            </a:ln>
          </p:spPr>
          <p:txBody>
            <a:bodyPr wrap="square" lIns="0" tIns="0" rIns="0" bIns="0" rtlCol="0"/>
            <a:lstStyle/>
            <a:p>
              <a:endParaRPr/>
            </a:p>
          </p:txBody>
        </p:sp>
        <p:sp>
          <p:nvSpPr>
            <p:cNvPr id="165" name="object 165"/>
            <p:cNvSpPr/>
            <p:nvPr/>
          </p:nvSpPr>
          <p:spPr>
            <a:xfrm>
              <a:off x="7112100" y="2382648"/>
              <a:ext cx="38100" cy="91440"/>
            </a:xfrm>
            <a:custGeom>
              <a:avLst/>
              <a:gdLst/>
              <a:ahLst/>
              <a:cxnLst/>
              <a:rect l="l" t="t" r="r" b="b"/>
              <a:pathLst>
                <a:path w="38100" h="91439">
                  <a:moveTo>
                    <a:pt x="15200" y="45581"/>
                  </a:moveTo>
                  <a:lnTo>
                    <a:pt x="15200" y="91162"/>
                  </a:lnTo>
                </a:path>
                <a:path w="38100" h="91439">
                  <a:moveTo>
                    <a:pt x="15200" y="45581"/>
                  </a:moveTo>
                  <a:lnTo>
                    <a:pt x="15200" y="0"/>
                  </a:lnTo>
                </a:path>
                <a:path w="38100" h="91439">
                  <a:moveTo>
                    <a:pt x="0" y="91162"/>
                  </a:moveTo>
                  <a:lnTo>
                    <a:pt x="38000" y="91162"/>
                  </a:lnTo>
                </a:path>
                <a:path w="38100" h="91439">
                  <a:moveTo>
                    <a:pt x="0" y="0"/>
                  </a:moveTo>
                  <a:lnTo>
                    <a:pt x="38000" y="0"/>
                  </a:lnTo>
                </a:path>
              </a:pathLst>
            </a:custGeom>
            <a:ln w="7598">
              <a:solidFill>
                <a:srgbClr val="000000"/>
              </a:solidFill>
            </a:ln>
          </p:spPr>
          <p:txBody>
            <a:bodyPr wrap="square" lIns="0" tIns="0" rIns="0" bIns="0" rtlCol="0"/>
            <a:lstStyle/>
            <a:p>
              <a:endParaRPr/>
            </a:p>
          </p:txBody>
        </p:sp>
        <p:sp>
          <p:nvSpPr>
            <p:cNvPr id="166" name="object 166"/>
            <p:cNvSpPr/>
            <p:nvPr/>
          </p:nvSpPr>
          <p:spPr>
            <a:xfrm>
              <a:off x="4588864" y="1942031"/>
              <a:ext cx="38100" cy="235585"/>
            </a:xfrm>
            <a:custGeom>
              <a:avLst/>
              <a:gdLst/>
              <a:ahLst/>
              <a:cxnLst/>
              <a:rect l="l" t="t" r="r" b="b"/>
              <a:pathLst>
                <a:path w="38100" h="235585">
                  <a:moveTo>
                    <a:pt x="22800" y="121549"/>
                  </a:moveTo>
                  <a:lnTo>
                    <a:pt x="22800" y="235502"/>
                  </a:lnTo>
                </a:path>
                <a:path w="38100" h="235585">
                  <a:moveTo>
                    <a:pt x="22800" y="121549"/>
                  </a:moveTo>
                  <a:lnTo>
                    <a:pt x="22800" y="0"/>
                  </a:lnTo>
                </a:path>
                <a:path w="38100" h="235585">
                  <a:moveTo>
                    <a:pt x="0" y="235502"/>
                  </a:moveTo>
                  <a:lnTo>
                    <a:pt x="38000" y="235502"/>
                  </a:lnTo>
                </a:path>
                <a:path w="38100" h="235585">
                  <a:moveTo>
                    <a:pt x="0" y="0"/>
                  </a:moveTo>
                  <a:lnTo>
                    <a:pt x="38000" y="0"/>
                  </a:lnTo>
                </a:path>
              </a:pathLst>
            </a:custGeom>
            <a:ln w="7598">
              <a:solidFill>
                <a:srgbClr val="000000"/>
              </a:solidFill>
            </a:ln>
          </p:spPr>
          <p:txBody>
            <a:bodyPr wrap="square" lIns="0" tIns="0" rIns="0" bIns="0" rtlCol="0"/>
            <a:lstStyle/>
            <a:p>
              <a:endParaRPr/>
            </a:p>
          </p:txBody>
        </p:sp>
        <p:sp>
          <p:nvSpPr>
            <p:cNvPr id="167" name="object 167"/>
            <p:cNvSpPr/>
            <p:nvPr/>
          </p:nvSpPr>
          <p:spPr>
            <a:xfrm>
              <a:off x="4740866" y="2040790"/>
              <a:ext cx="30480" cy="220345"/>
            </a:xfrm>
            <a:custGeom>
              <a:avLst/>
              <a:gdLst/>
              <a:ahLst/>
              <a:cxnLst/>
              <a:rect l="l" t="t" r="r" b="b"/>
              <a:pathLst>
                <a:path w="30479" h="220344">
                  <a:moveTo>
                    <a:pt x="15200" y="113952"/>
                  </a:moveTo>
                  <a:lnTo>
                    <a:pt x="15200" y="220308"/>
                  </a:lnTo>
                </a:path>
                <a:path w="30479" h="220344">
                  <a:moveTo>
                    <a:pt x="15200" y="113952"/>
                  </a:moveTo>
                  <a:lnTo>
                    <a:pt x="15200" y="0"/>
                  </a:lnTo>
                </a:path>
                <a:path w="30479" h="220344">
                  <a:moveTo>
                    <a:pt x="0" y="220308"/>
                  </a:moveTo>
                  <a:lnTo>
                    <a:pt x="30400" y="220308"/>
                  </a:lnTo>
                </a:path>
                <a:path w="30479" h="220344">
                  <a:moveTo>
                    <a:pt x="0" y="0"/>
                  </a:moveTo>
                  <a:lnTo>
                    <a:pt x="30400" y="0"/>
                  </a:lnTo>
                </a:path>
              </a:pathLst>
            </a:custGeom>
            <a:ln w="7598">
              <a:solidFill>
                <a:srgbClr val="000000"/>
              </a:solidFill>
            </a:ln>
          </p:spPr>
          <p:txBody>
            <a:bodyPr wrap="square" lIns="0" tIns="0" rIns="0" bIns="0" rtlCol="0"/>
            <a:lstStyle/>
            <a:p>
              <a:endParaRPr/>
            </a:p>
          </p:txBody>
        </p:sp>
        <p:sp>
          <p:nvSpPr>
            <p:cNvPr id="168" name="object 168"/>
            <p:cNvSpPr/>
            <p:nvPr/>
          </p:nvSpPr>
          <p:spPr>
            <a:xfrm>
              <a:off x="4885268" y="2063581"/>
              <a:ext cx="38100" cy="220345"/>
            </a:xfrm>
            <a:custGeom>
              <a:avLst/>
              <a:gdLst/>
              <a:ahLst/>
              <a:cxnLst/>
              <a:rect l="l" t="t" r="r" b="b"/>
              <a:pathLst>
                <a:path w="38100" h="220344">
                  <a:moveTo>
                    <a:pt x="22800" y="106355"/>
                  </a:moveTo>
                  <a:lnTo>
                    <a:pt x="22800" y="220308"/>
                  </a:lnTo>
                </a:path>
                <a:path w="38100" h="220344">
                  <a:moveTo>
                    <a:pt x="22800" y="106355"/>
                  </a:moveTo>
                  <a:lnTo>
                    <a:pt x="22800" y="0"/>
                  </a:lnTo>
                </a:path>
                <a:path w="38100" h="220344">
                  <a:moveTo>
                    <a:pt x="0" y="220308"/>
                  </a:moveTo>
                  <a:lnTo>
                    <a:pt x="38000" y="220308"/>
                  </a:lnTo>
                </a:path>
                <a:path w="38100" h="220344">
                  <a:moveTo>
                    <a:pt x="0" y="0"/>
                  </a:moveTo>
                  <a:lnTo>
                    <a:pt x="38000" y="0"/>
                  </a:lnTo>
                </a:path>
              </a:pathLst>
            </a:custGeom>
            <a:ln w="7598">
              <a:solidFill>
                <a:srgbClr val="000000"/>
              </a:solidFill>
            </a:ln>
          </p:spPr>
          <p:txBody>
            <a:bodyPr wrap="square" lIns="0" tIns="0" rIns="0" bIns="0" rtlCol="0"/>
            <a:lstStyle/>
            <a:p>
              <a:endParaRPr/>
            </a:p>
          </p:txBody>
        </p:sp>
        <p:sp>
          <p:nvSpPr>
            <p:cNvPr id="169" name="object 169"/>
            <p:cNvSpPr/>
            <p:nvPr/>
          </p:nvSpPr>
          <p:spPr>
            <a:xfrm>
              <a:off x="5037270" y="1835675"/>
              <a:ext cx="38100" cy="250825"/>
            </a:xfrm>
            <a:custGeom>
              <a:avLst/>
              <a:gdLst/>
              <a:ahLst/>
              <a:cxnLst/>
              <a:rect l="l" t="t" r="r" b="b"/>
              <a:pathLst>
                <a:path w="38100" h="250825">
                  <a:moveTo>
                    <a:pt x="15200" y="121549"/>
                  </a:moveTo>
                  <a:lnTo>
                    <a:pt x="15200" y="250695"/>
                  </a:lnTo>
                </a:path>
                <a:path w="38100" h="250825">
                  <a:moveTo>
                    <a:pt x="15200" y="121549"/>
                  </a:moveTo>
                  <a:lnTo>
                    <a:pt x="15200" y="0"/>
                  </a:lnTo>
                </a:path>
                <a:path w="38100" h="250825">
                  <a:moveTo>
                    <a:pt x="0" y="250695"/>
                  </a:moveTo>
                  <a:lnTo>
                    <a:pt x="38000" y="250695"/>
                  </a:lnTo>
                </a:path>
                <a:path w="38100" h="250825">
                  <a:moveTo>
                    <a:pt x="0" y="0"/>
                  </a:moveTo>
                  <a:lnTo>
                    <a:pt x="38000" y="0"/>
                  </a:lnTo>
                </a:path>
              </a:pathLst>
            </a:custGeom>
            <a:ln w="7598">
              <a:solidFill>
                <a:srgbClr val="000000"/>
              </a:solidFill>
            </a:ln>
          </p:spPr>
          <p:txBody>
            <a:bodyPr wrap="square" lIns="0" tIns="0" rIns="0" bIns="0" rtlCol="0"/>
            <a:lstStyle/>
            <a:p>
              <a:endParaRPr/>
            </a:p>
          </p:txBody>
        </p:sp>
        <p:sp>
          <p:nvSpPr>
            <p:cNvPr id="170" name="object 170"/>
            <p:cNvSpPr/>
            <p:nvPr/>
          </p:nvSpPr>
          <p:spPr>
            <a:xfrm>
              <a:off x="5189273" y="1835675"/>
              <a:ext cx="30480" cy="250825"/>
            </a:xfrm>
            <a:custGeom>
              <a:avLst/>
              <a:gdLst/>
              <a:ahLst/>
              <a:cxnLst/>
              <a:rect l="l" t="t" r="r" b="b"/>
              <a:pathLst>
                <a:path w="30479" h="250825">
                  <a:moveTo>
                    <a:pt x="15200" y="121549"/>
                  </a:moveTo>
                  <a:lnTo>
                    <a:pt x="15200" y="250695"/>
                  </a:lnTo>
                </a:path>
                <a:path w="30479" h="250825">
                  <a:moveTo>
                    <a:pt x="15200" y="121549"/>
                  </a:moveTo>
                  <a:lnTo>
                    <a:pt x="15200" y="0"/>
                  </a:lnTo>
                </a:path>
                <a:path w="30479" h="250825">
                  <a:moveTo>
                    <a:pt x="0" y="250695"/>
                  </a:moveTo>
                  <a:lnTo>
                    <a:pt x="30400" y="250695"/>
                  </a:lnTo>
                </a:path>
                <a:path w="30479" h="250825">
                  <a:moveTo>
                    <a:pt x="0" y="0"/>
                  </a:moveTo>
                  <a:lnTo>
                    <a:pt x="30400" y="0"/>
                  </a:lnTo>
                </a:path>
              </a:pathLst>
            </a:custGeom>
            <a:ln w="7598">
              <a:solidFill>
                <a:srgbClr val="000000"/>
              </a:solidFill>
            </a:ln>
          </p:spPr>
          <p:txBody>
            <a:bodyPr wrap="square" lIns="0" tIns="0" rIns="0" bIns="0" rtlCol="0"/>
            <a:lstStyle/>
            <a:p>
              <a:endParaRPr/>
            </a:p>
          </p:txBody>
        </p:sp>
        <p:sp>
          <p:nvSpPr>
            <p:cNvPr id="171" name="object 171"/>
            <p:cNvSpPr/>
            <p:nvPr/>
          </p:nvSpPr>
          <p:spPr>
            <a:xfrm>
              <a:off x="5333674" y="1828079"/>
              <a:ext cx="30480" cy="250825"/>
            </a:xfrm>
            <a:custGeom>
              <a:avLst/>
              <a:gdLst/>
              <a:ahLst/>
              <a:cxnLst/>
              <a:rect l="l" t="t" r="r" b="b"/>
              <a:pathLst>
                <a:path w="30479" h="250825">
                  <a:moveTo>
                    <a:pt x="15200" y="121549"/>
                  </a:moveTo>
                  <a:lnTo>
                    <a:pt x="15200" y="250695"/>
                  </a:lnTo>
                </a:path>
                <a:path w="30479" h="250825">
                  <a:moveTo>
                    <a:pt x="15200" y="121549"/>
                  </a:moveTo>
                  <a:lnTo>
                    <a:pt x="15200" y="0"/>
                  </a:lnTo>
                </a:path>
                <a:path w="30479" h="250825">
                  <a:moveTo>
                    <a:pt x="0" y="250695"/>
                  </a:moveTo>
                  <a:lnTo>
                    <a:pt x="30400" y="250695"/>
                  </a:lnTo>
                </a:path>
                <a:path w="30479" h="250825">
                  <a:moveTo>
                    <a:pt x="0" y="0"/>
                  </a:moveTo>
                  <a:lnTo>
                    <a:pt x="30400" y="0"/>
                  </a:lnTo>
                </a:path>
              </a:pathLst>
            </a:custGeom>
            <a:ln w="7598">
              <a:solidFill>
                <a:srgbClr val="000000"/>
              </a:solidFill>
            </a:ln>
          </p:spPr>
          <p:txBody>
            <a:bodyPr wrap="square" lIns="0" tIns="0" rIns="0" bIns="0" rtlCol="0"/>
            <a:lstStyle/>
            <a:p>
              <a:endParaRPr/>
            </a:p>
          </p:txBody>
        </p:sp>
        <p:sp>
          <p:nvSpPr>
            <p:cNvPr id="172" name="object 172"/>
            <p:cNvSpPr/>
            <p:nvPr/>
          </p:nvSpPr>
          <p:spPr>
            <a:xfrm>
              <a:off x="5478077" y="1820481"/>
              <a:ext cx="38100" cy="250825"/>
            </a:xfrm>
            <a:custGeom>
              <a:avLst/>
              <a:gdLst/>
              <a:ahLst/>
              <a:cxnLst/>
              <a:rect l="l" t="t" r="r" b="b"/>
              <a:pathLst>
                <a:path w="38100" h="250825">
                  <a:moveTo>
                    <a:pt x="22800" y="121549"/>
                  </a:moveTo>
                  <a:lnTo>
                    <a:pt x="22800" y="250695"/>
                  </a:lnTo>
                </a:path>
                <a:path w="38100" h="250825">
                  <a:moveTo>
                    <a:pt x="22800" y="121549"/>
                  </a:moveTo>
                  <a:lnTo>
                    <a:pt x="22800" y="0"/>
                  </a:lnTo>
                </a:path>
                <a:path w="38100" h="250825">
                  <a:moveTo>
                    <a:pt x="0" y="250695"/>
                  </a:moveTo>
                  <a:lnTo>
                    <a:pt x="38000" y="250695"/>
                  </a:lnTo>
                </a:path>
                <a:path w="38100" h="250825">
                  <a:moveTo>
                    <a:pt x="0" y="0"/>
                  </a:moveTo>
                  <a:lnTo>
                    <a:pt x="38000" y="0"/>
                  </a:lnTo>
                </a:path>
              </a:pathLst>
            </a:custGeom>
            <a:ln w="7598">
              <a:solidFill>
                <a:srgbClr val="000000"/>
              </a:solidFill>
            </a:ln>
          </p:spPr>
          <p:txBody>
            <a:bodyPr wrap="square" lIns="0" tIns="0" rIns="0" bIns="0" rtlCol="0"/>
            <a:lstStyle/>
            <a:p>
              <a:endParaRPr/>
            </a:p>
          </p:txBody>
        </p:sp>
        <p:sp>
          <p:nvSpPr>
            <p:cNvPr id="173" name="object 173"/>
            <p:cNvSpPr/>
            <p:nvPr/>
          </p:nvSpPr>
          <p:spPr>
            <a:xfrm>
              <a:off x="5630078" y="1820481"/>
              <a:ext cx="30480" cy="243204"/>
            </a:xfrm>
            <a:custGeom>
              <a:avLst/>
              <a:gdLst/>
              <a:ahLst/>
              <a:cxnLst/>
              <a:rect l="l" t="t" r="r" b="b"/>
              <a:pathLst>
                <a:path w="30479" h="243205">
                  <a:moveTo>
                    <a:pt x="15200" y="121549"/>
                  </a:moveTo>
                  <a:lnTo>
                    <a:pt x="15200" y="243098"/>
                  </a:lnTo>
                </a:path>
                <a:path w="30479" h="243205">
                  <a:moveTo>
                    <a:pt x="15200" y="121549"/>
                  </a:moveTo>
                  <a:lnTo>
                    <a:pt x="15200" y="0"/>
                  </a:lnTo>
                </a:path>
                <a:path w="30479" h="243205">
                  <a:moveTo>
                    <a:pt x="0" y="243098"/>
                  </a:moveTo>
                  <a:lnTo>
                    <a:pt x="30400" y="243098"/>
                  </a:lnTo>
                </a:path>
                <a:path w="30479" h="243205">
                  <a:moveTo>
                    <a:pt x="0" y="0"/>
                  </a:moveTo>
                  <a:lnTo>
                    <a:pt x="30400" y="0"/>
                  </a:lnTo>
                </a:path>
              </a:pathLst>
            </a:custGeom>
            <a:ln w="7598">
              <a:solidFill>
                <a:srgbClr val="000000"/>
              </a:solidFill>
            </a:ln>
          </p:spPr>
          <p:txBody>
            <a:bodyPr wrap="square" lIns="0" tIns="0" rIns="0" bIns="0" rtlCol="0"/>
            <a:lstStyle/>
            <a:p>
              <a:endParaRPr/>
            </a:p>
          </p:txBody>
        </p:sp>
        <p:sp>
          <p:nvSpPr>
            <p:cNvPr id="174" name="object 174"/>
            <p:cNvSpPr/>
            <p:nvPr/>
          </p:nvSpPr>
          <p:spPr>
            <a:xfrm>
              <a:off x="5774480" y="1820481"/>
              <a:ext cx="38100" cy="243204"/>
            </a:xfrm>
            <a:custGeom>
              <a:avLst/>
              <a:gdLst/>
              <a:ahLst/>
              <a:cxnLst/>
              <a:rect l="l" t="t" r="r" b="b"/>
              <a:pathLst>
                <a:path w="38100" h="243205">
                  <a:moveTo>
                    <a:pt x="15200" y="121549"/>
                  </a:moveTo>
                  <a:lnTo>
                    <a:pt x="15200" y="243098"/>
                  </a:lnTo>
                </a:path>
                <a:path w="38100" h="243205">
                  <a:moveTo>
                    <a:pt x="15200" y="121549"/>
                  </a:moveTo>
                  <a:lnTo>
                    <a:pt x="15200" y="0"/>
                  </a:lnTo>
                </a:path>
                <a:path w="38100" h="243205">
                  <a:moveTo>
                    <a:pt x="0" y="243098"/>
                  </a:moveTo>
                  <a:lnTo>
                    <a:pt x="38000" y="243098"/>
                  </a:lnTo>
                </a:path>
                <a:path w="38100" h="243205">
                  <a:moveTo>
                    <a:pt x="0" y="0"/>
                  </a:moveTo>
                  <a:lnTo>
                    <a:pt x="38000" y="0"/>
                  </a:lnTo>
                </a:path>
              </a:pathLst>
            </a:custGeom>
            <a:ln w="7598">
              <a:solidFill>
                <a:srgbClr val="000000"/>
              </a:solidFill>
            </a:ln>
          </p:spPr>
          <p:txBody>
            <a:bodyPr wrap="square" lIns="0" tIns="0" rIns="0" bIns="0" rtlCol="0"/>
            <a:lstStyle/>
            <a:p>
              <a:endParaRPr/>
            </a:p>
          </p:txBody>
        </p:sp>
        <p:sp>
          <p:nvSpPr>
            <p:cNvPr id="175" name="object 175"/>
            <p:cNvSpPr/>
            <p:nvPr/>
          </p:nvSpPr>
          <p:spPr>
            <a:xfrm>
              <a:off x="5926483" y="1980016"/>
              <a:ext cx="30480" cy="227965"/>
            </a:xfrm>
            <a:custGeom>
              <a:avLst/>
              <a:gdLst/>
              <a:ahLst/>
              <a:cxnLst/>
              <a:rect l="l" t="t" r="r" b="b"/>
              <a:pathLst>
                <a:path w="30479" h="227964">
                  <a:moveTo>
                    <a:pt x="15200" y="113952"/>
                  </a:moveTo>
                  <a:lnTo>
                    <a:pt x="15200" y="227905"/>
                  </a:lnTo>
                </a:path>
                <a:path w="30479" h="227964">
                  <a:moveTo>
                    <a:pt x="15200" y="113952"/>
                  </a:moveTo>
                  <a:lnTo>
                    <a:pt x="15200" y="0"/>
                  </a:lnTo>
                </a:path>
                <a:path w="30479" h="227964">
                  <a:moveTo>
                    <a:pt x="0" y="227905"/>
                  </a:moveTo>
                  <a:lnTo>
                    <a:pt x="30400" y="227905"/>
                  </a:lnTo>
                </a:path>
                <a:path w="30479" h="227964">
                  <a:moveTo>
                    <a:pt x="0" y="0"/>
                  </a:moveTo>
                  <a:lnTo>
                    <a:pt x="30400" y="0"/>
                  </a:lnTo>
                </a:path>
              </a:pathLst>
            </a:custGeom>
            <a:ln w="7598">
              <a:solidFill>
                <a:srgbClr val="000000"/>
              </a:solidFill>
            </a:ln>
          </p:spPr>
          <p:txBody>
            <a:bodyPr wrap="square" lIns="0" tIns="0" rIns="0" bIns="0" rtlCol="0"/>
            <a:lstStyle/>
            <a:p>
              <a:endParaRPr/>
            </a:p>
          </p:txBody>
        </p:sp>
        <p:sp>
          <p:nvSpPr>
            <p:cNvPr id="176" name="object 176"/>
            <p:cNvSpPr/>
            <p:nvPr/>
          </p:nvSpPr>
          <p:spPr>
            <a:xfrm>
              <a:off x="6070885" y="2192727"/>
              <a:ext cx="38100" cy="190500"/>
            </a:xfrm>
            <a:custGeom>
              <a:avLst/>
              <a:gdLst/>
              <a:ahLst/>
              <a:cxnLst/>
              <a:rect l="l" t="t" r="r" b="b"/>
              <a:pathLst>
                <a:path w="38100" h="190500">
                  <a:moveTo>
                    <a:pt x="22800" y="91162"/>
                  </a:moveTo>
                  <a:lnTo>
                    <a:pt x="22800" y="189920"/>
                  </a:lnTo>
                </a:path>
                <a:path w="38100" h="190500">
                  <a:moveTo>
                    <a:pt x="22800" y="91162"/>
                  </a:moveTo>
                  <a:lnTo>
                    <a:pt x="228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177" name="object 177"/>
            <p:cNvSpPr/>
            <p:nvPr/>
          </p:nvSpPr>
          <p:spPr>
            <a:xfrm>
              <a:off x="6222887" y="2321873"/>
              <a:ext cx="30480" cy="160020"/>
            </a:xfrm>
            <a:custGeom>
              <a:avLst/>
              <a:gdLst/>
              <a:ahLst/>
              <a:cxnLst/>
              <a:rect l="l" t="t" r="r" b="b"/>
              <a:pathLst>
                <a:path w="30479" h="160019">
                  <a:moveTo>
                    <a:pt x="15200" y="83565"/>
                  </a:moveTo>
                  <a:lnTo>
                    <a:pt x="15200" y="159533"/>
                  </a:lnTo>
                </a:path>
                <a:path w="30479" h="160019">
                  <a:moveTo>
                    <a:pt x="15200" y="83565"/>
                  </a:moveTo>
                  <a:lnTo>
                    <a:pt x="15200" y="0"/>
                  </a:lnTo>
                </a:path>
                <a:path w="30479" h="160019">
                  <a:moveTo>
                    <a:pt x="0" y="159533"/>
                  </a:moveTo>
                  <a:lnTo>
                    <a:pt x="30400" y="159533"/>
                  </a:lnTo>
                </a:path>
                <a:path w="30479" h="160019">
                  <a:moveTo>
                    <a:pt x="0" y="0"/>
                  </a:moveTo>
                  <a:lnTo>
                    <a:pt x="30400" y="0"/>
                  </a:lnTo>
                </a:path>
              </a:pathLst>
            </a:custGeom>
            <a:ln w="7598">
              <a:solidFill>
                <a:srgbClr val="000000"/>
              </a:solidFill>
            </a:ln>
          </p:spPr>
          <p:txBody>
            <a:bodyPr wrap="square" lIns="0" tIns="0" rIns="0" bIns="0" rtlCol="0"/>
            <a:lstStyle/>
            <a:p>
              <a:endParaRPr/>
            </a:p>
          </p:txBody>
        </p:sp>
        <p:sp>
          <p:nvSpPr>
            <p:cNvPr id="178" name="object 178"/>
            <p:cNvSpPr/>
            <p:nvPr/>
          </p:nvSpPr>
          <p:spPr>
            <a:xfrm>
              <a:off x="6374889" y="1744513"/>
              <a:ext cx="30480" cy="235585"/>
            </a:xfrm>
            <a:custGeom>
              <a:avLst/>
              <a:gdLst/>
              <a:ahLst/>
              <a:cxnLst/>
              <a:rect l="l" t="t" r="r" b="b"/>
              <a:pathLst>
                <a:path w="30479" h="235585">
                  <a:moveTo>
                    <a:pt x="15200" y="113952"/>
                  </a:moveTo>
                  <a:lnTo>
                    <a:pt x="15200" y="235502"/>
                  </a:lnTo>
                </a:path>
                <a:path w="30479" h="235585">
                  <a:moveTo>
                    <a:pt x="15200" y="113952"/>
                  </a:moveTo>
                  <a:lnTo>
                    <a:pt x="15200" y="0"/>
                  </a:lnTo>
                </a:path>
                <a:path w="30479" h="235585">
                  <a:moveTo>
                    <a:pt x="0" y="235502"/>
                  </a:moveTo>
                  <a:lnTo>
                    <a:pt x="30400" y="235502"/>
                  </a:lnTo>
                </a:path>
                <a:path w="30479" h="235585">
                  <a:moveTo>
                    <a:pt x="0" y="0"/>
                  </a:moveTo>
                  <a:lnTo>
                    <a:pt x="30400" y="0"/>
                  </a:lnTo>
                </a:path>
              </a:pathLst>
            </a:custGeom>
            <a:ln w="7598">
              <a:solidFill>
                <a:srgbClr val="000000"/>
              </a:solidFill>
            </a:ln>
          </p:spPr>
          <p:txBody>
            <a:bodyPr wrap="square" lIns="0" tIns="0" rIns="0" bIns="0" rtlCol="0"/>
            <a:lstStyle/>
            <a:p>
              <a:endParaRPr/>
            </a:p>
          </p:txBody>
        </p:sp>
        <p:sp>
          <p:nvSpPr>
            <p:cNvPr id="179" name="object 179"/>
            <p:cNvSpPr/>
            <p:nvPr/>
          </p:nvSpPr>
          <p:spPr>
            <a:xfrm>
              <a:off x="6519291" y="1919241"/>
              <a:ext cx="38100" cy="243204"/>
            </a:xfrm>
            <a:custGeom>
              <a:avLst/>
              <a:gdLst/>
              <a:ahLst/>
              <a:cxnLst/>
              <a:rect l="l" t="t" r="r" b="b"/>
              <a:pathLst>
                <a:path w="38100" h="243205">
                  <a:moveTo>
                    <a:pt x="15200" y="121549"/>
                  </a:moveTo>
                  <a:lnTo>
                    <a:pt x="15200" y="243098"/>
                  </a:lnTo>
                </a:path>
                <a:path w="38100" h="243205">
                  <a:moveTo>
                    <a:pt x="15200" y="121549"/>
                  </a:moveTo>
                  <a:lnTo>
                    <a:pt x="15200" y="0"/>
                  </a:lnTo>
                </a:path>
                <a:path w="38100" h="243205">
                  <a:moveTo>
                    <a:pt x="0" y="243098"/>
                  </a:moveTo>
                  <a:lnTo>
                    <a:pt x="38000" y="243098"/>
                  </a:lnTo>
                </a:path>
                <a:path w="38100" h="243205">
                  <a:moveTo>
                    <a:pt x="0" y="0"/>
                  </a:moveTo>
                  <a:lnTo>
                    <a:pt x="38000" y="0"/>
                  </a:lnTo>
                </a:path>
              </a:pathLst>
            </a:custGeom>
            <a:ln w="7598">
              <a:solidFill>
                <a:srgbClr val="000000"/>
              </a:solidFill>
            </a:ln>
          </p:spPr>
          <p:txBody>
            <a:bodyPr wrap="square" lIns="0" tIns="0" rIns="0" bIns="0" rtlCol="0"/>
            <a:lstStyle/>
            <a:p>
              <a:endParaRPr/>
            </a:p>
          </p:txBody>
        </p:sp>
        <p:sp>
          <p:nvSpPr>
            <p:cNvPr id="180" name="object 180"/>
            <p:cNvSpPr/>
            <p:nvPr/>
          </p:nvSpPr>
          <p:spPr>
            <a:xfrm>
              <a:off x="6663693" y="2131952"/>
              <a:ext cx="38100" cy="205740"/>
            </a:xfrm>
            <a:custGeom>
              <a:avLst/>
              <a:gdLst/>
              <a:ahLst/>
              <a:cxnLst/>
              <a:rect l="l" t="t" r="r" b="b"/>
              <a:pathLst>
                <a:path w="38100" h="205739">
                  <a:moveTo>
                    <a:pt x="22800" y="106355"/>
                  </a:moveTo>
                  <a:lnTo>
                    <a:pt x="22800" y="205114"/>
                  </a:lnTo>
                </a:path>
                <a:path w="38100" h="205739">
                  <a:moveTo>
                    <a:pt x="22800" y="106355"/>
                  </a:moveTo>
                  <a:lnTo>
                    <a:pt x="228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181" name="object 181"/>
            <p:cNvSpPr/>
            <p:nvPr/>
          </p:nvSpPr>
          <p:spPr>
            <a:xfrm>
              <a:off x="6815696" y="2344663"/>
              <a:ext cx="38100" cy="152400"/>
            </a:xfrm>
            <a:custGeom>
              <a:avLst/>
              <a:gdLst/>
              <a:ahLst/>
              <a:cxnLst/>
              <a:rect l="l" t="t" r="r" b="b"/>
              <a:pathLst>
                <a:path w="38100" h="152400">
                  <a:moveTo>
                    <a:pt x="15200" y="75968"/>
                  </a:moveTo>
                  <a:lnTo>
                    <a:pt x="15200" y="151936"/>
                  </a:lnTo>
                </a:path>
                <a:path w="38100" h="152400">
                  <a:moveTo>
                    <a:pt x="15200" y="75968"/>
                  </a:moveTo>
                  <a:lnTo>
                    <a:pt x="15200" y="0"/>
                  </a:lnTo>
                </a:path>
                <a:path w="38100" h="152400">
                  <a:moveTo>
                    <a:pt x="0" y="151936"/>
                  </a:moveTo>
                  <a:lnTo>
                    <a:pt x="38000" y="151936"/>
                  </a:lnTo>
                </a:path>
                <a:path w="38100" h="152400">
                  <a:moveTo>
                    <a:pt x="0" y="0"/>
                  </a:moveTo>
                  <a:lnTo>
                    <a:pt x="38000" y="0"/>
                  </a:lnTo>
                </a:path>
              </a:pathLst>
            </a:custGeom>
            <a:ln w="7598">
              <a:solidFill>
                <a:srgbClr val="000000"/>
              </a:solidFill>
            </a:ln>
          </p:spPr>
          <p:txBody>
            <a:bodyPr wrap="square" lIns="0" tIns="0" rIns="0" bIns="0" rtlCol="0"/>
            <a:lstStyle/>
            <a:p>
              <a:endParaRPr/>
            </a:p>
          </p:txBody>
        </p:sp>
        <p:sp>
          <p:nvSpPr>
            <p:cNvPr id="182" name="object 182"/>
            <p:cNvSpPr/>
            <p:nvPr/>
          </p:nvSpPr>
          <p:spPr>
            <a:xfrm>
              <a:off x="6967698" y="2451019"/>
              <a:ext cx="30480" cy="129539"/>
            </a:xfrm>
            <a:custGeom>
              <a:avLst/>
              <a:gdLst/>
              <a:ahLst/>
              <a:cxnLst/>
              <a:rect l="l" t="t" r="r" b="b"/>
              <a:pathLst>
                <a:path w="30479" h="129539">
                  <a:moveTo>
                    <a:pt x="15200" y="60774"/>
                  </a:moveTo>
                  <a:lnTo>
                    <a:pt x="15200" y="129146"/>
                  </a:lnTo>
                </a:path>
                <a:path w="30479" h="129539">
                  <a:moveTo>
                    <a:pt x="15200" y="60774"/>
                  </a:moveTo>
                  <a:lnTo>
                    <a:pt x="15200" y="0"/>
                  </a:lnTo>
                </a:path>
                <a:path w="30479" h="129539">
                  <a:moveTo>
                    <a:pt x="0" y="129146"/>
                  </a:moveTo>
                  <a:lnTo>
                    <a:pt x="30400" y="129146"/>
                  </a:lnTo>
                </a:path>
                <a:path w="30479" h="129539">
                  <a:moveTo>
                    <a:pt x="0" y="0"/>
                  </a:moveTo>
                  <a:lnTo>
                    <a:pt x="30400" y="0"/>
                  </a:lnTo>
                </a:path>
              </a:pathLst>
            </a:custGeom>
            <a:ln w="7598">
              <a:solidFill>
                <a:srgbClr val="000000"/>
              </a:solidFill>
            </a:ln>
          </p:spPr>
          <p:txBody>
            <a:bodyPr wrap="square" lIns="0" tIns="0" rIns="0" bIns="0" rtlCol="0"/>
            <a:lstStyle/>
            <a:p>
              <a:endParaRPr/>
            </a:p>
          </p:txBody>
        </p:sp>
        <p:sp>
          <p:nvSpPr>
            <p:cNvPr id="183" name="object 183"/>
            <p:cNvSpPr/>
            <p:nvPr/>
          </p:nvSpPr>
          <p:spPr>
            <a:xfrm>
              <a:off x="7112100" y="2519391"/>
              <a:ext cx="38100" cy="114300"/>
            </a:xfrm>
            <a:custGeom>
              <a:avLst/>
              <a:gdLst/>
              <a:ahLst/>
              <a:cxnLst/>
              <a:rect l="l" t="t" r="r" b="b"/>
              <a:pathLst>
                <a:path w="38100" h="114300">
                  <a:moveTo>
                    <a:pt x="15200" y="60774"/>
                  </a:moveTo>
                  <a:lnTo>
                    <a:pt x="15200" y="113952"/>
                  </a:lnTo>
                </a:path>
                <a:path w="38100" h="114300">
                  <a:moveTo>
                    <a:pt x="15200" y="60774"/>
                  </a:moveTo>
                  <a:lnTo>
                    <a:pt x="15200" y="0"/>
                  </a:lnTo>
                </a:path>
                <a:path w="38100" h="114300">
                  <a:moveTo>
                    <a:pt x="0" y="113952"/>
                  </a:moveTo>
                  <a:lnTo>
                    <a:pt x="38000" y="113952"/>
                  </a:lnTo>
                </a:path>
                <a:path w="38100" h="114300">
                  <a:moveTo>
                    <a:pt x="0" y="0"/>
                  </a:moveTo>
                  <a:lnTo>
                    <a:pt x="38000" y="0"/>
                  </a:lnTo>
                </a:path>
              </a:pathLst>
            </a:custGeom>
            <a:ln w="7598">
              <a:solidFill>
                <a:srgbClr val="000000"/>
              </a:solidFill>
            </a:ln>
          </p:spPr>
          <p:txBody>
            <a:bodyPr wrap="square" lIns="0" tIns="0" rIns="0" bIns="0" rtlCol="0"/>
            <a:lstStyle/>
            <a:p>
              <a:endParaRPr/>
            </a:p>
          </p:txBody>
        </p:sp>
        <p:sp>
          <p:nvSpPr>
            <p:cNvPr id="184" name="object 184"/>
            <p:cNvSpPr/>
            <p:nvPr/>
          </p:nvSpPr>
          <p:spPr>
            <a:xfrm>
              <a:off x="4588864" y="1881257"/>
              <a:ext cx="38100" cy="243204"/>
            </a:xfrm>
            <a:custGeom>
              <a:avLst/>
              <a:gdLst/>
              <a:ahLst/>
              <a:cxnLst/>
              <a:rect l="l" t="t" r="r" b="b"/>
              <a:pathLst>
                <a:path w="38100" h="243205">
                  <a:moveTo>
                    <a:pt x="22800" y="121549"/>
                  </a:moveTo>
                  <a:lnTo>
                    <a:pt x="22800" y="243098"/>
                  </a:lnTo>
                </a:path>
                <a:path w="38100" h="243205">
                  <a:moveTo>
                    <a:pt x="22800" y="121549"/>
                  </a:moveTo>
                  <a:lnTo>
                    <a:pt x="22800" y="0"/>
                  </a:lnTo>
                </a:path>
                <a:path w="38100" h="243205">
                  <a:moveTo>
                    <a:pt x="0" y="243098"/>
                  </a:moveTo>
                  <a:lnTo>
                    <a:pt x="38000" y="243098"/>
                  </a:lnTo>
                </a:path>
                <a:path w="38100" h="243205">
                  <a:moveTo>
                    <a:pt x="0" y="0"/>
                  </a:moveTo>
                  <a:lnTo>
                    <a:pt x="38000" y="0"/>
                  </a:lnTo>
                </a:path>
              </a:pathLst>
            </a:custGeom>
            <a:ln w="7598">
              <a:solidFill>
                <a:srgbClr val="000000"/>
              </a:solidFill>
            </a:ln>
          </p:spPr>
          <p:txBody>
            <a:bodyPr wrap="square" lIns="0" tIns="0" rIns="0" bIns="0" rtlCol="0"/>
            <a:lstStyle/>
            <a:p>
              <a:endParaRPr/>
            </a:p>
          </p:txBody>
        </p:sp>
        <p:sp>
          <p:nvSpPr>
            <p:cNvPr id="185" name="object 185"/>
            <p:cNvSpPr/>
            <p:nvPr/>
          </p:nvSpPr>
          <p:spPr>
            <a:xfrm>
              <a:off x="4740866" y="1964823"/>
              <a:ext cx="30480" cy="235585"/>
            </a:xfrm>
            <a:custGeom>
              <a:avLst/>
              <a:gdLst/>
              <a:ahLst/>
              <a:cxnLst/>
              <a:rect l="l" t="t" r="r" b="b"/>
              <a:pathLst>
                <a:path w="30479" h="235585">
                  <a:moveTo>
                    <a:pt x="15200" y="113952"/>
                  </a:moveTo>
                  <a:lnTo>
                    <a:pt x="15200" y="235502"/>
                  </a:lnTo>
                </a:path>
                <a:path w="30479" h="235585">
                  <a:moveTo>
                    <a:pt x="15200" y="113952"/>
                  </a:moveTo>
                  <a:lnTo>
                    <a:pt x="15200" y="0"/>
                  </a:lnTo>
                </a:path>
                <a:path w="30479" h="235585">
                  <a:moveTo>
                    <a:pt x="0" y="235502"/>
                  </a:moveTo>
                  <a:lnTo>
                    <a:pt x="30400" y="235502"/>
                  </a:lnTo>
                </a:path>
                <a:path w="30479" h="235585">
                  <a:moveTo>
                    <a:pt x="0" y="0"/>
                  </a:moveTo>
                  <a:lnTo>
                    <a:pt x="30400" y="0"/>
                  </a:lnTo>
                </a:path>
              </a:pathLst>
            </a:custGeom>
            <a:ln w="7598">
              <a:solidFill>
                <a:srgbClr val="000000"/>
              </a:solidFill>
            </a:ln>
          </p:spPr>
          <p:txBody>
            <a:bodyPr wrap="square" lIns="0" tIns="0" rIns="0" bIns="0" rtlCol="0"/>
            <a:lstStyle/>
            <a:p>
              <a:endParaRPr/>
            </a:p>
          </p:txBody>
        </p:sp>
        <p:sp>
          <p:nvSpPr>
            <p:cNvPr id="186" name="object 186"/>
            <p:cNvSpPr/>
            <p:nvPr/>
          </p:nvSpPr>
          <p:spPr>
            <a:xfrm>
              <a:off x="4885268" y="1980016"/>
              <a:ext cx="38100" cy="235585"/>
            </a:xfrm>
            <a:custGeom>
              <a:avLst/>
              <a:gdLst/>
              <a:ahLst/>
              <a:cxnLst/>
              <a:rect l="l" t="t" r="r" b="b"/>
              <a:pathLst>
                <a:path w="38100" h="235585">
                  <a:moveTo>
                    <a:pt x="22800" y="113952"/>
                  </a:moveTo>
                  <a:lnTo>
                    <a:pt x="22800" y="235502"/>
                  </a:lnTo>
                </a:path>
                <a:path w="38100" h="235585">
                  <a:moveTo>
                    <a:pt x="22800" y="113952"/>
                  </a:moveTo>
                  <a:lnTo>
                    <a:pt x="22800" y="0"/>
                  </a:lnTo>
                </a:path>
                <a:path w="38100" h="235585">
                  <a:moveTo>
                    <a:pt x="0" y="235502"/>
                  </a:moveTo>
                  <a:lnTo>
                    <a:pt x="38000" y="235502"/>
                  </a:lnTo>
                </a:path>
                <a:path w="38100" h="235585">
                  <a:moveTo>
                    <a:pt x="0" y="0"/>
                  </a:moveTo>
                  <a:lnTo>
                    <a:pt x="38000" y="0"/>
                  </a:lnTo>
                </a:path>
              </a:pathLst>
            </a:custGeom>
            <a:ln w="7598">
              <a:solidFill>
                <a:srgbClr val="000000"/>
              </a:solidFill>
            </a:ln>
          </p:spPr>
          <p:txBody>
            <a:bodyPr wrap="square" lIns="0" tIns="0" rIns="0" bIns="0" rtlCol="0"/>
            <a:lstStyle/>
            <a:p>
              <a:endParaRPr/>
            </a:p>
          </p:txBody>
        </p:sp>
        <p:sp>
          <p:nvSpPr>
            <p:cNvPr id="187" name="object 187"/>
            <p:cNvSpPr/>
            <p:nvPr/>
          </p:nvSpPr>
          <p:spPr>
            <a:xfrm>
              <a:off x="5037270" y="1790095"/>
              <a:ext cx="38100" cy="212725"/>
            </a:xfrm>
            <a:custGeom>
              <a:avLst/>
              <a:gdLst/>
              <a:ahLst/>
              <a:cxnLst/>
              <a:rect l="l" t="t" r="r" b="b"/>
              <a:pathLst>
                <a:path w="38100" h="212725">
                  <a:moveTo>
                    <a:pt x="15200" y="106355"/>
                  </a:moveTo>
                  <a:lnTo>
                    <a:pt x="15200" y="212711"/>
                  </a:lnTo>
                </a:path>
                <a:path w="38100" h="212725">
                  <a:moveTo>
                    <a:pt x="15200" y="106355"/>
                  </a:moveTo>
                  <a:lnTo>
                    <a:pt x="15200" y="0"/>
                  </a:lnTo>
                </a:path>
                <a:path w="38100" h="212725">
                  <a:moveTo>
                    <a:pt x="0" y="212711"/>
                  </a:moveTo>
                  <a:lnTo>
                    <a:pt x="38000" y="212711"/>
                  </a:lnTo>
                </a:path>
                <a:path w="38100" h="212725">
                  <a:moveTo>
                    <a:pt x="0" y="0"/>
                  </a:moveTo>
                  <a:lnTo>
                    <a:pt x="38000" y="0"/>
                  </a:lnTo>
                </a:path>
              </a:pathLst>
            </a:custGeom>
            <a:ln w="7598">
              <a:solidFill>
                <a:srgbClr val="000000"/>
              </a:solidFill>
            </a:ln>
          </p:spPr>
          <p:txBody>
            <a:bodyPr wrap="square" lIns="0" tIns="0" rIns="0" bIns="0" rtlCol="0"/>
            <a:lstStyle/>
            <a:p>
              <a:endParaRPr/>
            </a:p>
          </p:txBody>
        </p:sp>
        <p:sp>
          <p:nvSpPr>
            <p:cNvPr id="188" name="object 188"/>
            <p:cNvSpPr/>
            <p:nvPr/>
          </p:nvSpPr>
          <p:spPr>
            <a:xfrm>
              <a:off x="5189273" y="1797691"/>
              <a:ext cx="30480" cy="212725"/>
            </a:xfrm>
            <a:custGeom>
              <a:avLst/>
              <a:gdLst/>
              <a:ahLst/>
              <a:cxnLst/>
              <a:rect l="l" t="t" r="r" b="b"/>
              <a:pathLst>
                <a:path w="30479" h="212725">
                  <a:moveTo>
                    <a:pt x="15200" y="106355"/>
                  </a:moveTo>
                  <a:lnTo>
                    <a:pt x="15200" y="212711"/>
                  </a:lnTo>
                </a:path>
                <a:path w="30479" h="212725">
                  <a:moveTo>
                    <a:pt x="15200" y="106355"/>
                  </a:moveTo>
                  <a:lnTo>
                    <a:pt x="15200" y="0"/>
                  </a:lnTo>
                </a:path>
                <a:path w="30479" h="212725">
                  <a:moveTo>
                    <a:pt x="0" y="212711"/>
                  </a:moveTo>
                  <a:lnTo>
                    <a:pt x="30400" y="212711"/>
                  </a:lnTo>
                </a:path>
                <a:path w="30479" h="212725">
                  <a:moveTo>
                    <a:pt x="0" y="0"/>
                  </a:moveTo>
                  <a:lnTo>
                    <a:pt x="30400" y="0"/>
                  </a:lnTo>
                </a:path>
              </a:pathLst>
            </a:custGeom>
            <a:ln w="7598">
              <a:solidFill>
                <a:srgbClr val="000000"/>
              </a:solidFill>
            </a:ln>
          </p:spPr>
          <p:txBody>
            <a:bodyPr wrap="square" lIns="0" tIns="0" rIns="0" bIns="0" rtlCol="0"/>
            <a:lstStyle/>
            <a:p>
              <a:endParaRPr/>
            </a:p>
          </p:txBody>
        </p:sp>
        <p:sp>
          <p:nvSpPr>
            <p:cNvPr id="189" name="object 189"/>
            <p:cNvSpPr/>
            <p:nvPr/>
          </p:nvSpPr>
          <p:spPr>
            <a:xfrm>
              <a:off x="5333674" y="1797691"/>
              <a:ext cx="30480" cy="205740"/>
            </a:xfrm>
            <a:custGeom>
              <a:avLst/>
              <a:gdLst/>
              <a:ahLst/>
              <a:cxnLst/>
              <a:rect l="l" t="t" r="r" b="b"/>
              <a:pathLst>
                <a:path w="30479" h="205739">
                  <a:moveTo>
                    <a:pt x="15200" y="106355"/>
                  </a:moveTo>
                  <a:lnTo>
                    <a:pt x="15200" y="205114"/>
                  </a:lnTo>
                </a:path>
                <a:path w="30479" h="205739">
                  <a:moveTo>
                    <a:pt x="15200" y="106355"/>
                  </a:moveTo>
                  <a:lnTo>
                    <a:pt x="15200" y="0"/>
                  </a:lnTo>
                </a:path>
                <a:path w="30479" h="205739">
                  <a:moveTo>
                    <a:pt x="0" y="205114"/>
                  </a:moveTo>
                  <a:lnTo>
                    <a:pt x="30400" y="205114"/>
                  </a:lnTo>
                </a:path>
                <a:path w="30479" h="205739">
                  <a:moveTo>
                    <a:pt x="0" y="0"/>
                  </a:moveTo>
                  <a:lnTo>
                    <a:pt x="30400" y="0"/>
                  </a:lnTo>
                </a:path>
              </a:pathLst>
            </a:custGeom>
            <a:ln w="7598">
              <a:solidFill>
                <a:srgbClr val="000000"/>
              </a:solidFill>
            </a:ln>
          </p:spPr>
          <p:txBody>
            <a:bodyPr wrap="square" lIns="0" tIns="0" rIns="0" bIns="0" rtlCol="0"/>
            <a:lstStyle/>
            <a:p>
              <a:endParaRPr/>
            </a:p>
          </p:txBody>
        </p:sp>
        <p:sp>
          <p:nvSpPr>
            <p:cNvPr id="190" name="object 190"/>
            <p:cNvSpPr/>
            <p:nvPr/>
          </p:nvSpPr>
          <p:spPr>
            <a:xfrm>
              <a:off x="5478077" y="1790095"/>
              <a:ext cx="38100" cy="205740"/>
            </a:xfrm>
            <a:custGeom>
              <a:avLst/>
              <a:gdLst/>
              <a:ahLst/>
              <a:cxnLst/>
              <a:rect l="l" t="t" r="r" b="b"/>
              <a:pathLst>
                <a:path w="38100" h="205739">
                  <a:moveTo>
                    <a:pt x="22800" y="98758"/>
                  </a:moveTo>
                  <a:lnTo>
                    <a:pt x="22800" y="205114"/>
                  </a:lnTo>
                </a:path>
                <a:path w="38100" h="205739">
                  <a:moveTo>
                    <a:pt x="22800" y="98758"/>
                  </a:moveTo>
                  <a:lnTo>
                    <a:pt x="228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191" name="object 191"/>
            <p:cNvSpPr/>
            <p:nvPr/>
          </p:nvSpPr>
          <p:spPr>
            <a:xfrm>
              <a:off x="5630078" y="1782498"/>
              <a:ext cx="30480" cy="212725"/>
            </a:xfrm>
            <a:custGeom>
              <a:avLst/>
              <a:gdLst/>
              <a:ahLst/>
              <a:cxnLst/>
              <a:rect l="l" t="t" r="r" b="b"/>
              <a:pathLst>
                <a:path w="30479" h="212725">
                  <a:moveTo>
                    <a:pt x="15200" y="106355"/>
                  </a:moveTo>
                  <a:lnTo>
                    <a:pt x="15200" y="212711"/>
                  </a:lnTo>
                </a:path>
                <a:path w="30479" h="212725">
                  <a:moveTo>
                    <a:pt x="15200" y="106355"/>
                  </a:moveTo>
                  <a:lnTo>
                    <a:pt x="15200" y="0"/>
                  </a:lnTo>
                </a:path>
                <a:path w="30479" h="212725">
                  <a:moveTo>
                    <a:pt x="0" y="212711"/>
                  </a:moveTo>
                  <a:lnTo>
                    <a:pt x="30400" y="212711"/>
                  </a:lnTo>
                </a:path>
                <a:path w="30479" h="212725">
                  <a:moveTo>
                    <a:pt x="0" y="0"/>
                  </a:moveTo>
                  <a:lnTo>
                    <a:pt x="30400" y="0"/>
                  </a:lnTo>
                </a:path>
              </a:pathLst>
            </a:custGeom>
            <a:ln w="7598">
              <a:solidFill>
                <a:srgbClr val="000000"/>
              </a:solidFill>
            </a:ln>
          </p:spPr>
          <p:txBody>
            <a:bodyPr wrap="square" lIns="0" tIns="0" rIns="0" bIns="0" rtlCol="0"/>
            <a:lstStyle/>
            <a:p>
              <a:endParaRPr/>
            </a:p>
          </p:txBody>
        </p:sp>
        <p:sp>
          <p:nvSpPr>
            <p:cNvPr id="192" name="object 192"/>
            <p:cNvSpPr/>
            <p:nvPr/>
          </p:nvSpPr>
          <p:spPr>
            <a:xfrm>
              <a:off x="5774480" y="1782498"/>
              <a:ext cx="38100" cy="205740"/>
            </a:xfrm>
            <a:custGeom>
              <a:avLst/>
              <a:gdLst/>
              <a:ahLst/>
              <a:cxnLst/>
              <a:rect l="l" t="t" r="r" b="b"/>
              <a:pathLst>
                <a:path w="38100" h="205739">
                  <a:moveTo>
                    <a:pt x="15200" y="106355"/>
                  </a:moveTo>
                  <a:lnTo>
                    <a:pt x="15200" y="205114"/>
                  </a:lnTo>
                </a:path>
                <a:path w="38100" h="205739">
                  <a:moveTo>
                    <a:pt x="15200" y="106355"/>
                  </a:moveTo>
                  <a:lnTo>
                    <a:pt x="15200" y="0"/>
                  </a:lnTo>
                </a:path>
                <a:path w="38100" h="205739">
                  <a:moveTo>
                    <a:pt x="0" y="205114"/>
                  </a:moveTo>
                  <a:lnTo>
                    <a:pt x="38000" y="205114"/>
                  </a:lnTo>
                </a:path>
                <a:path w="38100" h="205739">
                  <a:moveTo>
                    <a:pt x="0" y="0"/>
                  </a:moveTo>
                  <a:lnTo>
                    <a:pt x="38000" y="0"/>
                  </a:lnTo>
                </a:path>
              </a:pathLst>
            </a:custGeom>
            <a:ln w="7598">
              <a:solidFill>
                <a:srgbClr val="000000"/>
              </a:solidFill>
            </a:ln>
          </p:spPr>
          <p:txBody>
            <a:bodyPr wrap="square" lIns="0" tIns="0" rIns="0" bIns="0" rtlCol="0"/>
            <a:lstStyle/>
            <a:p>
              <a:endParaRPr/>
            </a:p>
          </p:txBody>
        </p:sp>
        <p:sp>
          <p:nvSpPr>
            <p:cNvPr id="193" name="object 193"/>
            <p:cNvSpPr/>
            <p:nvPr/>
          </p:nvSpPr>
          <p:spPr>
            <a:xfrm>
              <a:off x="5926483" y="1942031"/>
              <a:ext cx="30480" cy="205740"/>
            </a:xfrm>
            <a:custGeom>
              <a:avLst/>
              <a:gdLst/>
              <a:ahLst/>
              <a:cxnLst/>
              <a:rect l="l" t="t" r="r" b="b"/>
              <a:pathLst>
                <a:path w="30479" h="205739">
                  <a:moveTo>
                    <a:pt x="15200" y="106355"/>
                  </a:moveTo>
                  <a:lnTo>
                    <a:pt x="15200" y="205114"/>
                  </a:lnTo>
                </a:path>
                <a:path w="30479" h="205739">
                  <a:moveTo>
                    <a:pt x="15200" y="106355"/>
                  </a:moveTo>
                  <a:lnTo>
                    <a:pt x="15200" y="0"/>
                  </a:lnTo>
                </a:path>
                <a:path w="30479" h="205739">
                  <a:moveTo>
                    <a:pt x="0" y="205114"/>
                  </a:moveTo>
                  <a:lnTo>
                    <a:pt x="30400" y="205114"/>
                  </a:lnTo>
                </a:path>
                <a:path w="30479" h="205739">
                  <a:moveTo>
                    <a:pt x="0" y="0"/>
                  </a:moveTo>
                  <a:lnTo>
                    <a:pt x="30400" y="0"/>
                  </a:lnTo>
                </a:path>
              </a:pathLst>
            </a:custGeom>
            <a:ln w="7598">
              <a:solidFill>
                <a:srgbClr val="000000"/>
              </a:solidFill>
            </a:ln>
          </p:spPr>
          <p:txBody>
            <a:bodyPr wrap="square" lIns="0" tIns="0" rIns="0" bIns="0" rtlCol="0"/>
            <a:lstStyle/>
            <a:p>
              <a:endParaRPr/>
            </a:p>
          </p:txBody>
        </p:sp>
        <p:sp>
          <p:nvSpPr>
            <p:cNvPr id="194" name="object 194"/>
            <p:cNvSpPr/>
            <p:nvPr/>
          </p:nvSpPr>
          <p:spPr>
            <a:xfrm>
              <a:off x="6070885" y="2131952"/>
              <a:ext cx="38100" cy="198120"/>
            </a:xfrm>
            <a:custGeom>
              <a:avLst/>
              <a:gdLst/>
              <a:ahLst/>
              <a:cxnLst/>
              <a:rect l="l" t="t" r="r" b="b"/>
              <a:pathLst>
                <a:path w="38100" h="198119">
                  <a:moveTo>
                    <a:pt x="22800" y="98758"/>
                  </a:moveTo>
                  <a:lnTo>
                    <a:pt x="22800" y="197517"/>
                  </a:lnTo>
                </a:path>
                <a:path w="38100" h="198119">
                  <a:moveTo>
                    <a:pt x="22800" y="98758"/>
                  </a:moveTo>
                  <a:lnTo>
                    <a:pt x="22800" y="0"/>
                  </a:lnTo>
                </a:path>
                <a:path w="38100" h="198119">
                  <a:moveTo>
                    <a:pt x="0" y="197517"/>
                  </a:moveTo>
                  <a:lnTo>
                    <a:pt x="38000" y="197517"/>
                  </a:lnTo>
                </a:path>
                <a:path w="38100" h="198119">
                  <a:moveTo>
                    <a:pt x="0" y="0"/>
                  </a:moveTo>
                  <a:lnTo>
                    <a:pt x="38000" y="0"/>
                  </a:lnTo>
                </a:path>
              </a:pathLst>
            </a:custGeom>
            <a:ln w="7598">
              <a:solidFill>
                <a:srgbClr val="000000"/>
              </a:solidFill>
            </a:ln>
          </p:spPr>
          <p:txBody>
            <a:bodyPr wrap="square" lIns="0" tIns="0" rIns="0" bIns="0" rtlCol="0"/>
            <a:lstStyle/>
            <a:p>
              <a:endParaRPr/>
            </a:p>
          </p:txBody>
        </p:sp>
        <p:sp>
          <p:nvSpPr>
            <p:cNvPr id="195" name="object 195"/>
            <p:cNvSpPr/>
            <p:nvPr/>
          </p:nvSpPr>
          <p:spPr>
            <a:xfrm>
              <a:off x="6222887" y="2238308"/>
              <a:ext cx="30480" cy="190500"/>
            </a:xfrm>
            <a:custGeom>
              <a:avLst/>
              <a:gdLst/>
              <a:ahLst/>
              <a:cxnLst/>
              <a:rect l="l" t="t" r="r" b="b"/>
              <a:pathLst>
                <a:path w="30479" h="190500">
                  <a:moveTo>
                    <a:pt x="15200" y="98758"/>
                  </a:moveTo>
                  <a:lnTo>
                    <a:pt x="15200" y="189920"/>
                  </a:lnTo>
                </a:path>
                <a:path w="30479" h="190500">
                  <a:moveTo>
                    <a:pt x="15200" y="98758"/>
                  </a:moveTo>
                  <a:lnTo>
                    <a:pt x="15200" y="0"/>
                  </a:lnTo>
                </a:path>
                <a:path w="30479" h="190500">
                  <a:moveTo>
                    <a:pt x="0" y="189920"/>
                  </a:moveTo>
                  <a:lnTo>
                    <a:pt x="30400" y="189920"/>
                  </a:lnTo>
                </a:path>
                <a:path w="30479" h="190500">
                  <a:moveTo>
                    <a:pt x="0" y="0"/>
                  </a:moveTo>
                  <a:lnTo>
                    <a:pt x="30400" y="0"/>
                  </a:lnTo>
                </a:path>
              </a:pathLst>
            </a:custGeom>
            <a:ln w="7598">
              <a:solidFill>
                <a:srgbClr val="000000"/>
              </a:solidFill>
            </a:ln>
          </p:spPr>
          <p:txBody>
            <a:bodyPr wrap="square" lIns="0" tIns="0" rIns="0" bIns="0" rtlCol="0"/>
            <a:lstStyle/>
            <a:p>
              <a:endParaRPr/>
            </a:p>
          </p:txBody>
        </p:sp>
        <p:sp>
          <p:nvSpPr>
            <p:cNvPr id="196" name="object 196"/>
            <p:cNvSpPr/>
            <p:nvPr/>
          </p:nvSpPr>
          <p:spPr>
            <a:xfrm>
              <a:off x="6374889" y="1714126"/>
              <a:ext cx="30480" cy="190500"/>
            </a:xfrm>
            <a:custGeom>
              <a:avLst/>
              <a:gdLst/>
              <a:ahLst/>
              <a:cxnLst/>
              <a:rect l="l" t="t" r="r" b="b"/>
              <a:pathLst>
                <a:path w="30479" h="190500">
                  <a:moveTo>
                    <a:pt x="15200" y="98758"/>
                  </a:moveTo>
                  <a:lnTo>
                    <a:pt x="15200" y="189920"/>
                  </a:lnTo>
                </a:path>
                <a:path w="30479" h="190500">
                  <a:moveTo>
                    <a:pt x="15200" y="98758"/>
                  </a:moveTo>
                  <a:lnTo>
                    <a:pt x="15200" y="0"/>
                  </a:lnTo>
                </a:path>
                <a:path w="30479" h="190500">
                  <a:moveTo>
                    <a:pt x="0" y="189920"/>
                  </a:moveTo>
                  <a:lnTo>
                    <a:pt x="30400" y="189920"/>
                  </a:lnTo>
                </a:path>
                <a:path w="30479" h="190500">
                  <a:moveTo>
                    <a:pt x="0" y="0"/>
                  </a:moveTo>
                  <a:lnTo>
                    <a:pt x="30400" y="0"/>
                  </a:lnTo>
                </a:path>
              </a:pathLst>
            </a:custGeom>
            <a:ln w="7598">
              <a:solidFill>
                <a:srgbClr val="000000"/>
              </a:solidFill>
            </a:ln>
          </p:spPr>
          <p:txBody>
            <a:bodyPr wrap="square" lIns="0" tIns="0" rIns="0" bIns="0" rtlCol="0"/>
            <a:lstStyle/>
            <a:p>
              <a:endParaRPr/>
            </a:p>
          </p:txBody>
        </p:sp>
        <p:sp>
          <p:nvSpPr>
            <p:cNvPr id="197" name="object 197"/>
            <p:cNvSpPr/>
            <p:nvPr/>
          </p:nvSpPr>
          <p:spPr>
            <a:xfrm>
              <a:off x="6519291" y="1866063"/>
              <a:ext cx="38100" cy="212725"/>
            </a:xfrm>
            <a:custGeom>
              <a:avLst/>
              <a:gdLst/>
              <a:ahLst/>
              <a:cxnLst/>
              <a:rect l="l" t="t" r="r" b="b"/>
              <a:pathLst>
                <a:path w="38100" h="212725">
                  <a:moveTo>
                    <a:pt x="15200" y="106355"/>
                  </a:moveTo>
                  <a:lnTo>
                    <a:pt x="15200" y="212711"/>
                  </a:lnTo>
                </a:path>
                <a:path w="38100" h="212725">
                  <a:moveTo>
                    <a:pt x="15200" y="106355"/>
                  </a:moveTo>
                  <a:lnTo>
                    <a:pt x="15200" y="0"/>
                  </a:lnTo>
                </a:path>
                <a:path w="38100" h="212725">
                  <a:moveTo>
                    <a:pt x="0" y="212711"/>
                  </a:moveTo>
                  <a:lnTo>
                    <a:pt x="38000" y="212711"/>
                  </a:lnTo>
                </a:path>
                <a:path w="38100" h="212725">
                  <a:moveTo>
                    <a:pt x="0" y="0"/>
                  </a:moveTo>
                  <a:lnTo>
                    <a:pt x="38000" y="0"/>
                  </a:lnTo>
                </a:path>
              </a:pathLst>
            </a:custGeom>
            <a:ln w="7598">
              <a:solidFill>
                <a:srgbClr val="000000"/>
              </a:solidFill>
            </a:ln>
          </p:spPr>
          <p:txBody>
            <a:bodyPr wrap="square" lIns="0" tIns="0" rIns="0" bIns="0" rtlCol="0"/>
            <a:lstStyle/>
            <a:p>
              <a:endParaRPr/>
            </a:p>
          </p:txBody>
        </p:sp>
        <p:sp>
          <p:nvSpPr>
            <p:cNvPr id="198" name="object 198"/>
            <p:cNvSpPr/>
            <p:nvPr/>
          </p:nvSpPr>
          <p:spPr>
            <a:xfrm>
              <a:off x="6663693" y="2055983"/>
              <a:ext cx="38100" cy="220345"/>
            </a:xfrm>
            <a:custGeom>
              <a:avLst/>
              <a:gdLst/>
              <a:ahLst/>
              <a:cxnLst/>
              <a:rect l="l" t="t" r="r" b="b"/>
              <a:pathLst>
                <a:path w="38100" h="220344">
                  <a:moveTo>
                    <a:pt x="22800" y="106355"/>
                  </a:moveTo>
                  <a:lnTo>
                    <a:pt x="22800" y="220308"/>
                  </a:lnTo>
                </a:path>
                <a:path w="38100" h="220344">
                  <a:moveTo>
                    <a:pt x="22800" y="106355"/>
                  </a:moveTo>
                  <a:lnTo>
                    <a:pt x="22800" y="0"/>
                  </a:lnTo>
                </a:path>
                <a:path w="38100" h="220344">
                  <a:moveTo>
                    <a:pt x="0" y="220308"/>
                  </a:moveTo>
                  <a:lnTo>
                    <a:pt x="38000" y="220308"/>
                  </a:lnTo>
                </a:path>
                <a:path w="38100" h="220344">
                  <a:moveTo>
                    <a:pt x="0" y="0"/>
                  </a:moveTo>
                  <a:lnTo>
                    <a:pt x="38000" y="0"/>
                  </a:lnTo>
                </a:path>
              </a:pathLst>
            </a:custGeom>
            <a:ln w="7598">
              <a:solidFill>
                <a:srgbClr val="000000"/>
              </a:solidFill>
            </a:ln>
          </p:spPr>
          <p:txBody>
            <a:bodyPr wrap="square" lIns="0" tIns="0" rIns="0" bIns="0" rtlCol="0"/>
            <a:lstStyle/>
            <a:p>
              <a:endParaRPr/>
            </a:p>
          </p:txBody>
        </p:sp>
        <p:sp>
          <p:nvSpPr>
            <p:cNvPr id="199" name="object 199"/>
            <p:cNvSpPr/>
            <p:nvPr/>
          </p:nvSpPr>
          <p:spPr>
            <a:xfrm>
              <a:off x="6815696" y="2253501"/>
              <a:ext cx="38100" cy="190500"/>
            </a:xfrm>
            <a:custGeom>
              <a:avLst/>
              <a:gdLst/>
              <a:ahLst/>
              <a:cxnLst/>
              <a:rect l="l" t="t" r="r" b="b"/>
              <a:pathLst>
                <a:path w="38100" h="190500">
                  <a:moveTo>
                    <a:pt x="15200" y="91162"/>
                  </a:moveTo>
                  <a:lnTo>
                    <a:pt x="15200" y="189920"/>
                  </a:lnTo>
                </a:path>
                <a:path w="38100" h="190500">
                  <a:moveTo>
                    <a:pt x="15200" y="91162"/>
                  </a:moveTo>
                  <a:lnTo>
                    <a:pt x="15200" y="0"/>
                  </a:lnTo>
                </a:path>
                <a:path w="38100" h="190500">
                  <a:moveTo>
                    <a:pt x="0" y="189920"/>
                  </a:moveTo>
                  <a:lnTo>
                    <a:pt x="38000" y="189920"/>
                  </a:lnTo>
                </a:path>
                <a:path w="38100" h="190500">
                  <a:moveTo>
                    <a:pt x="0" y="0"/>
                  </a:moveTo>
                  <a:lnTo>
                    <a:pt x="38000" y="0"/>
                  </a:lnTo>
                </a:path>
              </a:pathLst>
            </a:custGeom>
            <a:ln w="7598">
              <a:solidFill>
                <a:srgbClr val="000000"/>
              </a:solidFill>
            </a:ln>
          </p:spPr>
          <p:txBody>
            <a:bodyPr wrap="square" lIns="0" tIns="0" rIns="0" bIns="0" rtlCol="0"/>
            <a:lstStyle/>
            <a:p>
              <a:endParaRPr/>
            </a:p>
          </p:txBody>
        </p:sp>
        <p:sp>
          <p:nvSpPr>
            <p:cNvPr id="200" name="object 200"/>
            <p:cNvSpPr/>
            <p:nvPr/>
          </p:nvSpPr>
          <p:spPr>
            <a:xfrm>
              <a:off x="6967698" y="2344663"/>
              <a:ext cx="30480" cy="175260"/>
            </a:xfrm>
            <a:custGeom>
              <a:avLst/>
              <a:gdLst/>
              <a:ahLst/>
              <a:cxnLst/>
              <a:rect l="l" t="t" r="r" b="b"/>
              <a:pathLst>
                <a:path w="30479" h="175260">
                  <a:moveTo>
                    <a:pt x="15200" y="91162"/>
                  </a:moveTo>
                  <a:lnTo>
                    <a:pt x="15200" y="174727"/>
                  </a:lnTo>
                </a:path>
                <a:path w="30479" h="175260">
                  <a:moveTo>
                    <a:pt x="15200" y="91162"/>
                  </a:moveTo>
                  <a:lnTo>
                    <a:pt x="15200" y="0"/>
                  </a:lnTo>
                </a:path>
                <a:path w="30479" h="175260">
                  <a:moveTo>
                    <a:pt x="0" y="174727"/>
                  </a:moveTo>
                  <a:lnTo>
                    <a:pt x="30400" y="174727"/>
                  </a:lnTo>
                </a:path>
                <a:path w="30479" h="175260">
                  <a:moveTo>
                    <a:pt x="0" y="0"/>
                  </a:moveTo>
                  <a:lnTo>
                    <a:pt x="30400" y="0"/>
                  </a:lnTo>
                </a:path>
              </a:pathLst>
            </a:custGeom>
            <a:ln w="7598">
              <a:solidFill>
                <a:srgbClr val="000000"/>
              </a:solidFill>
            </a:ln>
          </p:spPr>
          <p:txBody>
            <a:bodyPr wrap="square" lIns="0" tIns="0" rIns="0" bIns="0" rtlCol="0"/>
            <a:lstStyle/>
            <a:p>
              <a:endParaRPr/>
            </a:p>
          </p:txBody>
        </p:sp>
        <p:sp>
          <p:nvSpPr>
            <p:cNvPr id="201" name="object 201"/>
            <p:cNvSpPr/>
            <p:nvPr/>
          </p:nvSpPr>
          <p:spPr>
            <a:xfrm>
              <a:off x="7112100" y="2413035"/>
              <a:ext cx="38100" cy="167640"/>
            </a:xfrm>
            <a:custGeom>
              <a:avLst/>
              <a:gdLst/>
              <a:ahLst/>
              <a:cxnLst/>
              <a:rect l="l" t="t" r="r" b="b"/>
              <a:pathLst>
                <a:path w="38100" h="167639">
                  <a:moveTo>
                    <a:pt x="15200" y="83565"/>
                  </a:moveTo>
                  <a:lnTo>
                    <a:pt x="15200" y="167130"/>
                  </a:lnTo>
                </a:path>
                <a:path w="38100" h="167639">
                  <a:moveTo>
                    <a:pt x="15200" y="83565"/>
                  </a:moveTo>
                  <a:lnTo>
                    <a:pt x="15200" y="0"/>
                  </a:lnTo>
                </a:path>
                <a:path w="38100" h="167639">
                  <a:moveTo>
                    <a:pt x="0" y="167130"/>
                  </a:moveTo>
                  <a:lnTo>
                    <a:pt x="38000" y="167130"/>
                  </a:lnTo>
                </a:path>
                <a:path w="38100" h="167639">
                  <a:moveTo>
                    <a:pt x="0" y="0"/>
                  </a:moveTo>
                  <a:lnTo>
                    <a:pt x="38000" y="0"/>
                  </a:lnTo>
                </a:path>
              </a:pathLst>
            </a:custGeom>
            <a:ln w="7598">
              <a:solidFill>
                <a:srgbClr val="000000"/>
              </a:solidFill>
            </a:ln>
          </p:spPr>
          <p:txBody>
            <a:bodyPr wrap="square" lIns="0" tIns="0" rIns="0" bIns="0" rtlCol="0"/>
            <a:lstStyle/>
            <a:p>
              <a:endParaRPr/>
            </a:p>
          </p:txBody>
        </p:sp>
        <p:sp>
          <p:nvSpPr>
            <p:cNvPr id="202" name="object 202"/>
            <p:cNvSpPr/>
            <p:nvPr/>
          </p:nvSpPr>
          <p:spPr>
            <a:xfrm>
              <a:off x="4611664" y="1592577"/>
              <a:ext cx="2515870" cy="835660"/>
            </a:xfrm>
            <a:custGeom>
              <a:avLst/>
              <a:gdLst/>
              <a:ahLst/>
              <a:cxnLst/>
              <a:rect l="l" t="t" r="r" b="b"/>
              <a:pathLst>
                <a:path w="2515870" h="835660">
                  <a:moveTo>
                    <a:pt x="0" y="91162"/>
                  </a:moveTo>
                  <a:lnTo>
                    <a:pt x="144402" y="212711"/>
                  </a:lnTo>
                  <a:lnTo>
                    <a:pt x="296404" y="243098"/>
                  </a:lnTo>
                  <a:lnTo>
                    <a:pt x="440806" y="68371"/>
                  </a:lnTo>
                  <a:lnTo>
                    <a:pt x="592808" y="68371"/>
                  </a:lnTo>
                  <a:lnTo>
                    <a:pt x="737210" y="60774"/>
                  </a:lnTo>
                  <a:lnTo>
                    <a:pt x="889212" y="53177"/>
                  </a:lnTo>
                  <a:lnTo>
                    <a:pt x="1033614" y="53177"/>
                  </a:lnTo>
                  <a:lnTo>
                    <a:pt x="1178016" y="53177"/>
                  </a:lnTo>
                  <a:lnTo>
                    <a:pt x="1330018" y="220308"/>
                  </a:lnTo>
                  <a:lnTo>
                    <a:pt x="1482020" y="455810"/>
                  </a:lnTo>
                  <a:lnTo>
                    <a:pt x="1626422" y="592553"/>
                  </a:lnTo>
                  <a:lnTo>
                    <a:pt x="1778425" y="0"/>
                  </a:lnTo>
                  <a:lnTo>
                    <a:pt x="1922827" y="151936"/>
                  </a:lnTo>
                  <a:lnTo>
                    <a:pt x="2074829" y="357051"/>
                  </a:lnTo>
                  <a:lnTo>
                    <a:pt x="2219231" y="615344"/>
                  </a:lnTo>
                  <a:lnTo>
                    <a:pt x="2371233" y="744490"/>
                  </a:lnTo>
                  <a:lnTo>
                    <a:pt x="2515635" y="835652"/>
                  </a:lnTo>
                </a:path>
              </a:pathLst>
            </a:custGeom>
            <a:ln w="7597">
              <a:solidFill>
                <a:srgbClr val="416FA6"/>
              </a:solidFill>
            </a:ln>
          </p:spPr>
          <p:txBody>
            <a:bodyPr wrap="square" lIns="0" tIns="0" rIns="0" bIns="0" rtlCol="0"/>
            <a:lstStyle/>
            <a:p>
              <a:endParaRPr/>
            </a:p>
          </p:txBody>
        </p:sp>
        <p:pic>
          <p:nvPicPr>
            <p:cNvPr id="203" name="object 203"/>
            <p:cNvPicPr/>
            <p:nvPr/>
          </p:nvPicPr>
          <p:blipFill>
            <a:blip r:embed="rId3" cstate="print"/>
            <a:stretch>
              <a:fillRect/>
            </a:stretch>
          </p:blipFill>
          <p:spPr>
            <a:xfrm>
              <a:off x="4550864" y="1636258"/>
              <a:ext cx="106401" cy="106355"/>
            </a:xfrm>
            <a:prstGeom prst="rect">
              <a:avLst/>
            </a:prstGeom>
          </p:spPr>
        </p:pic>
        <p:pic>
          <p:nvPicPr>
            <p:cNvPr id="204" name="object 204"/>
            <p:cNvPicPr/>
            <p:nvPr/>
          </p:nvPicPr>
          <p:blipFill>
            <a:blip r:embed="rId3" cstate="print"/>
            <a:stretch>
              <a:fillRect/>
            </a:stretch>
          </p:blipFill>
          <p:spPr>
            <a:xfrm>
              <a:off x="4702865" y="1750210"/>
              <a:ext cx="106401" cy="106355"/>
            </a:xfrm>
            <a:prstGeom prst="rect">
              <a:avLst/>
            </a:prstGeom>
          </p:spPr>
        </p:pic>
        <p:pic>
          <p:nvPicPr>
            <p:cNvPr id="205" name="object 205"/>
            <p:cNvPicPr/>
            <p:nvPr/>
          </p:nvPicPr>
          <p:blipFill>
            <a:blip r:embed="rId3" cstate="print"/>
            <a:stretch>
              <a:fillRect/>
            </a:stretch>
          </p:blipFill>
          <p:spPr>
            <a:xfrm>
              <a:off x="4847268" y="1780598"/>
              <a:ext cx="106401" cy="106355"/>
            </a:xfrm>
            <a:prstGeom prst="rect">
              <a:avLst/>
            </a:prstGeom>
          </p:spPr>
        </p:pic>
        <p:pic>
          <p:nvPicPr>
            <p:cNvPr id="206" name="object 206"/>
            <p:cNvPicPr/>
            <p:nvPr/>
          </p:nvPicPr>
          <p:blipFill>
            <a:blip r:embed="rId3" cstate="print"/>
            <a:stretch>
              <a:fillRect/>
            </a:stretch>
          </p:blipFill>
          <p:spPr>
            <a:xfrm>
              <a:off x="4999270" y="1613468"/>
              <a:ext cx="106401" cy="106355"/>
            </a:xfrm>
            <a:prstGeom prst="rect">
              <a:avLst/>
            </a:prstGeom>
          </p:spPr>
        </p:pic>
        <p:pic>
          <p:nvPicPr>
            <p:cNvPr id="207" name="object 207"/>
            <p:cNvPicPr/>
            <p:nvPr/>
          </p:nvPicPr>
          <p:blipFill>
            <a:blip r:embed="rId3" cstate="print"/>
            <a:stretch>
              <a:fillRect/>
            </a:stretch>
          </p:blipFill>
          <p:spPr>
            <a:xfrm>
              <a:off x="5143672" y="1613468"/>
              <a:ext cx="106401" cy="106355"/>
            </a:xfrm>
            <a:prstGeom prst="rect">
              <a:avLst/>
            </a:prstGeom>
          </p:spPr>
        </p:pic>
        <p:pic>
          <p:nvPicPr>
            <p:cNvPr id="208" name="object 208"/>
            <p:cNvPicPr/>
            <p:nvPr/>
          </p:nvPicPr>
          <p:blipFill>
            <a:blip r:embed="rId3" cstate="print"/>
            <a:stretch>
              <a:fillRect/>
            </a:stretch>
          </p:blipFill>
          <p:spPr>
            <a:xfrm>
              <a:off x="5295675" y="1605870"/>
              <a:ext cx="106401" cy="106355"/>
            </a:xfrm>
            <a:prstGeom prst="rect">
              <a:avLst/>
            </a:prstGeom>
          </p:spPr>
        </p:pic>
        <p:pic>
          <p:nvPicPr>
            <p:cNvPr id="209" name="object 209"/>
            <p:cNvPicPr/>
            <p:nvPr/>
          </p:nvPicPr>
          <p:blipFill>
            <a:blip r:embed="rId3" cstate="print"/>
            <a:stretch>
              <a:fillRect/>
            </a:stretch>
          </p:blipFill>
          <p:spPr>
            <a:xfrm>
              <a:off x="5440076" y="1598273"/>
              <a:ext cx="106401" cy="106355"/>
            </a:xfrm>
            <a:prstGeom prst="rect">
              <a:avLst/>
            </a:prstGeom>
          </p:spPr>
        </p:pic>
        <p:pic>
          <p:nvPicPr>
            <p:cNvPr id="210" name="object 210"/>
            <p:cNvPicPr/>
            <p:nvPr/>
          </p:nvPicPr>
          <p:blipFill>
            <a:blip r:embed="rId3" cstate="print"/>
            <a:stretch>
              <a:fillRect/>
            </a:stretch>
          </p:blipFill>
          <p:spPr>
            <a:xfrm>
              <a:off x="5592079" y="1598273"/>
              <a:ext cx="106401" cy="106355"/>
            </a:xfrm>
            <a:prstGeom prst="rect">
              <a:avLst/>
            </a:prstGeom>
          </p:spPr>
        </p:pic>
        <p:pic>
          <p:nvPicPr>
            <p:cNvPr id="211" name="object 211"/>
            <p:cNvPicPr/>
            <p:nvPr/>
          </p:nvPicPr>
          <p:blipFill>
            <a:blip r:embed="rId3" cstate="print"/>
            <a:stretch>
              <a:fillRect/>
            </a:stretch>
          </p:blipFill>
          <p:spPr>
            <a:xfrm>
              <a:off x="5736480" y="1598273"/>
              <a:ext cx="106401" cy="106355"/>
            </a:xfrm>
            <a:prstGeom prst="rect">
              <a:avLst/>
            </a:prstGeom>
          </p:spPr>
        </p:pic>
        <p:pic>
          <p:nvPicPr>
            <p:cNvPr id="212" name="object 212"/>
            <p:cNvPicPr/>
            <p:nvPr/>
          </p:nvPicPr>
          <p:blipFill>
            <a:blip r:embed="rId3" cstate="print"/>
            <a:stretch>
              <a:fillRect/>
            </a:stretch>
          </p:blipFill>
          <p:spPr>
            <a:xfrm>
              <a:off x="5888483" y="1765404"/>
              <a:ext cx="106401" cy="106355"/>
            </a:xfrm>
            <a:prstGeom prst="rect">
              <a:avLst/>
            </a:prstGeom>
          </p:spPr>
        </p:pic>
        <p:pic>
          <p:nvPicPr>
            <p:cNvPr id="213" name="object 213"/>
            <p:cNvPicPr/>
            <p:nvPr/>
          </p:nvPicPr>
          <p:blipFill>
            <a:blip r:embed="rId3" cstate="print"/>
            <a:stretch>
              <a:fillRect/>
            </a:stretch>
          </p:blipFill>
          <p:spPr>
            <a:xfrm>
              <a:off x="6032884" y="1993309"/>
              <a:ext cx="106401" cy="106355"/>
            </a:xfrm>
            <a:prstGeom prst="rect">
              <a:avLst/>
            </a:prstGeom>
          </p:spPr>
        </p:pic>
        <p:pic>
          <p:nvPicPr>
            <p:cNvPr id="214" name="object 214"/>
            <p:cNvPicPr/>
            <p:nvPr/>
          </p:nvPicPr>
          <p:blipFill>
            <a:blip r:embed="rId3" cstate="print"/>
            <a:stretch>
              <a:fillRect/>
            </a:stretch>
          </p:blipFill>
          <p:spPr>
            <a:xfrm>
              <a:off x="6184887" y="2137649"/>
              <a:ext cx="106401" cy="106355"/>
            </a:xfrm>
            <a:prstGeom prst="rect">
              <a:avLst/>
            </a:prstGeom>
          </p:spPr>
        </p:pic>
        <p:pic>
          <p:nvPicPr>
            <p:cNvPr id="215" name="object 215"/>
            <p:cNvPicPr/>
            <p:nvPr/>
          </p:nvPicPr>
          <p:blipFill>
            <a:blip r:embed="rId3" cstate="print"/>
            <a:stretch>
              <a:fillRect/>
            </a:stretch>
          </p:blipFill>
          <p:spPr>
            <a:xfrm>
              <a:off x="6329289" y="1545096"/>
              <a:ext cx="106401" cy="106355"/>
            </a:xfrm>
            <a:prstGeom prst="rect">
              <a:avLst/>
            </a:prstGeom>
          </p:spPr>
        </p:pic>
        <p:pic>
          <p:nvPicPr>
            <p:cNvPr id="216" name="object 216"/>
            <p:cNvPicPr/>
            <p:nvPr/>
          </p:nvPicPr>
          <p:blipFill>
            <a:blip r:embed="rId3" cstate="print"/>
            <a:stretch>
              <a:fillRect/>
            </a:stretch>
          </p:blipFill>
          <p:spPr>
            <a:xfrm>
              <a:off x="6481291" y="1697032"/>
              <a:ext cx="106401" cy="106355"/>
            </a:xfrm>
            <a:prstGeom prst="rect">
              <a:avLst/>
            </a:prstGeom>
          </p:spPr>
        </p:pic>
        <p:pic>
          <p:nvPicPr>
            <p:cNvPr id="217" name="object 217"/>
            <p:cNvPicPr/>
            <p:nvPr/>
          </p:nvPicPr>
          <p:blipFill>
            <a:blip r:embed="rId3" cstate="print"/>
            <a:stretch>
              <a:fillRect/>
            </a:stretch>
          </p:blipFill>
          <p:spPr>
            <a:xfrm>
              <a:off x="6625692" y="1894550"/>
              <a:ext cx="106401" cy="106355"/>
            </a:xfrm>
            <a:prstGeom prst="rect">
              <a:avLst/>
            </a:prstGeom>
          </p:spPr>
        </p:pic>
        <p:pic>
          <p:nvPicPr>
            <p:cNvPr id="218" name="object 218"/>
            <p:cNvPicPr/>
            <p:nvPr/>
          </p:nvPicPr>
          <p:blipFill>
            <a:blip r:embed="rId3" cstate="print"/>
            <a:stretch>
              <a:fillRect/>
            </a:stretch>
          </p:blipFill>
          <p:spPr>
            <a:xfrm>
              <a:off x="6777695" y="2152843"/>
              <a:ext cx="106401" cy="106355"/>
            </a:xfrm>
            <a:prstGeom prst="rect">
              <a:avLst/>
            </a:prstGeom>
          </p:spPr>
        </p:pic>
        <p:pic>
          <p:nvPicPr>
            <p:cNvPr id="219" name="object 219"/>
            <p:cNvPicPr/>
            <p:nvPr/>
          </p:nvPicPr>
          <p:blipFill>
            <a:blip r:embed="rId3" cstate="print"/>
            <a:stretch>
              <a:fillRect/>
            </a:stretch>
          </p:blipFill>
          <p:spPr>
            <a:xfrm>
              <a:off x="6922096" y="2289586"/>
              <a:ext cx="106401" cy="106355"/>
            </a:xfrm>
            <a:prstGeom prst="rect">
              <a:avLst/>
            </a:prstGeom>
          </p:spPr>
        </p:pic>
        <p:pic>
          <p:nvPicPr>
            <p:cNvPr id="220" name="object 220"/>
            <p:cNvPicPr/>
            <p:nvPr/>
          </p:nvPicPr>
          <p:blipFill>
            <a:blip r:embed="rId3" cstate="print"/>
            <a:stretch>
              <a:fillRect/>
            </a:stretch>
          </p:blipFill>
          <p:spPr>
            <a:xfrm>
              <a:off x="7074099" y="2373151"/>
              <a:ext cx="106401" cy="106355"/>
            </a:xfrm>
            <a:prstGeom prst="rect">
              <a:avLst/>
            </a:prstGeom>
          </p:spPr>
        </p:pic>
        <p:sp>
          <p:nvSpPr>
            <p:cNvPr id="221" name="object 221"/>
            <p:cNvSpPr/>
            <p:nvPr/>
          </p:nvSpPr>
          <p:spPr>
            <a:xfrm>
              <a:off x="4611664" y="1858465"/>
              <a:ext cx="2515870" cy="721995"/>
            </a:xfrm>
            <a:custGeom>
              <a:avLst/>
              <a:gdLst/>
              <a:ahLst/>
              <a:cxnLst/>
              <a:rect l="l" t="t" r="r" b="b"/>
              <a:pathLst>
                <a:path w="2515870" h="721994">
                  <a:moveTo>
                    <a:pt x="0" y="205114"/>
                  </a:moveTo>
                  <a:lnTo>
                    <a:pt x="144402" y="296276"/>
                  </a:lnTo>
                  <a:lnTo>
                    <a:pt x="296404" y="311470"/>
                  </a:lnTo>
                  <a:lnTo>
                    <a:pt x="440806" y="98758"/>
                  </a:lnTo>
                  <a:lnTo>
                    <a:pt x="592808" y="98758"/>
                  </a:lnTo>
                  <a:lnTo>
                    <a:pt x="737210" y="91162"/>
                  </a:lnTo>
                  <a:lnTo>
                    <a:pt x="889212" y="83565"/>
                  </a:lnTo>
                  <a:lnTo>
                    <a:pt x="1033614" y="83565"/>
                  </a:lnTo>
                  <a:lnTo>
                    <a:pt x="1178016" y="83565"/>
                  </a:lnTo>
                  <a:lnTo>
                    <a:pt x="1330018" y="235502"/>
                  </a:lnTo>
                  <a:lnTo>
                    <a:pt x="1482020" y="425423"/>
                  </a:lnTo>
                  <a:lnTo>
                    <a:pt x="1626422" y="546972"/>
                  </a:lnTo>
                  <a:lnTo>
                    <a:pt x="1778425" y="0"/>
                  </a:lnTo>
                  <a:lnTo>
                    <a:pt x="1922827" y="182324"/>
                  </a:lnTo>
                  <a:lnTo>
                    <a:pt x="2074829" y="379841"/>
                  </a:lnTo>
                  <a:lnTo>
                    <a:pt x="2219231" y="562166"/>
                  </a:lnTo>
                  <a:lnTo>
                    <a:pt x="2371233" y="653328"/>
                  </a:lnTo>
                  <a:lnTo>
                    <a:pt x="2515635" y="721699"/>
                  </a:lnTo>
                </a:path>
              </a:pathLst>
            </a:custGeom>
            <a:ln w="7597">
              <a:solidFill>
                <a:srgbClr val="A8423F"/>
              </a:solidFill>
            </a:ln>
          </p:spPr>
          <p:txBody>
            <a:bodyPr wrap="square" lIns="0" tIns="0" rIns="0" bIns="0" rtlCol="0"/>
            <a:lstStyle/>
            <a:p>
              <a:endParaRPr/>
            </a:p>
          </p:txBody>
        </p:sp>
        <p:pic>
          <p:nvPicPr>
            <p:cNvPr id="222" name="object 222"/>
            <p:cNvPicPr/>
            <p:nvPr/>
          </p:nvPicPr>
          <p:blipFill>
            <a:blip r:embed="rId4" cstate="print"/>
            <a:stretch>
              <a:fillRect/>
            </a:stretch>
          </p:blipFill>
          <p:spPr>
            <a:xfrm>
              <a:off x="4550864" y="2008502"/>
              <a:ext cx="106401" cy="106355"/>
            </a:xfrm>
            <a:prstGeom prst="rect">
              <a:avLst/>
            </a:prstGeom>
          </p:spPr>
        </p:pic>
        <p:pic>
          <p:nvPicPr>
            <p:cNvPr id="223" name="object 223"/>
            <p:cNvPicPr/>
            <p:nvPr/>
          </p:nvPicPr>
          <p:blipFill>
            <a:blip r:embed="rId4" cstate="print"/>
            <a:stretch>
              <a:fillRect/>
            </a:stretch>
          </p:blipFill>
          <p:spPr>
            <a:xfrm>
              <a:off x="4702865" y="2099664"/>
              <a:ext cx="106401" cy="106355"/>
            </a:xfrm>
            <a:prstGeom prst="rect">
              <a:avLst/>
            </a:prstGeom>
          </p:spPr>
        </p:pic>
        <p:pic>
          <p:nvPicPr>
            <p:cNvPr id="224" name="object 224"/>
            <p:cNvPicPr/>
            <p:nvPr/>
          </p:nvPicPr>
          <p:blipFill>
            <a:blip r:embed="rId4" cstate="print"/>
            <a:stretch>
              <a:fillRect/>
            </a:stretch>
          </p:blipFill>
          <p:spPr>
            <a:xfrm>
              <a:off x="4847268" y="2122456"/>
              <a:ext cx="106401" cy="106355"/>
            </a:xfrm>
            <a:prstGeom prst="rect">
              <a:avLst/>
            </a:prstGeom>
          </p:spPr>
        </p:pic>
        <p:pic>
          <p:nvPicPr>
            <p:cNvPr id="225" name="object 225"/>
            <p:cNvPicPr/>
            <p:nvPr/>
          </p:nvPicPr>
          <p:blipFill>
            <a:blip r:embed="rId4" cstate="print"/>
            <a:stretch>
              <a:fillRect/>
            </a:stretch>
          </p:blipFill>
          <p:spPr>
            <a:xfrm>
              <a:off x="4999270" y="1909743"/>
              <a:ext cx="106401" cy="106355"/>
            </a:xfrm>
            <a:prstGeom prst="rect">
              <a:avLst/>
            </a:prstGeom>
          </p:spPr>
        </p:pic>
        <p:pic>
          <p:nvPicPr>
            <p:cNvPr id="226" name="object 226"/>
            <p:cNvPicPr/>
            <p:nvPr/>
          </p:nvPicPr>
          <p:blipFill>
            <a:blip r:embed="rId4" cstate="print"/>
            <a:stretch>
              <a:fillRect/>
            </a:stretch>
          </p:blipFill>
          <p:spPr>
            <a:xfrm>
              <a:off x="5143672" y="1909743"/>
              <a:ext cx="106401" cy="106355"/>
            </a:xfrm>
            <a:prstGeom prst="rect">
              <a:avLst/>
            </a:prstGeom>
          </p:spPr>
        </p:pic>
        <p:pic>
          <p:nvPicPr>
            <p:cNvPr id="227" name="object 227"/>
            <p:cNvPicPr/>
            <p:nvPr/>
          </p:nvPicPr>
          <p:blipFill>
            <a:blip r:embed="rId4" cstate="print"/>
            <a:stretch>
              <a:fillRect/>
            </a:stretch>
          </p:blipFill>
          <p:spPr>
            <a:xfrm>
              <a:off x="5295675" y="1902147"/>
              <a:ext cx="106401" cy="106355"/>
            </a:xfrm>
            <a:prstGeom prst="rect">
              <a:avLst/>
            </a:prstGeom>
          </p:spPr>
        </p:pic>
        <p:pic>
          <p:nvPicPr>
            <p:cNvPr id="228" name="object 228"/>
            <p:cNvPicPr/>
            <p:nvPr/>
          </p:nvPicPr>
          <p:blipFill>
            <a:blip r:embed="rId4" cstate="print"/>
            <a:stretch>
              <a:fillRect/>
            </a:stretch>
          </p:blipFill>
          <p:spPr>
            <a:xfrm>
              <a:off x="5440076" y="1894550"/>
              <a:ext cx="106401" cy="106355"/>
            </a:xfrm>
            <a:prstGeom prst="rect">
              <a:avLst/>
            </a:prstGeom>
          </p:spPr>
        </p:pic>
        <p:pic>
          <p:nvPicPr>
            <p:cNvPr id="229" name="object 229"/>
            <p:cNvPicPr/>
            <p:nvPr/>
          </p:nvPicPr>
          <p:blipFill>
            <a:blip r:embed="rId4" cstate="print"/>
            <a:stretch>
              <a:fillRect/>
            </a:stretch>
          </p:blipFill>
          <p:spPr>
            <a:xfrm>
              <a:off x="5592079" y="1894550"/>
              <a:ext cx="106401" cy="106355"/>
            </a:xfrm>
            <a:prstGeom prst="rect">
              <a:avLst/>
            </a:prstGeom>
          </p:spPr>
        </p:pic>
        <p:pic>
          <p:nvPicPr>
            <p:cNvPr id="230" name="object 230"/>
            <p:cNvPicPr/>
            <p:nvPr/>
          </p:nvPicPr>
          <p:blipFill>
            <a:blip r:embed="rId4" cstate="print"/>
            <a:stretch>
              <a:fillRect/>
            </a:stretch>
          </p:blipFill>
          <p:spPr>
            <a:xfrm>
              <a:off x="5736480" y="1886953"/>
              <a:ext cx="106401" cy="106355"/>
            </a:xfrm>
            <a:prstGeom prst="rect">
              <a:avLst/>
            </a:prstGeom>
          </p:spPr>
        </p:pic>
        <p:pic>
          <p:nvPicPr>
            <p:cNvPr id="231" name="object 231"/>
            <p:cNvPicPr/>
            <p:nvPr/>
          </p:nvPicPr>
          <p:blipFill>
            <a:blip r:embed="rId4" cstate="print"/>
            <a:stretch>
              <a:fillRect/>
            </a:stretch>
          </p:blipFill>
          <p:spPr>
            <a:xfrm>
              <a:off x="5888483" y="2046487"/>
              <a:ext cx="106401" cy="106355"/>
            </a:xfrm>
            <a:prstGeom prst="rect">
              <a:avLst/>
            </a:prstGeom>
          </p:spPr>
        </p:pic>
        <p:pic>
          <p:nvPicPr>
            <p:cNvPr id="232" name="object 232"/>
            <p:cNvPicPr/>
            <p:nvPr/>
          </p:nvPicPr>
          <p:blipFill>
            <a:blip r:embed="rId4" cstate="print"/>
            <a:stretch>
              <a:fillRect/>
            </a:stretch>
          </p:blipFill>
          <p:spPr>
            <a:xfrm>
              <a:off x="6032884" y="2236408"/>
              <a:ext cx="106401" cy="106355"/>
            </a:xfrm>
            <a:prstGeom prst="rect">
              <a:avLst/>
            </a:prstGeom>
          </p:spPr>
        </p:pic>
        <p:pic>
          <p:nvPicPr>
            <p:cNvPr id="233" name="object 233"/>
            <p:cNvPicPr/>
            <p:nvPr/>
          </p:nvPicPr>
          <p:blipFill>
            <a:blip r:embed="rId4" cstate="print"/>
            <a:stretch>
              <a:fillRect/>
            </a:stretch>
          </p:blipFill>
          <p:spPr>
            <a:xfrm>
              <a:off x="6184887" y="2350361"/>
              <a:ext cx="106401" cy="106355"/>
            </a:xfrm>
            <a:prstGeom prst="rect">
              <a:avLst/>
            </a:prstGeom>
          </p:spPr>
        </p:pic>
        <p:pic>
          <p:nvPicPr>
            <p:cNvPr id="234" name="object 234"/>
            <p:cNvPicPr/>
            <p:nvPr/>
          </p:nvPicPr>
          <p:blipFill>
            <a:blip r:embed="rId4" cstate="print"/>
            <a:stretch>
              <a:fillRect/>
            </a:stretch>
          </p:blipFill>
          <p:spPr>
            <a:xfrm>
              <a:off x="6329289" y="1810986"/>
              <a:ext cx="106401" cy="106355"/>
            </a:xfrm>
            <a:prstGeom prst="rect">
              <a:avLst/>
            </a:prstGeom>
          </p:spPr>
        </p:pic>
        <p:pic>
          <p:nvPicPr>
            <p:cNvPr id="235" name="object 235"/>
            <p:cNvPicPr/>
            <p:nvPr/>
          </p:nvPicPr>
          <p:blipFill>
            <a:blip r:embed="rId4" cstate="print"/>
            <a:stretch>
              <a:fillRect/>
            </a:stretch>
          </p:blipFill>
          <p:spPr>
            <a:xfrm>
              <a:off x="6481291" y="1993309"/>
              <a:ext cx="106401" cy="106355"/>
            </a:xfrm>
            <a:prstGeom prst="rect">
              <a:avLst/>
            </a:prstGeom>
          </p:spPr>
        </p:pic>
        <p:pic>
          <p:nvPicPr>
            <p:cNvPr id="236" name="object 236"/>
            <p:cNvPicPr/>
            <p:nvPr/>
          </p:nvPicPr>
          <p:blipFill>
            <a:blip r:embed="rId4" cstate="print"/>
            <a:stretch>
              <a:fillRect/>
            </a:stretch>
          </p:blipFill>
          <p:spPr>
            <a:xfrm>
              <a:off x="6625692" y="2183230"/>
              <a:ext cx="106401" cy="106355"/>
            </a:xfrm>
            <a:prstGeom prst="rect">
              <a:avLst/>
            </a:prstGeom>
          </p:spPr>
        </p:pic>
        <p:pic>
          <p:nvPicPr>
            <p:cNvPr id="237" name="object 237"/>
            <p:cNvPicPr/>
            <p:nvPr/>
          </p:nvPicPr>
          <p:blipFill>
            <a:blip r:embed="rId4" cstate="print"/>
            <a:stretch>
              <a:fillRect/>
            </a:stretch>
          </p:blipFill>
          <p:spPr>
            <a:xfrm>
              <a:off x="6777695" y="2373151"/>
              <a:ext cx="106401" cy="106355"/>
            </a:xfrm>
            <a:prstGeom prst="rect">
              <a:avLst/>
            </a:prstGeom>
          </p:spPr>
        </p:pic>
        <p:pic>
          <p:nvPicPr>
            <p:cNvPr id="238" name="object 238"/>
            <p:cNvPicPr/>
            <p:nvPr/>
          </p:nvPicPr>
          <p:blipFill>
            <a:blip r:embed="rId4" cstate="print"/>
            <a:stretch>
              <a:fillRect/>
            </a:stretch>
          </p:blipFill>
          <p:spPr>
            <a:xfrm>
              <a:off x="6922096" y="2464313"/>
              <a:ext cx="106401" cy="106355"/>
            </a:xfrm>
            <a:prstGeom prst="rect">
              <a:avLst/>
            </a:prstGeom>
          </p:spPr>
        </p:pic>
        <p:pic>
          <p:nvPicPr>
            <p:cNvPr id="239" name="object 239"/>
            <p:cNvPicPr/>
            <p:nvPr/>
          </p:nvPicPr>
          <p:blipFill>
            <a:blip r:embed="rId4" cstate="print"/>
            <a:stretch>
              <a:fillRect/>
            </a:stretch>
          </p:blipFill>
          <p:spPr>
            <a:xfrm>
              <a:off x="7074099" y="2525088"/>
              <a:ext cx="106401" cy="106355"/>
            </a:xfrm>
            <a:prstGeom prst="rect">
              <a:avLst/>
            </a:prstGeom>
          </p:spPr>
        </p:pic>
        <p:sp>
          <p:nvSpPr>
            <p:cNvPr id="240" name="object 240"/>
            <p:cNvSpPr/>
            <p:nvPr/>
          </p:nvSpPr>
          <p:spPr>
            <a:xfrm>
              <a:off x="4611664" y="1812885"/>
              <a:ext cx="2515870" cy="683895"/>
            </a:xfrm>
            <a:custGeom>
              <a:avLst/>
              <a:gdLst/>
              <a:ahLst/>
              <a:cxnLst/>
              <a:rect l="l" t="t" r="r" b="b"/>
              <a:pathLst>
                <a:path w="2515870" h="683894">
                  <a:moveTo>
                    <a:pt x="0" y="189920"/>
                  </a:moveTo>
                  <a:lnTo>
                    <a:pt x="144402" y="265889"/>
                  </a:lnTo>
                  <a:lnTo>
                    <a:pt x="296404" y="281083"/>
                  </a:lnTo>
                  <a:lnTo>
                    <a:pt x="440806" y="83565"/>
                  </a:lnTo>
                  <a:lnTo>
                    <a:pt x="592808" y="91162"/>
                  </a:lnTo>
                  <a:lnTo>
                    <a:pt x="737210" y="91162"/>
                  </a:lnTo>
                  <a:lnTo>
                    <a:pt x="889212" y="75968"/>
                  </a:lnTo>
                  <a:lnTo>
                    <a:pt x="1033614" y="75968"/>
                  </a:lnTo>
                  <a:lnTo>
                    <a:pt x="1178016" y="75968"/>
                  </a:lnTo>
                  <a:lnTo>
                    <a:pt x="1330018" y="235502"/>
                  </a:lnTo>
                  <a:lnTo>
                    <a:pt x="1482020" y="417826"/>
                  </a:lnTo>
                  <a:lnTo>
                    <a:pt x="1626422" y="524181"/>
                  </a:lnTo>
                  <a:lnTo>
                    <a:pt x="1778425" y="0"/>
                  </a:lnTo>
                  <a:lnTo>
                    <a:pt x="1922827" y="159533"/>
                  </a:lnTo>
                  <a:lnTo>
                    <a:pt x="2074829" y="349454"/>
                  </a:lnTo>
                  <a:lnTo>
                    <a:pt x="2219231" y="531778"/>
                  </a:lnTo>
                  <a:lnTo>
                    <a:pt x="2371233" y="622940"/>
                  </a:lnTo>
                  <a:lnTo>
                    <a:pt x="2515635" y="683715"/>
                  </a:lnTo>
                </a:path>
              </a:pathLst>
            </a:custGeom>
            <a:ln w="7597">
              <a:solidFill>
                <a:srgbClr val="86A44A"/>
              </a:solidFill>
            </a:ln>
          </p:spPr>
          <p:txBody>
            <a:bodyPr wrap="square" lIns="0" tIns="0" rIns="0" bIns="0" rtlCol="0"/>
            <a:lstStyle/>
            <a:p>
              <a:endParaRPr/>
            </a:p>
          </p:txBody>
        </p:sp>
        <p:pic>
          <p:nvPicPr>
            <p:cNvPr id="241" name="object 241"/>
            <p:cNvPicPr/>
            <p:nvPr/>
          </p:nvPicPr>
          <p:blipFill>
            <a:blip r:embed="rId5" cstate="print"/>
            <a:stretch>
              <a:fillRect/>
            </a:stretch>
          </p:blipFill>
          <p:spPr>
            <a:xfrm>
              <a:off x="4550864" y="1947728"/>
              <a:ext cx="106401" cy="106355"/>
            </a:xfrm>
            <a:prstGeom prst="rect">
              <a:avLst/>
            </a:prstGeom>
          </p:spPr>
        </p:pic>
        <p:pic>
          <p:nvPicPr>
            <p:cNvPr id="242" name="object 242"/>
            <p:cNvPicPr/>
            <p:nvPr/>
          </p:nvPicPr>
          <p:blipFill>
            <a:blip r:embed="rId5" cstate="print"/>
            <a:stretch>
              <a:fillRect/>
            </a:stretch>
          </p:blipFill>
          <p:spPr>
            <a:xfrm>
              <a:off x="4702865" y="2031293"/>
              <a:ext cx="106401" cy="106355"/>
            </a:xfrm>
            <a:prstGeom prst="rect">
              <a:avLst/>
            </a:prstGeom>
          </p:spPr>
        </p:pic>
        <p:pic>
          <p:nvPicPr>
            <p:cNvPr id="243" name="object 243"/>
            <p:cNvPicPr/>
            <p:nvPr/>
          </p:nvPicPr>
          <p:blipFill>
            <a:blip r:embed="rId5" cstate="print"/>
            <a:stretch>
              <a:fillRect/>
            </a:stretch>
          </p:blipFill>
          <p:spPr>
            <a:xfrm>
              <a:off x="4847268" y="2046487"/>
              <a:ext cx="106401" cy="106355"/>
            </a:xfrm>
            <a:prstGeom prst="rect">
              <a:avLst/>
            </a:prstGeom>
          </p:spPr>
        </p:pic>
        <p:pic>
          <p:nvPicPr>
            <p:cNvPr id="244" name="object 244"/>
            <p:cNvPicPr/>
            <p:nvPr/>
          </p:nvPicPr>
          <p:blipFill>
            <a:blip r:embed="rId5" cstate="print"/>
            <a:stretch>
              <a:fillRect/>
            </a:stretch>
          </p:blipFill>
          <p:spPr>
            <a:xfrm>
              <a:off x="4999270" y="1841372"/>
              <a:ext cx="106401" cy="106355"/>
            </a:xfrm>
            <a:prstGeom prst="rect">
              <a:avLst/>
            </a:prstGeom>
          </p:spPr>
        </p:pic>
        <p:pic>
          <p:nvPicPr>
            <p:cNvPr id="245" name="object 245"/>
            <p:cNvPicPr/>
            <p:nvPr/>
          </p:nvPicPr>
          <p:blipFill>
            <a:blip r:embed="rId5" cstate="print"/>
            <a:stretch>
              <a:fillRect/>
            </a:stretch>
          </p:blipFill>
          <p:spPr>
            <a:xfrm>
              <a:off x="5143672" y="1856566"/>
              <a:ext cx="106401" cy="106355"/>
            </a:xfrm>
            <a:prstGeom prst="rect">
              <a:avLst/>
            </a:prstGeom>
          </p:spPr>
        </p:pic>
        <p:pic>
          <p:nvPicPr>
            <p:cNvPr id="246" name="object 246"/>
            <p:cNvPicPr/>
            <p:nvPr/>
          </p:nvPicPr>
          <p:blipFill>
            <a:blip r:embed="rId5" cstate="print"/>
            <a:stretch>
              <a:fillRect/>
            </a:stretch>
          </p:blipFill>
          <p:spPr>
            <a:xfrm>
              <a:off x="5295675" y="1848970"/>
              <a:ext cx="106401" cy="106355"/>
            </a:xfrm>
            <a:prstGeom prst="rect">
              <a:avLst/>
            </a:prstGeom>
          </p:spPr>
        </p:pic>
        <p:pic>
          <p:nvPicPr>
            <p:cNvPr id="247" name="object 247"/>
            <p:cNvPicPr/>
            <p:nvPr/>
          </p:nvPicPr>
          <p:blipFill>
            <a:blip r:embed="rId5" cstate="print"/>
            <a:stretch>
              <a:fillRect/>
            </a:stretch>
          </p:blipFill>
          <p:spPr>
            <a:xfrm>
              <a:off x="5440076" y="1841372"/>
              <a:ext cx="106401" cy="106355"/>
            </a:xfrm>
            <a:prstGeom prst="rect">
              <a:avLst/>
            </a:prstGeom>
          </p:spPr>
        </p:pic>
        <p:pic>
          <p:nvPicPr>
            <p:cNvPr id="248" name="object 248"/>
            <p:cNvPicPr/>
            <p:nvPr/>
          </p:nvPicPr>
          <p:blipFill>
            <a:blip r:embed="rId5" cstate="print"/>
            <a:stretch>
              <a:fillRect/>
            </a:stretch>
          </p:blipFill>
          <p:spPr>
            <a:xfrm>
              <a:off x="5592079" y="1833776"/>
              <a:ext cx="106401" cy="106355"/>
            </a:xfrm>
            <a:prstGeom prst="rect">
              <a:avLst/>
            </a:prstGeom>
          </p:spPr>
        </p:pic>
        <p:pic>
          <p:nvPicPr>
            <p:cNvPr id="249" name="object 249"/>
            <p:cNvPicPr/>
            <p:nvPr/>
          </p:nvPicPr>
          <p:blipFill>
            <a:blip r:embed="rId5" cstate="print"/>
            <a:stretch>
              <a:fillRect/>
            </a:stretch>
          </p:blipFill>
          <p:spPr>
            <a:xfrm>
              <a:off x="5736480" y="1833776"/>
              <a:ext cx="106401" cy="106355"/>
            </a:xfrm>
            <a:prstGeom prst="rect">
              <a:avLst/>
            </a:prstGeom>
          </p:spPr>
        </p:pic>
        <p:pic>
          <p:nvPicPr>
            <p:cNvPr id="250" name="object 250"/>
            <p:cNvPicPr/>
            <p:nvPr/>
          </p:nvPicPr>
          <p:blipFill>
            <a:blip r:embed="rId5" cstate="print"/>
            <a:stretch>
              <a:fillRect/>
            </a:stretch>
          </p:blipFill>
          <p:spPr>
            <a:xfrm>
              <a:off x="5888483" y="1993309"/>
              <a:ext cx="106401" cy="106355"/>
            </a:xfrm>
            <a:prstGeom prst="rect">
              <a:avLst/>
            </a:prstGeom>
          </p:spPr>
        </p:pic>
        <p:pic>
          <p:nvPicPr>
            <p:cNvPr id="251" name="object 251"/>
            <p:cNvPicPr/>
            <p:nvPr/>
          </p:nvPicPr>
          <p:blipFill>
            <a:blip r:embed="rId5" cstate="print"/>
            <a:stretch>
              <a:fillRect/>
            </a:stretch>
          </p:blipFill>
          <p:spPr>
            <a:xfrm>
              <a:off x="6032884" y="2183230"/>
              <a:ext cx="106401" cy="106355"/>
            </a:xfrm>
            <a:prstGeom prst="rect">
              <a:avLst/>
            </a:prstGeom>
          </p:spPr>
        </p:pic>
        <p:pic>
          <p:nvPicPr>
            <p:cNvPr id="252" name="object 252"/>
            <p:cNvPicPr/>
            <p:nvPr/>
          </p:nvPicPr>
          <p:blipFill>
            <a:blip r:embed="rId5" cstate="print"/>
            <a:stretch>
              <a:fillRect/>
            </a:stretch>
          </p:blipFill>
          <p:spPr>
            <a:xfrm>
              <a:off x="6184887" y="2281989"/>
              <a:ext cx="106401" cy="106355"/>
            </a:xfrm>
            <a:prstGeom prst="rect">
              <a:avLst/>
            </a:prstGeom>
          </p:spPr>
        </p:pic>
        <p:pic>
          <p:nvPicPr>
            <p:cNvPr id="253" name="object 253"/>
            <p:cNvPicPr/>
            <p:nvPr/>
          </p:nvPicPr>
          <p:blipFill>
            <a:blip r:embed="rId5" cstate="print"/>
            <a:stretch>
              <a:fillRect/>
            </a:stretch>
          </p:blipFill>
          <p:spPr>
            <a:xfrm>
              <a:off x="6329289" y="1757807"/>
              <a:ext cx="106401" cy="106355"/>
            </a:xfrm>
            <a:prstGeom prst="rect">
              <a:avLst/>
            </a:prstGeom>
          </p:spPr>
        </p:pic>
        <p:pic>
          <p:nvPicPr>
            <p:cNvPr id="254" name="object 254"/>
            <p:cNvPicPr/>
            <p:nvPr/>
          </p:nvPicPr>
          <p:blipFill>
            <a:blip r:embed="rId5" cstate="print"/>
            <a:stretch>
              <a:fillRect/>
            </a:stretch>
          </p:blipFill>
          <p:spPr>
            <a:xfrm>
              <a:off x="6481291" y="1924938"/>
              <a:ext cx="106401" cy="106355"/>
            </a:xfrm>
            <a:prstGeom prst="rect">
              <a:avLst/>
            </a:prstGeom>
          </p:spPr>
        </p:pic>
        <p:pic>
          <p:nvPicPr>
            <p:cNvPr id="255" name="object 255"/>
            <p:cNvPicPr/>
            <p:nvPr/>
          </p:nvPicPr>
          <p:blipFill>
            <a:blip r:embed="rId5" cstate="print"/>
            <a:stretch>
              <a:fillRect/>
            </a:stretch>
          </p:blipFill>
          <p:spPr>
            <a:xfrm>
              <a:off x="6625692" y="2114858"/>
              <a:ext cx="106401" cy="106355"/>
            </a:xfrm>
            <a:prstGeom prst="rect">
              <a:avLst/>
            </a:prstGeom>
          </p:spPr>
        </p:pic>
        <p:pic>
          <p:nvPicPr>
            <p:cNvPr id="256" name="object 256"/>
            <p:cNvPicPr/>
            <p:nvPr/>
          </p:nvPicPr>
          <p:blipFill>
            <a:blip r:embed="rId5" cstate="print"/>
            <a:stretch>
              <a:fillRect/>
            </a:stretch>
          </p:blipFill>
          <p:spPr>
            <a:xfrm>
              <a:off x="6777695" y="2297182"/>
              <a:ext cx="106401" cy="106355"/>
            </a:xfrm>
            <a:prstGeom prst="rect">
              <a:avLst/>
            </a:prstGeom>
          </p:spPr>
        </p:pic>
        <p:pic>
          <p:nvPicPr>
            <p:cNvPr id="257" name="object 257"/>
            <p:cNvPicPr/>
            <p:nvPr/>
          </p:nvPicPr>
          <p:blipFill>
            <a:blip r:embed="rId5" cstate="print"/>
            <a:stretch>
              <a:fillRect/>
            </a:stretch>
          </p:blipFill>
          <p:spPr>
            <a:xfrm>
              <a:off x="6922096" y="2380748"/>
              <a:ext cx="106401" cy="106355"/>
            </a:xfrm>
            <a:prstGeom prst="rect">
              <a:avLst/>
            </a:prstGeom>
          </p:spPr>
        </p:pic>
        <p:pic>
          <p:nvPicPr>
            <p:cNvPr id="258" name="object 258"/>
            <p:cNvPicPr/>
            <p:nvPr/>
          </p:nvPicPr>
          <p:blipFill>
            <a:blip r:embed="rId5" cstate="print"/>
            <a:stretch>
              <a:fillRect/>
            </a:stretch>
          </p:blipFill>
          <p:spPr>
            <a:xfrm>
              <a:off x="7074099" y="2449120"/>
              <a:ext cx="106401" cy="106355"/>
            </a:xfrm>
            <a:prstGeom prst="rect">
              <a:avLst/>
            </a:prstGeom>
          </p:spPr>
        </p:pic>
      </p:grpSp>
      <p:sp>
        <p:nvSpPr>
          <p:cNvPr id="259" name="object 259"/>
          <p:cNvSpPr txBox="1"/>
          <p:nvPr/>
        </p:nvSpPr>
        <p:spPr>
          <a:xfrm>
            <a:off x="4341702" y="1188640"/>
            <a:ext cx="174625" cy="1691005"/>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9</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595"/>
              </a:spcBef>
            </a:pPr>
            <a:r>
              <a:rPr sz="650" spc="-5" dirty="0">
                <a:latin typeface="Arial"/>
                <a:cs typeface="Arial"/>
              </a:rPr>
              <a:t>8</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600"/>
              </a:spcBef>
            </a:pPr>
            <a:r>
              <a:rPr sz="650" spc="-5" dirty="0">
                <a:latin typeface="Arial"/>
                <a:cs typeface="Arial"/>
              </a:rPr>
              <a:t>7</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595"/>
              </a:spcBef>
            </a:pPr>
            <a:r>
              <a:rPr sz="650" spc="-5" dirty="0">
                <a:latin typeface="Arial"/>
                <a:cs typeface="Arial"/>
              </a:rPr>
              <a:t>6</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595"/>
              </a:spcBef>
            </a:pPr>
            <a:r>
              <a:rPr sz="650" spc="-5" dirty="0">
                <a:latin typeface="Arial"/>
                <a:cs typeface="Arial"/>
              </a:rPr>
              <a:t>5</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595"/>
              </a:spcBef>
            </a:pPr>
            <a:r>
              <a:rPr sz="650" spc="-5" dirty="0">
                <a:latin typeface="Arial"/>
                <a:cs typeface="Arial"/>
              </a:rPr>
              <a:t>4</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595"/>
              </a:spcBef>
            </a:pPr>
            <a:r>
              <a:rPr sz="650" spc="-5" dirty="0">
                <a:latin typeface="Arial"/>
                <a:cs typeface="Arial"/>
              </a:rPr>
              <a:t>3</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535"/>
              </a:spcBef>
            </a:pPr>
            <a:r>
              <a:rPr sz="650" spc="-5" dirty="0">
                <a:latin typeface="Arial"/>
                <a:cs typeface="Arial"/>
              </a:rPr>
              <a:t>2</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12700">
              <a:lnSpc>
                <a:spcPct val="100000"/>
              </a:lnSpc>
              <a:spcBef>
                <a:spcPts val="600"/>
              </a:spcBef>
            </a:pPr>
            <a:r>
              <a:rPr sz="650" spc="-5" dirty="0">
                <a:latin typeface="Arial"/>
                <a:cs typeface="Arial"/>
              </a:rPr>
              <a:t>1</a:t>
            </a:r>
            <a:r>
              <a:rPr sz="650" spc="-65" dirty="0">
                <a:latin typeface="Arial"/>
                <a:cs typeface="Arial"/>
              </a:rPr>
              <a:t>0</a:t>
            </a:r>
            <a:r>
              <a:rPr sz="650" spc="-5" dirty="0">
                <a:latin typeface="Arial"/>
                <a:cs typeface="Arial"/>
              </a:rPr>
              <a:t>.</a:t>
            </a:r>
            <a:r>
              <a:rPr sz="650" spc="-30" dirty="0">
                <a:latin typeface="Arial"/>
                <a:cs typeface="Arial"/>
              </a:rPr>
              <a:t>0</a:t>
            </a:r>
            <a:endParaRPr sz="650">
              <a:latin typeface="Arial"/>
              <a:cs typeface="Arial"/>
            </a:endParaRPr>
          </a:p>
          <a:p>
            <a:pPr marL="54610">
              <a:lnSpc>
                <a:spcPct val="100000"/>
              </a:lnSpc>
              <a:spcBef>
                <a:spcPts val="595"/>
              </a:spcBef>
            </a:pPr>
            <a:r>
              <a:rPr sz="650" spc="-35" dirty="0">
                <a:latin typeface="Arial"/>
                <a:cs typeface="Arial"/>
              </a:rPr>
              <a:t>0.0</a:t>
            </a:r>
            <a:endParaRPr sz="650">
              <a:latin typeface="Arial"/>
              <a:cs typeface="Arial"/>
            </a:endParaRPr>
          </a:p>
        </p:txBody>
      </p:sp>
      <p:sp>
        <p:nvSpPr>
          <p:cNvPr id="260" name="object 260"/>
          <p:cNvSpPr txBox="1"/>
          <p:nvPr/>
        </p:nvSpPr>
        <p:spPr>
          <a:xfrm>
            <a:off x="4546291" y="2867541"/>
            <a:ext cx="67945" cy="125730"/>
          </a:xfrm>
          <a:prstGeom prst="rect">
            <a:avLst/>
          </a:prstGeom>
        </p:spPr>
        <p:txBody>
          <a:bodyPr vert="horz" wrap="square" lIns="0" tIns="13335" rIns="0" bIns="0" rtlCol="0">
            <a:spAutoFit/>
          </a:bodyPr>
          <a:lstStyle/>
          <a:p>
            <a:pPr marL="12700">
              <a:lnSpc>
                <a:spcPct val="100000"/>
              </a:lnSpc>
              <a:spcBef>
                <a:spcPts val="105"/>
              </a:spcBef>
            </a:pPr>
            <a:r>
              <a:rPr sz="650" spc="-30" dirty="0">
                <a:latin typeface="Arial"/>
                <a:cs typeface="Arial"/>
              </a:rPr>
              <a:t>0</a:t>
            </a:r>
            <a:endParaRPr sz="650">
              <a:latin typeface="Arial"/>
              <a:cs typeface="Arial"/>
            </a:endParaRPr>
          </a:p>
        </p:txBody>
      </p:sp>
      <p:sp>
        <p:nvSpPr>
          <p:cNvPr id="261" name="object 261"/>
          <p:cNvSpPr txBox="1"/>
          <p:nvPr/>
        </p:nvSpPr>
        <p:spPr>
          <a:xfrm>
            <a:off x="4975213" y="2867541"/>
            <a:ext cx="116839"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20</a:t>
            </a:r>
            <a:endParaRPr sz="650">
              <a:latin typeface="Arial"/>
              <a:cs typeface="Arial"/>
            </a:endParaRPr>
          </a:p>
        </p:txBody>
      </p:sp>
      <p:sp>
        <p:nvSpPr>
          <p:cNvPr id="262" name="object 262"/>
          <p:cNvSpPr txBox="1"/>
          <p:nvPr/>
        </p:nvSpPr>
        <p:spPr>
          <a:xfrm>
            <a:off x="5425321" y="2867541"/>
            <a:ext cx="116839"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40</a:t>
            </a:r>
            <a:endParaRPr sz="650">
              <a:latin typeface="Arial"/>
              <a:cs typeface="Arial"/>
            </a:endParaRPr>
          </a:p>
        </p:txBody>
      </p:sp>
      <p:sp>
        <p:nvSpPr>
          <p:cNvPr id="263" name="object 263"/>
          <p:cNvSpPr txBox="1"/>
          <p:nvPr/>
        </p:nvSpPr>
        <p:spPr>
          <a:xfrm>
            <a:off x="5712502" y="2848043"/>
            <a:ext cx="436245" cy="276225"/>
          </a:xfrm>
          <a:prstGeom prst="rect">
            <a:avLst/>
          </a:prstGeom>
        </p:spPr>
        <p:txBody>
          <a:bodyPr vert="horz" wrap="square" lIns="0" tIns="33020" rIns="0" bIns="0" rtlCol="0">
            <a:spAutoFit/>
          </a:bodyPr>
          <a:lstStyle/>
          <a:p>
            <a:pPr marL="6350" algn="ctr">
              <a:lnSpc>
                <a:spcPct val="100000"/>
              </a:lnSpc>
              <a:spcBef>
                <a:spcPts val="260"/>
              </a:spcBef>
            </a:pPr>
            <a:r>
              <a:rPr sz="650" spc="-5" dirty="0">
                <a:latin typeface="Arial"/>
                <a:cs typeface="Arial"/>
              </a:rPr>
              <a:t>60</a:t>
            </a:r>
            <a:endParaRPr sz="650">
              <a:latin typeface="Arial"/>
              <a:cs typeface="Arial"/>
            </a:endParaRPr>
          </a:p>
          <a:p>
            <a:pPr algn="ctr">
              <a:lnSpc>
                <a:spcPct val="100000"/>
              </a:lnSpc>
              <a:spcBef>
                <a:spcPts val="185"/>
              </a:spcBef>
            </a:pPr>
            <a:r>
              <a:rPr sz="700" b="1" spc="-55" dirty="0">
                <a:latin typeface="Arial"/>
                <a:cs typeface="Arial"/>
              </a:rPr>
              <a:t>Ti</a:t>
            </a:r>
            <a:r>
              <a:rPr sz="700" b="1" spc="-45" dirty="0">
                <a:latin typeface="Arial"/>
                <a:cs typeface="Arial"/>
              </a:rPr>
              <a:t>m</a:t>
            </a:r>
            <a:r>
              <a:rPr sz="700" b="1" spc="-30" dirty="0">
                <a:latin typeface="Arial"/>
                <a:cs typeface="Arial"/>
              </a:rPr>
              <a:t>e</a:t>
            </a:r>
            <a:r>
              <a:rPr sz="700" b="1" spc="-35" dirty="0">
                <a:latin typeface="Arial"/>
                <a:cs typeface="Arial"/>
              </a:rPr>
              <a:t> </a:t>
            </a:r>
            <a:r>
              <a:rPr sz="700" b="1" spc="-10" dirty="0">
                <a:latin typeface="Arial"/>
                <a:cs typeface="Arial"/>
              </a:rPr>
              <a:t>(</a:t>
            </a:r>
            <a:r>
              <a:rPr sz="700" b="1" spc="-45" dirty="0">
                <a:latin typeface="Arial"/>
                <a:cs typeface="Arial"/>
              </a:rPr>
              <a:t>m</a:t>
            </a:r>
            <a:r>
              <a:rPr sz="700" b="1" spc="-25" dirty="0">
                <a:latin typeface="Arial"/>
                <a:cs typeface="Arial"/>
              </a:rPr>
              <a:t>i</a:t>
            </a:r>
            <a:r>
              <a:rPr sz="700" b="1" spc="-45" dirty="0">
                <a:latin typeface="Arial"/>
                <a:cs typeface="Arial"/>
              </a:rPr>
              <a:t>n</a:t>
            </a:r>
            <a:r>
              <a:rPr sz="700" b="1" spc="-10" dirty="0">
                <a:latin typeface="Arial"/>
                <a:cs typeface="Arial"/>
              </a:rPr>
              <a:t>)</a:t>
            </a:r>
            <a:endParaRPr sz="700">
              <a:latin typeface="Arial"/>
              <a:cs typeface="Arial"/>
            </a:endParaRPr>
          </a:p>
        </p:txBody>
      </p:sp>
      <p:sp>
        <p:nvSpPr>
          <p:cNvPr id="264" name="object 264"/>
          <p:cNvSpPr txBox="1"/>
          <p:nvPr/>
        </p:nvSpPr>
        <p:spPr>
          <a:xfrm>
            <a:off x="6325535" y="2867541"/>
            <a:ext cx="116839"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80</a:t>
            </a:r>
            <a:endParaRPr sz="650">
              <a:latin typeface="Arial"/>
              <a:cs typeface="Arial"/>
            </a:endParaRPr>
          </a:p>
        </p:txBody>
      </p:sp>
      <p:sp>
        <p:nvSpPr>
          <p:cNvPr id="265" name="object 265"/>
          <p:cNvSpPr txBox="1"/>
          <p:nvPr/>
        </p:nvSpPr>
        <p:spPr>
          <a:xfrm>
            <a:off x="6754458" y="2867541"/>
            <a:ext cx="15176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1</a:t>
            </a:r>
            <a:r>
              <a:rPr sz="650" spc="-65" dirty="0">
                <a:latin typeface="Arial"/>
                <a:cs typeface="Arial"/>
              </a:rPr>
              <a:t>0</a:t>
            </a:r>
            <a:r>
              <a:rPr sz="650" spc="-30" dirty="0">
                <a:latin typeface="Arial"/>
                <a:cs typeface="Arial"/>
              </a:rPr>
              <a:t>0</a:t>
            </a:r>
            <a:endParaRPr sz="650">
              <a:latin typeface="Arial"/>
              <a:cs typeface="Arial"/>
            </a:endParaRPr>
          </a:p>
        </p:txBody>
      </p:sp>
      <p:sp>
        <p:nvSpPr>
          <p:cNvPr id="266" name="object 266"/>
          <p:cNvSpPr txBox="1"/>
          <p:nvPr/>
        </p:nvSpPr>
        <p:spPr>
          <a:xfrm>
            <a:off x="7204566" y="2867541"/>
            <a:ext cx="151765" cy="125730"/>
          </a:xfrm>
          <a:prstGeom prst="rect">
            <a:avLst/>
          </a:prstGeom>
        </p:spPr>
        <p:txBody>
          <a:bodyPr vert="horz" wrap="square" lIns="0" tIns="13335" rIns="0" bIns="0" rtlCol="0">
            <a:spAutoFit/>
          </a:bodyPr>
          <a:lstStyle/>
          <a:p>
            <a:pPr marL="12700">
              <a:lnSpc>
                <a:spcPct val="100000"/>
              </a:lnSpc>
              <a:spcBef>
                <a:spcPts val="105"/>
              </a:spcBef>
            </a:pPr>
            <a:r>
              <a:rPr sz="650" spc="-5" dirty="0">
                <a:latin typeface="Arial"/>
                <a:cs typeface="Arial"/>
              </a:rPr>
              <a:t>1</a:t>
            </a:r>
            <a:r>
              <a:rPr sz="650" spc="-65" dirty="0">
                <a:latin typeface="Arial"/>
                <a:cs typeface="Arial"/>
              </a:rPr>
              <a:t>2</a:t>
            </a:r>
            <a:r>
              <a:rPr sz="650" spc="-30" dirty="0">
                <a:latin typeface="Arial"/>
                <a:cs typeface="Arial"/>
              </a:rPr>
              <a:t>0</a:t>
            </a:r>
            <a:endParaRPr sz="650">
              <a:latin typeface="Arial"/>
              <a:cs typeface="Arial"/>
            </a:endParaRPr>
          </a:p>
        </p:txBody>
      </p:sp>
      <p:sp>
        <p:nvSpPr>
          <p:cNvPr id="268" name="object 268"/>
          <p:cNvSpPr/>
          <p:nvPr/>
        </p:nvSpPr>
        <p:spPr>
          <a:xfrm>
            <a:off x="4959945" y="1322659"/>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269" name="object 269"/>
          <p:cNvSpPr txBox="1"/>
          <p:nvPr/>
        </p:nvSpPr>
        <p:spPr>
          <a:xfrm>
            <a:off x="4908435" y="1156702"/>
            <a:ext cx="119380" cy="194310"/>
          </a:xfrm>
          <a:prstGeom prst="rect">
            <a:avLst/>
          </a:prstGeom>
        </p:spPr>
        <p:txBody>
          <a:bodyPr vert="horz" wrap="square" lIns="0" tIns="13335" rIns="0" bIns="0" rtlCol="0">
            <a:spAutoFit/>
          </a:bodyPr>
          <a:lstStyle/>
          <a:p>
            <a:pPr marL="12700">
              <a:lnSpc>
                <a:spcPct val="100000"/>
              </a:lnSpc>
              <a:spcBef>
                <a:spcPts val="105"/>
              </a:spcBef>
            </a:pPr>
            <a:r>
              <a:rPr sz="1100" dirty="0">
                <a:solidFill>
                  <a:srgbClr val="C00000"/>
                </a:solidFill>
                <a:latin typeface="Arial"/>
                <a:cs typeface="Arial"/>
              </a:rPr>
              <a:t>A</a:t>
            </a:r>
            <a:endParaRPr sz="1100">
              <a:latin typeface="Arial"/>
              <a:cs typeface="Arial"/>
            </a:endParaRPr>
          </a:p>
        </p:txBody>
      </p:sp>
      <p:sp>
        <p:nvSpPr>
          <p:cNvPr id="270" name="object 270"/>
          <p:cNvSpPr txBox="1"/>
          <p:nvPr/>
        </p:nvSpPr>
        <p:spPr>
          <a:xfrm>
            <a:off x="5170635" y="1143000"/>
            <a:ext cx="1210945" cy="186590"/>
          </a:xfrm>
          <a:prstGeom prst="rect">
            <a:avLst/>
          </a:prstGeom>
        </p:spPr>
        <p:txBody>
          <a:bodyPr vert="horz" wrap="square" lIns="0" tIns="17145" rIns="0" bIns="0" rtlCol="0">
            <a:spAutoFit/>
          </a:bodyPr>
          <a:lstStyle/>
          <a:p>
            <a:pPr marL="651510">
              <a:lnSpc>
                <a:spcPct val="100000"/>
              </a:lnSpc>
              <a:spcBef>
                <a:spcPts val="75"/>
              </a:spcBef>
              <a:tabLst>
                <a:tab pos="1084580" algn="l"/>
              </a:tabLst>
            </a:pPr>
            <a:r>
              <a:rPr sz="1100" dirty="0">
                <a:solidFill>
                  <a:srgbClr val="C00000"/>
                </a:solidFill>
                <a:latin typeface="Arial"/>
                <a:cs typeface="Arial"/>
              </a:rPr>
              <a:t>B	</a:t>
            </a:r>
            <a:r>
              <a:rPr sz="1100" spc="5" dirty="0">
                <a:solidFill>
                  <a:srgbClr val="C00000"/>
                </a:solidFill>
                <a:latin typeface="Arial"/>
                <a:cs typeface="Arial"/>
              </a:rPr>
              <a:t>C</a:t>
            </a:r>
            <a:endParaRPr sz="1100">
              <a:latin typeface="Arial"/>
              <a:cs typeface="Arial"/>
            </a:endParaRPr>
          </a:p>
        </p:txBody>
      </p:sp>
      <p:sp>
        <p:nvSpPr>
          <p:cNvPr id="271" name="object 271"/>
          <p:cNvSpPr txBox="1"/>
          <p:nvPr/>
        </p:nvSpPr>
        <p:spPr>
          <a:xfrm>
            <a:off x="6710173" y="1156702"/>
            <a:ext cx="127000" cy="194310"/>
          </a:xfrm>
          <a:prstGeom prst="rect">
            <a:avLst/>
          </a:prstGeom>
        </p:spPr>
        <p:txBody>
          <a:bodyPr vert="horz" wrap="square" lIns="0" tIns="13335" rIns="0" bIns="0" rtlCol="0">
            <a:spAutoFit/>
          </a:bodyPr>
          <a:lstStyle/>
          <a:p>
            <a:pPr marL="12700">
              <a:lnSpc>
                <a:spcPct val="100000"/>
              </a:lnSpc>
              <a:spcBef>
                <a:spcPts val="105"/>
              </a:spcBef>
            </a:pPr>
            <a:r>
              <a:rPr sz="1100" spc="5" dirty="0">
                <a:solidFill>
                  <a:srgbClr val="C00000"/>
                </a:solidFill>
                <a:latin typeface="Arial"/>
                <a:cs typeface="Arial"/>
              </a:rPr>
              <a:t>D</a:t>
            </a:r>
            <a:endParaRPr sz="1100">
              <a:latin typeface="Arial"/>
              <a:cs typeface="Arial"/>
            </a:endParaRPr>
          </a:p>
        </p:txBody>
      </p:sp>
      <p:sp>
        <p:nvSpPr>
          <p:cNvPr id="272" name="object 272"/>
          <p:cNvSpPr/>
          <p:nvPr/>
        </p:nvSpPr>
        <p:spPr>
          <a:xfrm>
            <a:off x="5868649" y="1322659"/>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273" name="object 273"/>
          <p:cNvSpPr/>
          <p:nvPr/>
        </p:nvSpPr>
        <p:spPr>
          <a:xfrm>
            <a:off x="6305430" y="1322659"/>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274" name="object 274"/>
          <p:cNvSpPr/>
          <p:nvPr/>
        </p:nvSpPr>
        <p:spPr>
          <a:xfrm>
            <a:off x="6772333" y="1322659"/>
            <a:ext cx="0" cy="1496060"/>
          </a:xfrm>
          <a:custGeom>
            <a:avLst/>
            <a:gdLst/>
            <a:ahLst/>
            <a:cxnLst/>
            <a:rect l="l" t="t" r="r" b="b"/>
            <a:pathLst>
              <a:path h="1496060">
                <a:moveTo>
                  <a:pt x="0" y="0"/>
                </a:moveTo>
                <a:lnTo>
                  <a:pt x="0" y="1495875"/>
                </a:lnTo>
              </a:path>
            </a:pathLst>
          </a:custGeom>
          <a:ln w="5020">
            <a:solidFill>
              <a:srgbClr val="C00000"/>
            </a:solidFill>
          </a:ln>
        </p:spPr>
        <p:txBody>
          <a:bodyPr wrap="square" lIns="0" tIns="0" rIns="0" bIns="0" rtlCol="0"/>
          <a:lstStyle/>
          <a:p>
            <a:endParaRPr/>
          </a:p>
        </p:txBody>
      </p:sp>
      <p:sp>
        <p:nvSpPr>
          <p:cNvPr id="300" name="object 300"/>
          <p:cNvSpPr txBox="1"/>
          <p:nvPr/>
        </p:nvSpPr>
        <p:spPr>
          <a:xfrm>
            <a:off x="371988" y="3266085"/>
            <a:ext cx="200025" cy="305212"/>
          </a:xfrm>
          <a:prstGeom prst="rect">
            <a:avLst/>
          </a:prstGeom>
        </p:spPr>
        <p:txBody>
          <a:bodyPr vert="horz" wrap="square" lIns="0" tIns="12700" rIns="0" bIns="0" rtlCol="0">
            <a:spAutoFit/>
          </a:bodyPr>
          <a:lstStyle/>
          <a:p>
            <a:pPr algn="ctr">
              <a:lnSpc>
                <a:spcPct val="100000"/>
              </a:lnSpc>
              <a:spcBef>
                <a:spcPts val="100"/>
              </a:spcBef>
            </a:pPr>
            <a:r>
              <a:rPr sz="1900" dirty="0">
                <a:latin typeface="Arial"/>
                <a:cs typeface="Arial"/>
              </a:rPr>
              <a:t>C</a:t>
            </a:r>
          </a:p>
        </p:txBody>
      </p:sp>
      <p:sp>
        <p:nvSpPr>
          <p:cNvPr id="389" name="object 389"/>
          <p:cNvSpPr txBox="1"/>
          <p:nvPr/>
        </p:nvSpPr>
        <p:spPr>
          <a:xfrm>
            <a:off x="2584330" y="3266085"/>
            <a:ext cx="200025" cy="305212"/>
          </a:xfrm>
          <a:prstGeom prst="rect">
            <a:avLst/>
          </a:prstGeom>
        </p:spPr>
        <p:txBody>
          <a:bodyPr vert="horz" wrap="square" lIns="0" tIns="12700" rIns="0" bIns="0" rtlCol="0">
            <a:spAutoFit/>
          </a:bodyPr>
          <a:lstStyle/>
          <a:p>
            <a:pPr algn="ctr">
              <a:lnSpc>
                <a:spcPct val="100000"/>
              </a:lnSpc>
              <a:spcBef>
                <a:spcPts val="100"/>
              </a:spcBef>
            </a:pPr>
            <a:r>
              <a:rPr lang="en-US" sz="1900" dirty="0">
                <a:latin typeface="Arial"/>
                <a:cs typeface="Arial"/>
              </a:rPr>
              <a:t>D</a:t>
            </a:r>
            <a:endParaRPr sz="1900" dirty="0">
              <a:latin typeface="Arial"/>
              <a:cs typeface="Arial"/>
            </a:endParaRPr>
          </a:p>
        </p:txBody>
      </p:sp>
      <p:sp>
        <p:nvSpPr>
          <p:cNvPr id="541" name="object 541"/>
          <p:cNvSpPr txBox="1"/>
          <p:nvPr/>
        </p:nvSpPr>
        <p:spPr>
          <a:xfrm>
            <a:off x="4870330" y="3266085"/>
            <a:ext cx="186690" cy="315595"/>
          </a:xfrm>
          <a:prstGeom prst="rect">
            <a:avLst/>
          </a:prstGeom>
        </p:spPr>
        <p:txBody>
          <a:bodyPr vert="horz" wrap="square" lIns="0" tIns="12700" rIns="0" bIns="0" rtlCol="0">
            <a:spAutoFit/>
          </a:bodyPr>
          <a:lstStyle/>
          <a:p>
            <a:pPr marL="12700">
              <a:lnSpc>
                <a:spcPct val="100000"/>
              </a:lnSpc>
              <a:spcBef>
                <a:spcPts val="100"/>
              </a:spcBef>
            </a:pPr>
            <a:r>
              <a:rPr sz="1900" dirty="0">
                <a:latin typeface="Arial"/>
                <a:cs typeface="Arial"/>
              </a:rPr>
              <a:t>E</a:t>
            </a:r>
          </a:p>
        </p:txBody>
      </p:sp>
      <p:sp>
        <p:nvSpPr>
          <p:cNvPr id="552" name="object 541">
            <a:extLst>
              <a:ext uri="{FF2B5EF4-FFF2-40B4-BE49-F238E27FC236}">
                <a16:creationId xmlns:a16="http://schemas.microsoft.com/office/drawing/2014/main" id="{3B5EB453-4767-5848-8BC6-8B1793EB1236}"/>
              </a:ext>
            </a:extLst>
          </p:cNvPr>
          <p:cNvSpPr txBox="1"/>
          <p:nvPr/>
        </p:nvSpPr>
        <p:spPr>
          <a:xfrm>
            <a:off x="7232530" y="3266085"/>
            <a:ext cx="186690" cy="315595"/>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F</a:t>
            </a:r>
            <a:endParaRPr sz="1900" dirty="0">
              <a:latin typeface="Arial"/>
              <a:cs typeface="Arial"/>
            </a:endParaRPr>
          </a:p>
        </p:txBody>
      </p:sp>
      <p:pic>
        <p:nvPicPr>
          <p:cNvPr id="556" name="그림 555">
            <a:extLst>
              <a:ext uri="{FF2B5EF4-FFF2-40B4-BE49-F238E27FC236}">
                <a16:creationId xmlns:a16="http://schemas.microsoft.com/office/drawing/2014/main" id="{838C9CD3-BF0F-764E-81DA-B59D879A30B4}"/>
              </a:ext>
            </a:extLst>
          </p:cNvPr>
          <p:cNvPicPr>
            <a:picLocks noChangeAspect="1"/>
          </p:cNvPicPr>
          <p:nvPr/>
        </p:nvPicPr>
        <p:blipFill>
          <a:blip r:embed="rId6"/>
          <a:stretch>
            <a:fillRect/>
          </a:stretch>
        </p:blipFill>
        <p:spPr>
          <a:xfrm>
            <a:off x="479947" y="3541866"/>
            <a:ext cx="2203236" cy="2304405"/>
          </a:xfrm>
          <a:prstGeom prst="rect">
            <a:avLst/>
          </a:prstGeom>
        </p:spPr>
      </p:pic>
      <p:pic>
        <p:nvPicPr>
          <p:cNvPr id="557" name="그림 556">
            <a:extLst>
              <a:ext uri="{FF2B5EF4-FFF2-40B4-BE49-F238E27FC236}">
                <a16:creationId xmlns:a16="http://schemas.microsoft.com/office/drawing/2014/main" id="{7A23C26C-14B4-0D42-8E2B-E9AFCF5AAE08}"/>
              </a:ext>
            </a:extLst>
          </p:cNvPr>
          <p:cNvPicPr>
            <a:picLocks noChangeAspect="1"/>
          </p:cNvPicPr>
          <p:nvPr/>
        </p:nvPicPr>
        <p:blipFill>
          <a:blip r:embed="rId7"/>
          <a:stretch>
            <a:fillRect/>
          </a:stretch>
        </p:blipFill>
        <p:spPr>
          <a:xfrm>
            <a:off x="2781608" y="3578868"/>
            <a:ext cx="2203236" cy="2562948"/>
          </a:xfrm>
          <a:prstGeom prst="rect">
            <a:avLst/>
          </a:prstGeom>
        </p:spPr>
      </p:pic>
      <p:pic>
        <p:nvPicPr>
          <p:cNvPr id="559" name="그림 558">
            <a:extLst>
              <a:ext uri="{FF2B5EF4-FFF2-40B4-BE49-F238E27FC236}">
                <a16:creationId xmlns:a16="http://schemas.microsoft.com/office/drawing/2014/main" id="{1D32BDCB-4D2B-674F-9067-885034886FB0}"/>
              </a:ext>
            </a:extLst>
          </p:cNvPr>
          <p:cNvPicPr>
            <a:picLocks noChangeAspect="1"/>
          </p:cNvPicPr>
          <p:nvPr/>
        </p:nvPicPr>
        <p:blipFill>
          <a:blip r:embed="rId8"/>
          <a:stretch>
            <a:fillRect/>
          </a:stretch>
        </p:blipFill>
        <p:spPr>
          <a:xfrm>
            <a:off x="5083269" y="3578868"/>
            <a:ext cx="2203236" cy="2562948"/>
          </a:xfrm>
          <a:prstGeom prst="rect">
            <a:avLst/>
          </a:prstGeom>
        </p:spPr>
      </p:pic>
      <p:pic>
        <p:nvPicPr>
          <p:cNvPr id="560" name="그림 559">
            <a:extLst>
              <a:ext uri="{FF2B5EF4-FFF2-40B4-BE49-F238E27FC236}">
                <a16:creationId xmlns:a16="http://schemas.microsoft.com/office/drawing/2014/main" id="{BE0EBCE0-BC84-DB48-883E-25B303CC0DBC}"/>
              </a:ext>
            </a:extLst>
          </p:cNvPr>
          <p:cNvPicPr>
            <a:picLocks noChangeAspect="1"/>
          </p:cNvPicPr>
          <p:nvPr/>
        </p:nvPicPr>
        <p:blipFill>
          <a:blip r:embed="rId9"/>
          <a:stretch>
            <a:fillRect/>
          </a:stretch>
        </p:blipFill>
        <p:spPr>
          <a:xfrm>
            <a:off x="7384930" y="3426321"/>
            <a:ext cx="2334373" cy="2715495"/>
          </a:xfrm>
          <a:prstGeom prst="rect">
            <a:avLst/>
          </a:prstGeom>
        </p:spPr>
      </p:pic>
      <p:sp>
        <p:nvSpPr>
          <p:cNvPr id="561" name="TextBox 560">
            <a:extLst>
              <a:ext uri="{FF2B5EF4-FFF2-40B4-BE49-F238E27FC236}">
                <a16:creationId xmlns:a16="http://schemas.microsoft.com/office/drawing/2014/main" id="{158FCB7E-F117-C84D-971F-EB67748F2993}"/>
              </a:ext>
            </a:extLst>
          </p:cNvPr>
          <p:cNvSpPr txBox="1"/>
          <p:nvPr/>
        </p:nvSpPr>
        <p:spPr>
          <a:xfrm>
            <a:off x="984130" y="3352800"/>
            <a:ext cx="1431803"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Basal respiration</a:t>
            </a:r>
            <a:endParaRPr kumimoji="1" lang="ko-Kore-US" altLang="en-US" sz="1200" b="1" dirty="0">
              <a:latin typeface="Arial" panose="020B0604020202020204" pitchFamily="34" charset="0"/>
              <a:cs typeface="Arial" panose="020B0604020202020204" pitchFamily="34" charset="0"/>
            </a:endParaRPr>
          </a:p>
        </p:txBody>
      </p:sp>
      <p:sp>
        <p:nvSpPr>
          <p:cNvPr id="562" name="TextBox 561">
            <a:extLst>
              <a:ext uri="{FF2B5EF4-FFF2-40B4-BE49-F238E27FC236}">
                <a16:creationId xmlns:a16="http://schemas.microsoft.com/office/drawing/2014/main" id="{A26927B1-4210-FD4D-BA46-9777E10ECA3C}"/>
              </a:ext>
            </a:extLst>
          </p:cNvPr>
          <p:cNvSpPr txBox="1"/>
          <p:nvPr/>
        </p:nvSpPr>
        <p:spPr>
          <a:xfrm>
            <a:off x="3262118" y="3352800"/>
            <a:ext cx="1447832"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Maximal capacity</a:t>
            </a:r>
            <a:endParaRPr kumimoji="1" lang="ko-Kore-US" altLang="en-US" sz="1200" b="1" dirty="0">
              <a:latin typeface="Arial" panose="020B0604020202020204" pitchFamily="34" charset="0"/>
              <a:cs typeface="Arial" panose="020B0604020202020204" pitchFamily="34" charset="0"/>
            </a:endParaRPr>
          </a:p>
        </p:txBody>
      </p:sp>
      <p:sp>
        <p:nvSpPr>
          <p:cNvPr id="563" name="TextBox 562">
            <a:extLst>
              <a:ext uri="{FF2B5EF4-FFF2-40B4-BE49-F238E27FC236}">
                <a16:creationId xmlns:a16="http://schemas.microsoft.com/office/drawing/2014/main" id="{2792C630-8C12-874C-983E-21D411EA146D}"/>
              </a:ext>
            </a:extLst>
          </p:cNvPr>
          <p:cNvSpPr txBox="1"/>
          <p:nvPr/>
        </p:nvSpPr>
        <p:spPr>
          <a:xfrm>
            <a:off x="5692328" y="3352800"/>
            <a:ext cx="1023037"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Proton leak</a:t>
            </a:r>
            <a:endParaRPr kumimoji="1" lang="ko-Kore-US" altLang="en-US" sz="1200" b="1" dirty="0">
              <a:latin typeface="Arial" panose="020B0604020202020204" pitchFamily="34" charset="0"/>
              <a:cs typeface="Arial" panose="020B0604020202020204" pitchFamily="34" charset="0"/>
            </a:endParaRPr>
          </a:p>
        </p:txBody>
      </p:sp>
      <p:sp>
        <p:nvSpPr>
          <p:cNvPr id="564" name="TextBox 563">
            <a:extLst>
              <a:ext uri="{FF2B5EF4-FFF2-40B4-BE49-F238E27FC236}">
                <a16:creationId xmlns:a16="http://schemas.microsoft.com/office/drawing/2014/main" id="{A47BA196-C1BA-1B41-A905-B1FFE1FC45CD}"/>
              </a:ext>
            </a:extLst>
          </p:cNvPr>
          <p:cNvSpPr txBox="1"/>
          <p:nvPr/>
        </p:nvSpPr>
        <p:spPr>
          <a:xfrm>
            <a:off x="8044736" y="3352800"/>
            <a:ext cx="1327864"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ATP production</a:t>
            </a:r>
            <a:endParaRPr kumimoji="1" lang="ko-Kore-US" altLang="en-US" sz="1200" b="1" dirty="0">
              <a:latin typeface="Arial" panose="020B0604020202020204" pitchFamily="34" charset="0"/>
              <a:cs typeface="Arial" panose="020B0604020202020204" pitchFamily="34" charset="0"/>
            </a:endParaRPr>
          </a:p>
        </p:txBody>
      </p:sp>
      <p:sp>
        <p:nvSpPr>
          <p:cNvPr id="298" name="object 4">
            <a:extLst>
              <a:ext uri="{FF2B5EF4-FFF2-40B4-BE49-F238E27FC236}">
                <a16:creationId xmlns:a16="http://schemas.microsoft.com/office/drawing/2014/main" id="{D0C84BFC-73E9-E402-CF5D-1358CA2B7A80}"/>
              </a:ext>
            </a:extLst>
          </p:cNvPr>
          <p:cNvSpPr txBox="1"/>
          <p:nvPr/>
        </p:nvSpPr>
        <p:spPr>
          <a:xfrm flipH="1">
            <a:off x="412117" y="685800"/>
            <a:ext cx="242566" cy="305212"/>
          </a:xfrm>
          <a:prstGeom prst="rect">
            <a:avLst/>
          </a:prstGeom>
        </p:spPr>
        <p:txBody>
          <a:bodyPr vert="horz" wrap="square" lIns="0" tIns="12700" rIns="0" bIns="0" rtlCol="0">
            <a:spAutoFit/>
          </a:bodyPr>
          <a:lstStyle/>
          <a:p>
            <a:pPr marL="12700">
              <a:lnSpc>
                <a:spcPct val="100000"/>
              </a:lnSpc>
              <a:spcBef>
                <a:spcPts val="100"/>
              </a:spcBef>
            </a:pPr>
            <a:r>
              <a:rPr lang="en-US" sz="1900" dirty="0">
                <a:latin typeface="Arial"/>
                <a:cs typeface="Arial"/>
              </a:rPr>
              <a:t>A</a:t>
            </a:r>
            <a:endParaRPr sz="1900">
              <a:latin typeface="Arial"/>
              <a:cs typeface="Arial"/>
            </a:endParaRPr>
          </a:p>
        </p:txBody>
      </p:sp>
      <p:sp>
        <p:nvSpPr>
          <p:cNvPr id="512" name="object 133">
            <a:extLst>
              <a:ext uri="{FF2B5EF4-FFF2-40B4-BE49-F238E27FC236}">
                <a16:creationId xmlns:a16="http://schemas.microsoft.com/office/drawing/2014/main" id="{F979370D-564B-6AEC-D6B8-E4C6F6C1DF15}"/>
              </a:ext>
            </a:extLst>
          </p:cNvPr>
          <p:cNvSpPr txBox="1"/>
          <p:nvPr/>
        </p:nvSpPr>
        <p:spPr>
          <a:xfrm>
            <a:off x="4063184" y="1325066"/>
            <a:ext cx="184666" cy="1390749"/>
          </a:xfrm>
          <a:prstGeom prst="rect">
            <a:avLst/>
          </a:prstGeom>
        </p:spPr>
        <p:txBody>
          <a:bodyPr vert="vert270" wrap="square" lIns="0" tIns="10160" rIns="0" bIns="0" rtlCol="0">
            <a:spAutoFit/>
          </a:bodyPr>
          <a:lstStyle/>
          <a:p>
            <a:pPr marL="12700">
              <a:lnSpc>
                <a:spcPct val="100000"/>
              </a:lnSpc>
              <a:spcBef>
                <a:spcPts val="80"/>
              </a:spcBef>
            </a:pPr>
            <a:r>
              <a:rPr sz="1200" b="1" spc="-5" dirty="0">
                <a:latin typeface="Arial"/>
                <a:cs typeface="Arial"/>
              </a:rPr>
              <a:t>OC</a:t>
            </a:r>
            <a:r>
              <a:rPr sz="1200" b="1" dirty="0">
                <a:latin typeface="Arial"/>
                <a:cs typeface="Arial"/>
              </a:rPr>
              <a:t>R</a:t>
            </a:r>
            <a:r>
              <a:rPr sz="1200" b="1" spc="-35" dirty="0">
                <a:latin typeface="Arial"/>
                <a:cs typeface="Arial"/>
              </a:rPr>
              <a:t> </a:t>
            </a:r>
            <a:r>
              <a:rPr sz="1200" b="1" spc="-5" dirty="0">
                <a:latin typeface="Arial"/>
                <a:cs typeface="Arial"/>
              </a:rPr>
              <a:t>(pmol/min</a:t>
            </a:r>
            <a:r>
              <a:rPr sz="1200" b="1" dirty="0">
                <a:latin typeface="Arial"/>
                <a:cs typeface="Arial"/>
              </a:rPr>
              <a:t>)</a:t>
            </a:r>
            <a:endParaRPr sz="1200">
              <a:latin typeface="Arial"/>
              <a:cs typeface="Arial"/>
            </a:endParaRPr>
          </a:p>
        </p:txBody>
      </p:sp>
      <p:pic>
        <p:nvPicPr>
          <p:cNvPr id="513" name="Picture 512">
            <a:extLst>
              <a:ext uri="{FF2B5EF4-FFF2-40B4-BE49-F238E27FC236}">
                <a16:creationId xmlns:a16="http://schemas.microsoft.com/office/drawing/2014/main" id="{4CC2B7ED-18BA-3BA0-56D9-F7A4FDCE9007}"/>
              </a:ext>
            </a:extLst>
          </p:cNvPr>
          <p:cNvPicPr>
            <a:picLocks noChangeAspect="1"/>
          </p:cNvPicPr>
          <p:nvPr/>
        </p:nvPicPr>
        <p:blipFill rotWithShape="1">
          <a:blip r:embed="rId10">
            <a:extLst>
              <a:ext uri="{28A0092B-C50C-407E-A947-70E740481C1C}">
                <a14:useLocalDpi xmlns:a14="http://schemas.microsoft.com/office/drawing/2010/main" val="0"/>
              </a:ext>
            </a:extLst>
          </a:blip>
          <a:srcRect l="57015" t="21758" r="15250" b="62015"/>
          <a:stretch/>
        </p:blipFill>
        <p:spPr>
          <a:xfrm>
            <a:off x="2884213" y="5911305"/>
            <a:ext cx="2155604" cy="974499"/>
          </a:xfrm>
          <a:prstGeom prst="rect">
            <a:avLst/>
          </a:prstGeom>
        </p:spPr>
      </p:pic>
      <p:pic>
        <p:nvPicPr>
          <p:cNvPr id="514" name="Picture 513">
            <a:extLst>
              <a:ext uri="{FF2B5EF4-FFF2-40B4-BE49-F238E27FC236}">
                <a16:creationId xmlns:a16="http://schemas.microsoft.com/office/drawing/2014/main" id="{0DFBE44C-635B-D07A-8A0D-733843C62AEA}"/>
              </a:ext>
            </a:extLst>
          </p:cNvPr>
          <p:cNvPicPr>
            <a:picLocks noChangeAspect="1"/>
          </p:cNvPicPr>
          <p:nvPr/>
        </p:nvPicPr>
        <p:blipFill rotWithShape="1">
          <a:blip r:embed="rId10">
            <a:extLst>
              <a:ext uri="{28A0092B-C50C-407E-A947-70E740481C1C}">
                <a14:useLocalDpi xmlns:a14="http://schemas.microsoft.com/office/drawing/2010/main" val="0"/>
              </a:ext>
            </a:extLst>
          </a:blip>
          <a:srcRect l="57015" t="40804" r="15250" b="42324"/>
          <a:stretch/>
        </p:blipFill>
        <p:spPr>
          <a:xfrm>
            <a:off x="5227681" y="5911305"/>
            <a:ext cx="2155604" cy="1013223"/>
          </a:xfrm>
          <a:prstGeom prst="rect">
            <a:avLst/>
          </a:prstGeom>
        </p:spPr>
      </p:pic>
      <p:pic>
        <p:nvPicPr>
          <p:cNvPr id="515" name="Picture 514">
            <a:extLst>
              <a:ext uri="{FF2B5EF4-FFF2-40B4-BE49-F238E27FC236}">
                <a16:creationId xmlns:a16="http://schemas.microsoft.com/office/drawing/2014/main" id="{93DA850E-C5EC-CB31-503D-8BBBDDBDB91F}"/>
              </a:ext>
            </a:extLst>
          </p:cNvPr>
          <p:cNvPicPr>
            <a:picLocks noChangeAspect="1"/>
          </p:cNvPicPr>
          <p:nvPr/>
        </p:nvPicPr>
        <p:blipFill rotWithShape="1">
          <a:blip r:embed="rId10">
            <a:extLst>
              <a:ext uri="{28A0092B-C50C-407E-A947-70E740481C1C}">
                <a14:useLocalDpi xmlns:a14="http://schemas.microsoft.com/office/drawing/2010/main" val="0"/>
              </a:ext>
            </a:extLst>
          </a:blip>
          <a:srcRect l="5159" t="63784" r="66915" b="20082"/>
          <a:stretch/>
        </p:blipFill>
        <p:spPr>
          <a:xfrm>
            <a:off x="506969" y="5911305"/>
            <a:ext cx="2170447" cy="968934"/>
          </a:xfrm>
          <a:prstGeom prst="rect">
            <a:avLst/>
          </a:prstGeom>
        </p:spPr>
      </p:pic>
      <p:sp>
        <p:nvSpPr>
          <p:cNvPr id="517" name="Left Bracket 516">
            <a:extLst>
              <a:ext uri="{FF2B5EF4-FFF2-40B4-BE49-F238E27FC236}">
                <a16:creationId xmlns:a16="http://schemas.microsoft.com/office/drawing/2014/main" id="{E11867E2-4E0D-FAF2-57E1-F7E9EAD3812D}"/>
              </a:ext>
            </a:extLst>
          </p:cNvPr>
          <p:cNvSpPr/>
          <p:nvPr/>
        </p:nvSpPr>
        <p:spPr>
          <a:xfrm rot="5400000">
            <a:off x="1733641" y="3367554"/>
            <a:ext cx="61722" cy="71628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8" name="TextBox 517">
            <a:extLst>
              <a:ext uri="{FF2B5EF4-FFF2-40B4-BE49-F238E27FC236}">
                <a16:creationId xmlns:a16="http://schemas.microsoft.com/office/drawing/2014/main" id="{106DD364-C2EF-E753-668F-96B1A2A4D283}"/>
              </a:ext>
            </a:extLst>
          </p:cNvPr>
          <p:cNvSpPr txBox="1"/>
          <p:nvPr/>
        </p:nvSpPr>
        <p:spPr>
          <a:xfrm>
            <a:off x="1600200" y="3530978"/>
            <a:ext cx="338554" cy="276999"/>
          </a:xfrm>
          <a:prstGeom prst="rect">
            <a:avLst/>
          </a:prstGeom>
          <a:noFill/>
        </p:spPr>
        <p:txBody>
          <a:bodyPr wrap="none" rtlCol="0">
            <a:spAutoFit/>
          </a:bodyPr>
          <a:lstStyle/>
          <a:p>
            <a:r>
              <a:rPr lang="en-US" sz="1200"/>
              <a:t>**</a:t>
            </a:r>
          </a:p>
        </p:txBody>
      </p:sp>
      <p:pic>
        <p:nvPicPr>
          <p:cNvPr id="520" name="Picture 519">
            <a:extLst>
              <a:ext uri="{FF2B5EF4-FFF2-40B4-BE49-F238E27FC236}">
                <a16:creationId xmlns:a16="http://schemas.microsoft.com/office/drawing/2014/main" id="{AF1EA664-7D3E-49A3-A9B2-8FA495CC5AD9}"/>
              </a:ext>
            </a:extLst>
          </p:cNvPr>
          <p:cNvPicPr>
            <a:picLocks noChangeAspect="1"/>
          </p:cNvPicPr>
          <p:nvPr/>
        </p:nvPicPr>
        <p:blipFill rotWithShape="1">
          <a:blip r:embed="rId11">
            <a:extLst>
              <a:ext uri="{28A0092B-C50C-407E-A947-70E740481C1C}">
                <a14:useLocalDpi xmlns:a14="http://schemas.microsoft.com/office/drawing/2010/main" val="0"/>
              </a:ext>
            </a:extLst>
          </a:blip>
          <a:srcRect l="4481" t="41114" r="67096" b="42907"/>
          <a:stretch/>
        </p:blipFill>
        <p:spPr>
          <a:xfrm>
            <a:off x="7608575" y="5911305"/>
            <a:ext cx="2209153" cy="959734"/>
          </a:xfrm>
          <a:prstGeom prst="rect">
            <a:avLst/>
          </a:prstGeom>
        </p:spPr>
      </p:pic>
      <p:sp>
        <p:nvSpPr>
          <p:cNvPr id="516" name="TextBox 515">
            <a:extLst>
              <a:ext uri="{FF2B5EF4-FFF2-40B4-BE49-F238E27FC236}">
                <a16:creationId xmlns:a16="http://schemas.microsoft.com/office/drawing/2014/main" id="{6363B510-DDA5-7C10-1703-581A54BC3A36}"/>
              </a:ext>
            </a:extLst>
          </p:cNvPr>
          <p:cNvSpPr txBox="1"/>
          <p:nvPr/>
        </p:nvSpPr>
        <p:spPr>
          <a:xfrm>
            <a:off x="1484151" y="710344"/>
            <a:ext cx="732894"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Control</a:t>
            </a:r>
            <a:endParaRPr kumimoji="1" lang="ko-Kore-US" altLang="en-US" sz="1200" b="1" dirty="0">
              <a:latin typeface="Arial" panose="020B0604020202020204" pitchFamily="34" charset="0"/>
              <a:cs typeface="Arial" panose="020B0604020202020204" pitchFamily="34" charset="0"/>
            </a:endParaRPr>
          </a:p>
        </p:txBody>
      </p:sp>
      <p:sp>
        <p:nvSpPr>
          <p:cNvPr id="519" name="TextBox 518">
            <a:extLst>
              <a:ext uri="{FF2B5EF4-FFF2-40B4-BE49-F238E27FC236}">
                <a16:creationId xmlns:a16="http://schemas.microsoft.com/office/drawing/2014/main" id="{63298913-B7DE-ABE1-A6A5-49CFC695D5F6}"/>
              </a:ext>
            </a:extLst>
          </p:cNvPr>
          <p:cNvSpPr txBox="1"/>
          <p:nvPr/>
        </p:nvSpPr>
        <p:spPr>
          <a:xfrm>
            <a:off x="5154020" y="715668"/>
            <a:ext cx="833883" cy="276999"/>
          </a:xfrm>
          <a:prstGeom prst="rect">
            <a:avLst/>
          </a:prstGeom>
          <a:noFill/>
        </p:spPr>
        <p:txBody>
          <a:bodyPr wrap="none" rtlCol="0">
            <a:spAutoFit/>
          </a:bodyPr>
          <a:lstStyle/>
          <a:p>
            <a:pPr algn="ctr"/>
            <a:r>
              <a:rPr kumimoji="1" lang="en-US" altLang="ko-Kore-US" sz="1200" b="1" dirty="0">
                <a:latin typeface="Arial" panose="020B0604020202020204" pitchFamily="34" charset="0"/>
                <a:cs typeface="Arial" panose="020B0604020202020204" pitchFamily="34" charset="0"/>
              </a:rPr>
              <a:t>Cytokine</a:t>
            </a:r>
            <a:endParaRPr kumimoji="1" lang="ko-Kore-US" altLang="en-US" sz="1200" b="1" dirty="0">
              <a:latin typeface="Arial" panose="020B0604020202020204" pitchFamily="34" charset="0"/>
              <a:cs typeface="Arial" panose="020B0604020202020204" pitchFamily="34" charset="0"/>
            </a:endParaRPr>
          </a:p>
        </p:txBody>
      </p:sp>
      <p:sp>
        <p:nvSpPr>
          <p:cNvPr id="522" name="TextBox 521">
            <a:extLst>
              <a:ext uri="{FF2B5EF4-FFF2-40B4-BE49-F238E27FC236}">
                <a16:creationId xmlns:a16="http://schemas.microsoft.com/office/drawing/2014/main" id="{659C43DB-04CA-F1CB-69B8-2725E789F36F}"/>
              </a:ext>
            </a:extLst>
          </p:cNvPr>
          <p:cNvSpPr txBox="1"/>
          <p:nvPr/>
        </p:nvSpPr>
        <p:spPr>
          <a:xfrm>
            <a:off x="46170" y="6851775"/>
            <a:ext cx="10058400" cy="938719"/>
          </a:xfrm>
          <a:prstGeom prst="rect">
            <a:avLst/>
          </a:prstGeom>
          <a:noFill/>
        </p:spPr>
        <p:txBody>
          <a:bodyPr wrap="square">
            <a:spAutoFit/>
          </a:bodyPr>
          <a:lstStyle/>
          <a:p>
            <a:pPr algn="just" latinLnBrk="1"/>
            <a:r>
              <a:rPr lang="en-US" sz="1100" b="1" kern="100">
                <a:effectLst/>
                <a:latin typeface="Arial" panose="020B0604020202020204" pitchFamily="34" charset="0"/>
                <a:ea typeface="Times New Roman" panose="02020603050405020304" pitchFamily="18" charset="0"/>
                <a:cs typeface="Arial" panose="020B0604020202020204" pitchFamily="34" charset="0"/>
              </a:rPr>
              <a:t>Figure </a:t>
            </a:r>
            <a:r>
              <a:rPr lang="en-US" sz="1100" b="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S5. Increased </a:t>
            </a:r>
            <a:r>
              <a:rPr lang="en-US" sz="1100" b="1" kern="100">
                <a:effectLst/>
                <a:latin typeface="Arial" panose="020B0604020202020204" pitchFamily="34" charset="0"/>
                <a:ea typeface="Times New Roman" panose="02020603050405020304" pitchFamily="18" charset="0"/>
                <a:cs typeface="Arial" panose="020B0604020202020204" pitchFamily="34" charset="0"/>
              </a:rPr>
              <a:t>oxygen consumption rate (OCR) upon low dose proinflammatory cytokine treatment in female NOD.SCID.ZnT8 HE islets.</a:t>
            </a:r>
            <a:endParaRPr lang="en-US" sz="1100" kern="100">
              <a:effectLst/>
              <a:latin typeface="Arial" panose="020B0604020202020204" pitchFamily="34" charset="0"/>
              <a:ea typeface="Times New Roman" panose="02020603050405020304" pitchFamily="18" charset="0"/>
              <a:cs typeface="Arial" panose="020B0604020202020204" pitchFamily="34" charset="0"/>
            </a:endParaRPr>
          </a:p>
          <a:p>
            <a:pPr algn="just" latinLnBrk="1"/>
            <a:r>
              <a:rPr lang="en-US" sz="1100" kern="100">
                <a:effectLst/>
                <a:latin typeface="Arial" panose="020B0604020202020204" pitchFamily="34" charset="0"/>
                <a:ea typeface="Times New Roman" panose="02020603050405020304" pitchFamily="18" charset="0"/>
                <a:cs typeface="Arial" panose="020B0604020202020204" pitchFamily="34" charset="0"/>
              </a:rPr>
              <a:t>(A) Representative oxygen consumption rate (OCR) analysis in isolated islets without cytokine treatment and (B) treated with low dose cytokines for 24hours.    Ten size-matched islets per well were analyzed. Islets were acutely exposed to A: 20mM glucose, B: 4µM Oligomycin, C: 4µM FCCP, D: 4µM Rotenone. (No      treatment: n=6 WT, n=12 HE and n=4 KO). (Cytokine treatment: N=12 WT, N=12 HE and N=9 KO</a:t>
            </a:r>
            <a:r>
              <a:rPr lang="en-US" sz="11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(C-F) Wave 4.0 calculated basal respiration, maximal            respiration, proton leak and ATP production for each animal. Data are expressed as the mean </a:t>
            </a:r>
            <a:r>
              <a:rPr lang="en-US" sz="1100" kern="100">
                <a:solidFill>
                  <a:srgbClr val="000000"/>
                </a:solidFill>
                <a:effectLst/>
                <a:latin typeface="Arial" panose="020B0604020202020204" pitchFamily="34" charset="0"/>
                <a:ea typeface="Gulim" panose="020B0600000101010101" pitchFamily="34" charset="-127"/>
                <a:cs typeface="Arial" panose="020B0604020202020204" pitchFamily="34" charset="0"/>
              </a:rPr>
              <a:t>± SEM.</a:t>
            </a:r>
            <a:r>
              <a:rPr lang="en-US" sz="11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 </a:t>
            </a:r>
            <a:r>
              <a:rPr lang="en-US" sz="1100" i="1"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a:t>
            </a:r>
            <a:r>
              <a:rPr lang="en-US" sz="1100" kern="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&lt;0.01, 2-Way ANOVA analysis.</a:t>
            </a:r>
            <a:endParaRPr lang="en-US" sz="1100" kern="100">
              <a:effectLst/>
              <a:latin typeface="Arial" panose="020B0604020202020204" pitchFamily="34" charset="0"/>
              <a:ea typeface="Times New Roman" panose="02020603050405020304" pitchFamily="18"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1921</TotalTime>
  <Words>1106</Words>
  <Application>Microsoft Macintosh PowerPoint</Application>
  <PresentationFormat>Custom</PresentationFormat>
  <Paragraphs>239</Paragraphs>
  <Slides>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Helvetica</vt:lpstr>
      <vt:lpstr>Office Theme</vt:lpstr>
      <vt:lpstr>Figure 1</vt:lpstr>
      <vt:lpstr>Figure 2</vt:lpstr>
      <vt:lpstr>Figure 3</vt:lpstr>
      <vt:lpstr>Figure 4</vt:lpstr>
      <vt:lpstr>PowerPoint Presentation</vt:lpstr>
      <vt:lpstr>Supplementary Figure 2</vt:lpstr>
      <vt:lpstr>PowerPoint Presentation</vt:lpstr>
      <vt:lpstr>PowerPoint Presentation</vt:lpstr>
      <vt:lpstr>Supplemental Figure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ZnT8_september_LS</dc:title>
  <dc:creator>sussell</dc:creator>
  <cp:lastModifiedBy>Davidson, Howard W</cp:lastModifiedBy>
  <cp:revision>66</cp:revision>
  <cp:lastPrinted>2022-10-17T17:00:03Z</cp:lastPrinted>
  <dcterms:created xsi:type="dcterms:W3CDTF">2021-09-29T22:59:15Z</dcterms:created>
  <dcterms:modified xsi:type="dcterms:W3CDTF">2022-10-17T17:53:04Z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2021-09-24T00:00:00Z</vt:filetime>
  </property>
  <property fmtid="{D5CDD505-2E9C-101B-9397-08002B2CF9AE}" pid="3" name="Creator">
    <vt:lpwstr>PowerPoint</vt:lpwstr>
  </property>
  <property fmtid="{D5CDD505-2E9C-101B-9397-08002B2CF9AE}" pid="4" name="LastSaved">
    <vt:filetime>2021-09-29T00:00:00Z</vt:filetime>
  </property>
</Properties>
</file>