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3" r:id="rId2"/>
    <p:sldId id="257" r:id="rId3"/>
    <p:sldId id="284" r:id="rId4"/>
    <p:sldId id="260" r:id="rId5"/>
    <p:sldId id="274" r:id="rId6"/>
    <p:sldId id="266" r:id="rId7"/>
    <p:sldId id="272" r:id="rId8"/>
    <p:sldId id="278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11"/>
    <p:restoredTop sz="70983" autoAdjust="0"/>
  </p:normalViewPr>
  <p:slideViewPr>
    <p:cSldViewPr snapToGrid="0" snapToObjects="1">
      <p:cViewPr varScale="1">
        <p:scale>
          <a:sx n="72" d="100"/>
          <a:sy n="72" d="100"/>
        </p:scale>
        <p:origin x="252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7F1B9-F842-8F4B-8705-B1090107AFC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7677C-4F8E-BF4F-A0F1-3049FD1E223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517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Table 1: Patient and molecular information of PDXs</a:t>
            </a:r>
            <a:r>
              <a:rPr lang="en-US" baseline="0" dirty="0"/>
              <a:t> implanted into HIS-BRGS mice and treated with </a:t>
            </a:r>
            <a:r>
              <a:rPr lang="en-US" baseline="0" dirty="0" err="1"/>
              <a:t>cabozantinib</a:t>
            </a:r>
            <a:r>
              <a:rPr lang="en-US" baseline="0" dirty="0"/>
              <a:t> and </a:t>
            </a:r>
            <a:r>
              <a:rPr lang="en-US" baseline="0" dirty="0" err="1"/>
              <a:t>nivolumab</a:t>
            </a:r>
            <a:r>
              <a:rPr lang="en-US" baseline="0" dirty="0"/>
              <a:t>. Far right column indicates relative tumor growth response in the HIS-model to combination treatment (</a:t>
            </a:r>
            <a:r>
              <a:rPr lang="en-US" baseline="0" dirty="0" err="1"/>
              <a:t>Cabo</a:t>
            </a:r>
            <a:r>
              <a:rPr lang="en-US" baseline="0" dirty="0"/>
              <a:t>/</a:t>
            </a:r>
            <a:r>
              <a:rPr lang="en-US" baseline="0" dirty="0" err="1"/>
              <a:t>Nivo</a:t>
            </a:r>
            <a:r>
              <a:rPr lang="en-US" baseline="0" dirty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8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Experimental Details for CRC MSS</a:t>
            </a:r>
            <a:r>
              <a:rPr lang="en-US" baseline="0" dirty="0"/>
              <a:t> PDXs implanted into HIS-BRGS mice including experimental kinetics and human </a:t>
            </a:r>
            <a:r>
              <a:rPr lang="en-US" baseline="0" dirty="0" err="1"/>
              <a:t>chimerism</a:t>
            </a:r>
            <a:r>
              <a:rPr lang="en-US" baseline="0" dirty="0"/>
              <a:t> details as measured in peripheral blood (PBL) prior to tumor injection and in the spleen (SP) at harvest.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67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1. Frequency of total Human (hCD45+ of mouse</a:t>
            </a:r>
            <a:r>
              <a:rPr lang="en-US" baseline="0" dirty="0"/>
              <a:t> +human CD45, closed symbols</a:t>
            </a:r>
            <a:r>
              <a:rPr lang="en-US" dirty="0"/>
              <a:t>) and</a:t>
            </a:r>
            <a:r>
              <a:rPr lang="en-US" baseline="0" dirty="0"/>
              <a:t> human T cells (hCD3+ of hCD45+, open symbols)</a:t>
            </a:r>
            <a:r>
              <a:rPr lang="en-US" dirty="0"/>
              <a:t> in blood at 14-16 weeks post engraftment, and prior to injection of PDX, as indicated in graph title. Each dot represents data from a single HIS-BRGS</a:t>
            </a:r>
            <a:r>
              <a:rPr lang="en-US" baseline="0" dirty="0"/>
              <a:t> mouse and allocated into their study treatment groups (V=vehicle, black; N=</a:t>
            </a:r>
            <a:r>
              <a:rPr lang="en-US" baseline="0" dirty="0" err="1"/>
              <a:t>Nivolumab</a:t>
            </a:r>
            <a:r>
              <a:rPr lang="en-US" baseline="0" dirty="0"/>
              <a:t>, blue; </a:t>
            </a:r>
            <a:r>
              <a:rPr lang="en-US" baseline="0" dirty="0" err="1"/>
              <a:t>Ca</a:t>
            </a:r>
            <a:r>
              <a:rPr lang="en-US" baseline="0" dirty="0"/>
              <a:t>=</a:t>
            </a:r>
            <a:r>
              <a:rPr lang="en-US" baseline="0" dirty="0" err="1"/>
              <a:t>cabozantinib</a:t>
            </a:r>
            <a:r>
              <a:rPr lang="en-US" baseline="0" dirty="0"/>
              <a:t>, green; </a:t>
            </a:r>
            <a:r>
              <a:rPr lang="en-US" baseline="0" dirty="0" err="1"/>
              <a:t>Ca</a:t>
            </a:r>
            <a:r>
              <a:rPr lang="en-US" baseline="0" dirty="0"/>
              <a:t>/N=combination of </a:t>
            </a:r>
            <a:r>
              <a:rPr lang="en-US" baseline="0" dirty="0" err="1"/>
              <a:t>nivolumab</a:t>
            </a:r>
            <a:r>
              <a:rPr lang="en-US" baseline="0" dirty="0"/>
              <a:t> and </a:t>
            </a:r>
            <a:r>
              <a:rPr lang="en-US" baseline="0" dirty="0" err="1"/>
              <a:t>cabozantinib</a:t>
            </a:r>
            <a:r>
              <a:rPr lang="en-US" baseline="0" dirty="0"/>
              <a:t>, red). “All PDX” illustrate data from the 4 PDX studies plotted on one graph.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0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2: Analysis of human immune subsets in HIS-CRC-BRGS</a:t>
            </a:r>
            <a:r>
              <a:rPr lang="en-US" baseline="0" dirty="0"/>
              <a:t> mice bearing CRC tumors. A) </a:t>
            </a:r>
            <a:r>
              <a:rPr lang="en-US" dirty="0"/>
              <a:t>Flow </a:t>
            </a:r>
            <a:r>
              <a:rPr lang="en-US" dirty="0" err="1"/>
              <a:t>cytometry</a:t>
            </a:r>
            <a:r>
              <a:rPr lang="en-US" dirty="0"/>
              <a:t> gating examples in a spleen and tumor of a HIS-mouse</a:t>
            </a:r>
            <a:r>
              <a:rPr lang="en-US" baseline="0" dirty="0"/>
              <a:t> showing gating for mouse (mCD45+), human (hCD45+), human T (hCD3+ and CD4+ subset), B (CD19+), and myeloid cells (hCD11b/CD11c/CD14/CD33) lineages. Arrows indicate the parent gate. B) Fewer mouse CD45+ cells in the spleen (left) but not the tumor (right) of HIS-mice treated with </a:t>
            </a:r>
            <a:r>
              <a:rPr lang="en-US" baseline="0" dirty="0" err="1"/>
              <a:t>cabozantinib</a:t>
            </a:r>
            <a:r>
              <a:rPr lang="en-US" baseline="0" dirty="0"/>
              <a:t>, alone or in combination with </a:t>
            </a:r>
            <a:r>
              <a:rPr lang="en-US" baseline="0" dirty="0" err="1"/>
              <a:t>nivolumab</a:t>
            </a:r>
            <a:r>
              <a:rPr lang="en-US" baseline="0" dirty="0"/>
              <a:t>. C) The number of human (hCD45+), CD3+ total T and CD4+ and CD8+ T cell subsets in the lymph nodes (LN) and spleens (SP) of HIS-CRC-BRGS-mice showing combined data of the four PDX studies. Each dot represents data from an individual HIS-CRC-mouse, lines represent </a:t>
            </a:r>
            <a:r>
              <a:rPr lang="en-US" baseline="0" dirty="0" err="1"/>
              <a:t>mean±SEM</a:t>
            </a:r>
            <a:r>
              <a:rPr lang="en-US" baseline="0" dirty="0"/>
              <a:t>. *p&lt;0.05, ** p&lt;0.01, ***p&lt;0.001 [</a:t>
            </a:r>
            <a:r>
              <a:rPr lang="en-US" i="1" baseline="0" dirty="0"/>
              <a:t>Welch’s two-tailed, unpaired t-test</a:t>
            </a:r>
            <a:r>
              <a:rPr lang="en-US" baseline="0" dirty="0"/>
              <a:t>].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68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3: Flow </a:t>
            </a:r>
            <a:r>
              <a:rPr lang="en-US" dirty="0" err="1"/>
              <a:t>cytometric</a:t>
            </a:r>
            <a:r>
              <a:rPr lang="en-US" dirty="0"/>
              <a:t> examples illustrating analyses</a:t>
            </a:r>
            <a:r>
              <a:rPr lang="en-US" baseline="0" dirty="0"/>
              <a:t> of distinct human T cell phenotypes </a:t>
            </a:r>
            <a:r>
              <a:rPr lang="en-US" dirty="0"/>
              <a:t>in spleen and tumor of HIS-CRC-BRGS mouse. A) Activated T cells expressing HLA-DR, B) T naïve and memory populations defined</a:t>
            </a:r>
            <a:r>
              <a:rPr lang="en-US" baseline="0" dirty="0"/>
              <a:t> by CCR7+CD45RA+ (Naïve), CCR7+CD45RA- (</a:t>
            </a:r>
            <a:r>
              <a:rPr lang="en-US" baseline="0" dirty="0" err="1"/>
              <a:t>Tcm</a:t>
            </a:r>
            <a:r>
              <a:rPr lang="en-US" baseline="0" dirty="0"/>
              <a:t>), CCR7-CD45RA- (Tem) and CCR7-CD45RA+ (TEMRA), T cells producing cytotoxic </a:t>
            </a:r>
            <a:r>
              <a:rPr lang="en-US" baseline="0" dirty="0" err="1"/>
              <a:t>Granzyme</a:t>
            </a:r>
            <a:r>
              <a:rPr lang="en-US" baseline="0" dirty="0"/>
              <a:t> B (C), </a:t>
            </a:r>
            <a:r>
              <a:rPr lang="en-US" baseline="0" dirty="0" err="1"/>
              <a:t>TNF</a:t>
            </a:r>
            <a:r>
              <a:rPr lang="en-US" baseline="0" dirty="0" err="1">
                <a:latin typeface="Symbol" charset="2"/>
                <a:cs typeface="Symbol" charset="2"/>
              </a:rPr>
              <a:t>a</a:t>
            </a:r>
            <a:r>
              <a:rPr lang="en-US" baseline="0" dirty="0"/>
              <a:t> or </a:t>
            </a:r>
            <a:r>
              <a:rPr lang="en-US" baseline="0" dirty="0" err="1"/>
              <a:t>IFN</a:t>
            </a:r>
            <a:r>
              <a:rPr lang="en-US" baseline="0" dirty="0" err="1">
                <a:latin typeface="Symbol" charset="2"/>
                <a:cs typeface="Symbol" charset="2"/>
              </a:rPr>
              <a:t>g</a:t>
            </a:r>
            <a:r>
              <a:rPr lang="en-US" baseline="0" dirty="0"/>
              <a:t> (D) molecules, or E) </a:t>
            </a:r>
            <a:r>
              <a:rPr lang="en-US" baseline="0" dirty="0" err="1"/>
              <a:t>Tregs</a:t>
            </a:r>
            <a:r>
              <a:rPr lang="en-US" baseline="0" dirty="0"/>
              <a:t> (CD25+FoxP3+). Population above graph indicates the parent gate. Expression of HLA-DR MHC Class II on human B  and myeloid cells are shown on bottom plots in (A). Positive </a:t>
            </a:r>
            <a:r>
              <a:rPr lang="en-US" baseline="0" dirty="0" err="1"/>
              <a:t>Control”PC</a:t>
            </a:r>
            <a:r>
              <a:rPr lang="en-US" baseline="0" dirty="0"/>
              <a:t>” human PBMCs, either </a:t>
            </a:r>
            <a:r>
              <a:rPr lang="en-US" baseline="0" dirty="0" err="1"/>
              <a:t>unstimulated</a:t>
            </a:r>
            <a:r>
              <a:rPr lang="en-US" baseline="0" dirty="0"/>
              <a:t> or stimulated with mitogen, to assess production of </a:t>
            </a:r>
            <a:r>
              <a:rPr lang="en-US" baseline="0" dirty="0" err="1"/>
              <a:t>IFN</a:t>
            </a:r>
            <a:r>
              <a:rPr lang="en-US" baseline="0" dirty="0" err="1">
                <a:latin typeface="Symbol" charset="2"/>
                <a:cs typeface="Symbol" charset="2"/>
              </a:rPr>
              <a:t>g</a:t>
            </a:r>
            <a:r>
              <a:rPr lang="en-US" baseline="0" dirty="0"/>
              <a:t> and </a:t>
            </a:r>
            <a:r>
              <a:rPr lang="en-US" baseline="0" dirty="0" err="1"/>
              <a:t>TNF</a:t>
            </a:r>
            <a:r>
              <a:rPr lang="en-US" baseline="0" dirty="0" err="1">
                <a:latin typeface="Symbol" charset="2"/>
                <a:cs typeface="Symbol" charset="2"/>
              </a:rPr>
              <a:t>a</a:t>
            </a:r>
            <a:r>
              <a:rPr lang="en-US" baseline="0" dirty="0"/>
              <a:t> are shown in Column D, bottom two panels.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30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4. Comparison</a:t>
            </a:r>
            <a:r>
              <a:rPr lang="en-US" baseline="0" dirty="0"/>
              <a:t> of TKI and ICB inhibitor combinations, </a:t>
            </a:r>
            <a:r>
              <a:rPr lang="en-US" baseline="0" dirty="0" err="1"/>
              <a:t>cobmetinib+atezolizumab</a:t>
            </a:r>
            <a:r>
              <a:rPr lang="en-US" baseline="0" dirty="0"/>
              <a:t> and </a:t>
            </a:r>
            <a:r>
              <a:rPr lang="en-US" baseline="0" dirty="0" err="1"/>
              <a:t>cabozantinib+nivolumab</a:t>
            </a:r>
            <a:r>
              <a:rPr lang="en-US" baseline="0" dirty="0"/>
              <a:t>, for CRC treatment in HIS-BRGS PDX models.  A) Experimental replicates including number of HIS-BRGS mice injected with PDX CRC307P in each flank for each treatment group, number that died, removed due to low </a:t>
            </a:r>
            <a:r>
              <a:rPr lang="en-US" baseline="0" dirty="0" err="1"/>
              <a:t>chimerism</a:t>
            </a:r>
            <a:r>
              <a:rPr lang="en-US" baseline="0" dirty="0"/>
              <a:t> at end of study. B) Tumor growth as measured by tumor volumes (left), SGR (middle) and tumor weights at harvest (right). C-E) Immune correlates as measured in tumor or lymph at harvest: C) frequency of mouse CD45+ (myeloid) cells in tumor, D) Relative cell # of  human CD4+ and CD8+ T cells in lymph nodes (LN) and spleen (SP); E) # of </a:t>
            </a:r>
            <a:r>
              <a:rPr lang="en-US" baseline="0" dirty="0" err="1"/>
              <a:t>plasmacytoid</a:t>
            </a:r>
            <a:r>
              <a:rPr lang="en-US" baseline="0" dirty="0"/>
              <a:t> dendritic cells (</a:t>
            </a:r>
            <a:r>
              <a:rPr lang="en-US" baseline="0" dirty="0" err="1"/>
              <a:t>pDC</a:t>
            </a:r>
            <a:r>
              <a:rPr lang="en-US" baseline="0" dirty="0"/>
              <a:t>, Lin-, HLA-DR+) and frequency of HLA-DR+ human myeloid cells in tumor; and F) mean fluorescence intensity of PD-1 on tumor cells (</a:t>
            </a:r>
            <a:r>
              <a:rPr lang="en-US" baseline="0" dirty="0" err="1"/>
              <a:t>EpCam</a:t>
            </a:r>
            <a:r>
              <a:rPr lang="en-US" baseline="0" dirty="0"/>
              <a:t>+). Each dot represents data from an individual HIS-CRC307P-mouse, lines represent </a:t>
            </a:r>
            <a:r>
              <a:rPr lang="en-US" baseline="0" dirty="0" err="1"/>
              <a:t>mean±SEM</a:t>
            </a:r>
            <a:r>
              <a:rPr lang="en-US" baseline="0" dirty="0"/>
              <a:t>. *p&lt;0.05, ** p&lt;0.01, ***p&lt;0.001 [</a:t>
            </a:r>
            <a:r>
              <a:rPr lang="en-US" i="1" baseline="0" dirty="0"/>
              <a:t>Welch’s two-tailed, unpaired t-test</a:t>
            </a:r>
            <a:r>
              <a:rPr lang="en-US" baseline="0" dirty="0"/>
              <a:t>].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66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5. A)</a:t>
            </a:r>
            <a:r>
              <a:rPr lang="en-US" baseline="0" dirty="0"/>
              <a:t> Frequency of mouse CD45+ myeloid cells in tumors of HIS-CRC-BRGS mice according to treatment (V=vehicle, N=</a:t>
            </a:r>
            <a:r>
              <a:rPr lang="en-US" baseline="0" dirty="0" err="1"/>
              <a:t>nivolumab</a:t>
            </a:r>
            <a:r>
              <a:rPr lang="en-US" baseline="0" dirty="0"/>
              <a:t>, </a:t>
            </a:r>
            <a:r>
              <a:rPr lang="en-US" baseline="0" dirty="0" err="1"/>
              <a:t>Ca</a:t>
            </a:r>
            <a:r>
              <a:rPr lang="en-US" baseline="0" dirty="0"/>
              <a:t>=</a:t>
            </a:r>
            <a:r>
              <a:rPr lang="en-US" baseline="0" dirty="0" err="1"/>
              <a:t>cabozatinib</a:t>
            </a:r>
            <a:r>
              <a:rPr lang="en-US" baseline="0" dirty="0"/>
              <a:t>, </a:t>
            </a:r>
            <a:r>
              <a:rPr lang="en-US" baseline="0" dirty="0" err="1"/>
              <a:t>Ca</a:t>
            </a:r>
            <a:r>
              <a:rPr lang="en-US" baseline="0" dirty="0"/>
              <a:t>/N=</a:t>
            </a:r>
            <a:r>
              <a:rPr lang="en-US" baseline="0" dirty="0" err="1"/>
              <a:t>cabozatinib+nivolumab</a:t>
            </a:r>
            <a:r>
              <a:rPr lang="en-US" baseline="0" dirty="0"/>
              <a:t>) among responding and non-responding tumors. Each dot represents data from an individual HIS-CRC-mouse, lines represent </a:t>
            </a:r>
            <a:r>
              <a:rPr lang="en-US" baseline="0" dirty="0" err="1"/>
              <a:t>means±SEM</a:t>
            </a:r>
            <a:r>
              <a:rPr lang="en-US" baseline="0" dirty="0"/>
              <a:t>. *p&lt;0.05, ** p&lt;0.01, ***p&lt;0.001 [</a:t>
            </a:r>
            <a:r>
              <a:rPr lang="en-US" i="1" baseline="0" dirty="0"/>
              <a:t>Welch’s two-tailed, unpaired t-test</a:t>
            </a:r>
            <a:r>
              <a:rPr lang="en-US" baseline="0" dirty="0"/>
              <a:t>]. B) </a:t>
            </a:r>
            <a:r>
              <a:rPr lang="en-US" baseline="0" dirty="0" err="1"/>
              <a:t>Immunotypes</a:t>
            </a:r>
            <a:r>
              <a:rPr lang="en-US" baseline="0" dirty="0"/>
              <a:t> among CD4+ T cells (top) and CD8+ T cell (bottom) populations relative to tumor specific growth rate (SGR) for expression of </a:t>
            </a:r>
            <a:r>
              <a:rPr lang="en-US" baseline="0" dirty="0" err="1"/>
              <a:t>Granzyme</a:t>
            </a:r>
            <a:r>
              <a:rPr lang="en-US" baseline="0" dirty="0"/>
              <a:t> B (</a:t>
            </a:r>
            <a:r>
              <a:rPr lang="en-US" baseline="0" dirty="0" err="1"/>
              <a:t>GrB</a:t>
            </a:r>
            <a:r>
              <a:rPr lang="en-US" baseline="0" dirty="0"/>
              <a:t>+), CD45RA-CCR7- (Tem), CD45RA-CCR7+ (</a:t>
            </a:r>
            <a:r>
              <a:rPr lang="en-US" baseline="0" dirty="0" err="1"/>
              <a:t>Tcm</a:t>
            </a:r>
            <a:r>
              <a:rPr lang="en-US" baseline="0" dirty="0"/>
              <a:t>) or TIM-3. Data from mice treated with combination therapies.  </a:t>
            </a:r>
            <a:r>
              <a:rPr lang="en-US" i="1" baseline="0" dirty="0"/>
              <a:t>[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 regression analysis, R-squared score (R</a:t>
            </a:r>
            <a:r>
              <a:rPr lang="en-US" sz="1200" i="1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P value (P) in bold if P&lt;0.05.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12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6. Correlation</a:t>
            </a:r>
            <a:r>
              <a:rPr lang="en-US" baseline="0" dirty="0"/>
              <a:t> of </a:t>
            </a:r>
            <a:r>
              <a:rPr lang="en-US" baseline="0" dirty="0" err="1"/>
              <a:t>immunotypes</a:t>
            </a:r>
            <a:r>
              <a:rPr lang="en-US" baseline="0" dirty="0"/>
              <a:t> and tumor growth rates (SGR) in HIS-CRC-BRGS mice treated with single-agent </a:t>
            </a:r>
            <a:r>
              <a:rPr lang="en-US" baseline="0" dirty="0" err="1"/>
              <a:t>cabozatinib</a:t>
            </a:r>
            <a:r>
              <a:rPr lang="en-US" baseline="0" dirty="0"/>
              <a:t>. Immune parameters were measured in CRC PDXs (172, 295, 335, 307M) explanted from HIS-BRGS mice using flow </a:t>
            </a:r>
            <a:r>
              <a:rPr lang="en-US" baseline="0" dirty="0" err="1"/>
              <a:t>cytometry</a:t>
            </a:r>
            <a:r>
              <a:rPr lang="en-US" baseline="0" dirty="0"/>
              <a:t> and plotted versus the tumor specific growth rate (SGR). Individual immune parameters are indicated above each plot and are gated on (top row):  total human cells unless otherwise indicated in parenthesis or as indicated by population underlined for each row. T effector (Tem) and central memory (</a:t>
            </a:r>
            <a:r>
              <a:rPr lang="en-US" baseline="0" dirty="0" err="1"/>
              <a:t>Tcm</a:t>
            </a:r>
            <a:r>
              <a:rPr lang="en-US" baseline="0" dirty="0"/>
              <a:t>) populations were determined by CCR7 and CD45RO/RA staining. The MFI of MHC HLA Class I and II as well as PD-L1 was restricted to the </a:t>
            </a:r>
            <a:r>
              <a:rPr lang="en-US" baseline="0" dirty="0" err="1"/>
              <a:t>EpCAM</a:t>
            </a:r>
            <a:r>
              <a:rPr lang="en-US" baseline="0" dirty="0"/>
              <a:t>+ tumor cells and normalized to expression on human B cells from same day. </a:t>
            </a:r>
            <a:r>
              <a:rPr lang="en-US" i="1" baseline="0" dirty="0"/>
              <a:t>[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 regression analysis, R-squared score (R</a:t>
            </a:r>
            <a:r>
              <a:rPr lang="en-US" sz="1200" i="1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P value (P) in bold if P&lt;0.05.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  <a:r>
              <a:rPr lang="en-US" dirty="0">
                <a:effectLst/>
              </a:rPr>
              <a:t> 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7677C-4F8E-BF4F-A0F1-3049FD1E223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80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6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10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9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8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69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1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20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0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96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85537-985B-9D42-9C3D-EEB08F7E701D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49CB9-F9A1-BB48-807A-DC703B314E6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0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13" Type="http://schemas.openxmlformats.org/officeDocument/2006/relationships/image" Target="../media/image16.tiff"/><Relationship Id="rId18" Type="http://schemas.openxmlformats.org/officeDocument/2006/relationships/image" Target="../media/image21.emf"/><Relationship Id="rId3" Type="http://schemas.openxmlformats.org/officeDocument/2006/relationships/image" Target="../media/image6.tiff"/><Relationship Id="rId21" Type="http://schemas.openxmlformats.org/officeDocument/2006/relationships/image" Target="../media/image24.emf"/><Relationship Id="rId7" Type="http://schemas.openxmlformats.org/officeDocument/2006/relationships/image" Target="../media/image10.tiff"/><Relationship Id="rId12" Type="http://schemas.openxmlformats.org/officeDocument/2006/relationships/image" Target="../media/image15.tiff"/><Relationship Id="rId17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tiff"/><Relationship Id="rId20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11" Type="http://schemas.openxmlformats.org/officeDocument/2006/relationships/image" Target="../media/image14.tiff"/><Relationship Id="rId5" Type="http://schemas.openxmlformats.org/officeDocument/2006/relationships/image" Target="../media/image8.tiff"/><Relationship Id="rId15" Type="http://schemas.openxmlformats.org/officeDocument/2006/relationships/image" Target="../media/image18.tiff"/><Relationship Id="rId10" Type="http://schemas.openxmlformats.org/officeDocument/2006/relationships/image" Target="../media/image13.tiff"/><Relationship Id="rId19" Type="http://schemas.openxmlformats.org/officeDocument/2006/relationships/image" Target="../media/image22.emf"/><Relationship Id="rId4" Type="http://schemas.openxmlformats.org/officeDocument/2006/relationships/image" Target="../media/image7.tiff"/><Relationship Id="rId9" Type="http://schemas.openxmlformats.org/officeDocument/2006/relationships/image" Target="../media/image12.tiff"/><Relationship Id="rId14" Type="http://schemas.openxmlformats.org/officeDocument/2006/relationships/image" Target="../media/image17.tiff"/><Relationship Id="rId22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tiff"/><Relationship Id="rId3" Type="http://schemas.openxmlformats.org/officeDocument/2006/relationships/image" Target="../media/image26.tiff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tiff"/><Relationship Id="rId9" Type="http://schemas.openxmlformats.org/officeDocument/2006/relationships/image" Target="../media/image32.png"/><Relationship Id="rId14" Type="http://schemas.openxmlformats.org/officeDocument/2006/relationships/image" Target="../media/image37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11" Type="http://schemas.openxmlformats.org/officeDocument/2006/relationships/image" Target="../media/image48.emf"/><Relationship Id="rId5" Type="http://schemas.openxmlformats.org/officeDocument/2006/relationships/image" Target="../media/image42.emf"/><Relationship Id="rId10" Type="http://schemas.openxmlformats.org/officeDocument/2006/relationships/image" Target="../media/image47.emf"/><Relationship Id="rId4" Type="http://schemas.openxmlformats.org/officeDocument/2006/relationships/image" Target="../media/image41.emf"/><Relationship Id="rId9" Type="http://schemas.openxmlformats.org/officeDocument/2006/relationships/image" Target="../media/image4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11" Type="http://schemas.openxmlformats.org/officeDocument/2006/relationships/image" Target="../media/image57.emf"/><Relationship Id="rId5" Type="http://schemas.openxmlformats.org/officeDocument/2006/relationships/image" Target="../media/image51.emf"/><Relationship Id="rId10" Type="http://schemas.openxmlformats.org/officeDocument/2006/relationships/image" Target="../media/image56.emf"/><Relationship Id="rId4" Type="http://schemas.openxmlformats.org/officeDocument/2006/relationships/image" Target="../media/image50.emf"/><Relationship Id="rId9" Type="http://schemas.openxmlformats.org/officeDocument/2006/relationships/image" Target="../media/image5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13" Type="http://schemas.openxmlformats.org/officeDocument/2006/relationships/image" Target="../media/image68.emf"/><Relationship Id="rId18" Type="http://schemas.openxmlformats.org/officeDocument/2006/relationships/image" Target="../media/image73.emf"/><Relationship Id="rId3" Type="http://schemas.openxmlformats.org/officeDocument/2006/relationships/image" Target="../media/image58.emf"/><Relationship Id="rId21" Type="http://schemas.openxmlformats.org/officeDocument/2006/relationships/image" Target="../media/image76.emf"/><Relationship Id="rId7" Type="http://schemas.openxmlformats.org/officeDocument/2006/relationships/image" Target="../media/image62.emf"/><Relationship Id="rId12" Type="http://schemas.openxmlformats.org/officeDocument/2006/relationships/image" Target="../media/image67.emf"/><Relationship Id="rId17" Type="http://schemas.openxmlformats.org/officeDocument/2006/relationships/image" Target="../media/image72.emf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71.emf"/><Relationship Id="rId20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emf"/><Relationship Id="rId11" Type="http://schemas.openxmlformats.org/officeDocument/2006/relationships/image" Target="../media/image66.emf"/><Relationship Id="rId24" Type="http://schemas.openxmlformats.org/officeDocument/2006/relationships/image" Target="../media/image79.emf"/><Relationship Id="rId5" Type="http://schemas.openxmlformats.org/officeDocument/2006/relationships/image" Target="../media/image60.emf"/><Relationship Id="rId15" Type="http://schemas.openxmlformats.org/officeDocument/2006/relationships/image" Target="../media/image70.emf"/><Relationship Id="rId23" Type="http://schemas.openxmlformats.org/officeDocument/2006/relationships/image" Target="../media/image78.emf"/><Relationship Id="rId10" Type="http://schemas.openxmlformats.org/officeDocument/2006/relationships/image" Target="../media/image65.emf"/><Relationship Id="rId19" Type="http://schemas.openxmlformats.org/officeDocument/2006/relationships/image" Target="../media/image74.emf"/><Relationship Id="rId4" Type="http://schemas.openxmlformats.org/officeDocument/2006/relationships/image" Target="../media/image59.emf"/><Relationship Id="rId9" Type="http://schemas.openxmlformats.org/officeDocument/2006/relationships/image" Target="../media/image64.emf"/><Relationship Id="rId14" Type="http://schemas.openxmlformats.org/officeDocument/2006/relationships/image" Target="../media/image69.emf"/><Relationship Id="rId22" Type="http://schemas.openxmlformats.org/officeDocument/2006/relationships/image" Target="../media/image7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Supplemental Table I: PDX Information </a:t>
            </a:r>
          </a:p>
        </p:txBody>
      </p:sp>
      <p:graphicFrame>
        <p:nvGraphicFramePr>
          <p:cNvPr id="4" name="Tabla 2">
            <a:extLst>
              <a:ext uri="{FF2B5EF4-FFF2-40B4-BE49-F238E27FC236}">
                <a16:creationId xmlns:a16="http://schemas.microsoft.com/office/drawing/2014/main" id="{5E44E89C-2AFB-3444-808F-0F759399B9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705555"/>
              </p:ext>
            </p:extLst>
          </p:nvPr>
        </p:nvGraphicFramePr>
        <p:xfrm>
          <a:off x="557708" y="1417638"/>
          <a:ext cx="7819120" cy="5225503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657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27">
                  <a:extLst>
                    <a:ext uri="{9D8B030D-6E8A-4147-A177-3AD203B41FA5}">
                      <a16:colId xmlns:a16="http://schemas.microsoft.com/office/drawing/2014/main" val="2770105028"/>
                    </a:ext>
                  </a:extLst>
                </a:gridCol>
                <a:gridCol w="665330">
                  <a:extLst>
                    <a:ext uri="{9D8B030D-6E8A-4147-A177-3AD203B41FA5}">
                      <a16:colId xmlns:a16="http://schemas.microsoft.com/office/drawing/2014/main" val="2761877658"/>
                    </a:ext>
                  </a:extLst>
                </a:gridCol>
                <a:gridCol w="1730387">
                  <a:extLst>
                    <a:ext uri="{9D8B030D-6E8A-4147-A177-3AD203B41FA5}">
                      <a16:colId xmlns:a16="http://schemas.microsoft.com/office/drawing/2014/main" val="3422875765"/>
                    </a:ext>
                  </a:extLst>
                </a:gridCol>
                <a:gridCol w="1650084">
                  <a:extLst>
                    <a:ext uri="{9D8B030D-6E8A-4147-A177-3AD203B41FA5}">
                      <a16:colId xmlns:a16="http://schemas.microsoft.com/office/drawing/2014/main" val="368595707"/>
                    </a:ext>
                  </a:extLst>
                </a:gridCol>
                <a:gridCol w="1169565">
                  <a:extLst>
                    <a:ext uri="{9D8B030D-6E8A-4147-A177-3AD203B41FA5}">
                      <a16:colId xmlns:a16="http://schemas.microsoft.com/office/drawing/2014/main" val="2153511794"/>
                    </a:ext>
                  </a:extLst>
                </a:gridCol>
                <a:gridCol w="11695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9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PDX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Patient Data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</a:rPr>
                        <a:t>PDX information</a:t>
                      </a:r>
                      <a:endParaRPr lang="es-ES" sz="12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Molecular information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</a:rPr>
                        <a:t>Previous treatments </a:t>
                      </a:r>
                      <a:endParaRPr lang="es-ES" sz="12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Response in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-CB-BRGS </a:t>
                      </a: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Cabo/</a:t>
                      </a: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Nivo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9970950"/>
                  </a:ext>
                </a:extLst>
              </a:tr>
              <a:tr h="6731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 2017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CRC172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50 YO white male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Liver metastasis tissue from moderately differentiated stage IV MSS left-colon cancer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KRAS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 (c.35G&gt;A, p.G12D, GGT&gt;GAT)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5-FU/ capecitabine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Oxaliplatin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Strong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2092703"/>
                  </a:ext>
                </a:extLst>
              </a:tr>
              <a:tr h="1235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 2018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CRC294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33 YO white female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Primary tumor tissue from poorly differentiated stage III MSS rectal cancer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KRAS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 (p.G12D c.35G&gt;A)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PIK3CA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APC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CTNNB1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WT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P53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WT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None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s-ES" sz="1200" b="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200" b="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Nivo</a:t>
                      </a:r>
                      <a:r>
                        <a:rPr lang="es-ES" sz="1200" b="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Cabo and Combo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5533001"/>
                  </a:ext>
                </a:extLst>
              </a:tr>
              <a:tr h="6731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Jan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CRC335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31 YO white male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Liver metastasis tissue from moderately differentiated stage IV MSS left-colon cancer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KRAS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PIK3CA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APC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mutant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CTNNB1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P53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MT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5-FU/ capecitabine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Oxaliplatin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VEGF inhibitor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</a:t>
                      </a: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difference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poor</a:t>
                      </a:r>
                      <a:r>
                        <a:rPr lang="es-ES" sz="1200" b="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200" b="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growth</a:t>
                      </a:r>
                      <a:r>
                        <a:rPr lang="es-ES" sz="1200" b="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200" b="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8880335"/>
                  </a:ext>
                </a:extLst>
              </a:tr>
              <a:tr h="897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CRC307M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66 YO white male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Liver metastasis tissue from moderately differentiated stage IV MSS right-colon cancer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KRAS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 (p.G12S)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PIK3CA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WT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APC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P53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5-FU/ capecitabine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Oxaliplatin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VEGF inhibitor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556058"/>
                  </a:ext>
                </a:extLst>
              </a:tr>
              <a:tr h="897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Jan</a:t>
                      </a: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CRC307P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66 YO white male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Primary tumor tissue from moderately differentiated stage IV MSS right-colon cancer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KRAS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 (p.G12S)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PIK3CA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WT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APC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</a:rPr>
                        <a:t>P53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mutant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5-FU/ capecitabine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Oxaliplatin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VEGF inhibitor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Strong</a:t>
                      </a:r>
                      <a:endParaRPr lang="es-E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81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Supplemental Table II: Experimental Details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70390"/>
              </p:ext>
            </p:extLst>
          </p:nvPr>
        </p:nvGraphicFramePr>
        <p:xfrm>
          <a:off x="278746" y="1397000"/>
          <a:ext cx="8412239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6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8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5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3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48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659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2659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PDX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</a:p>
                    <a:p>
                      <a:pPr algn="ctr"/>
                      <a:r>
                        <a:rPr lang="en-US" dirty="0" err="1"/>
                        <a:t>Qtr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Age Tumor </a:t>
                      </a:r>
                      <a:r>
                        <a:rPr lang="en-US" dirty="0" err="1"/>
                        <a:t>Inj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mice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Tum </a:t>
                      </a:r>
                      <a:r>
                        <a:rPr lang="en-US" baseline="0" dirty="0"/>
                        <a:t>Take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Days</a:t>
                      </a:r>
                      <a:r>
                        <a:rPr lang="en-US" baseline="0" dirty="0"/>
                        <a:t> to </a:t>
                      </a:r>
                      <a:r>
                        <a:rPr lang="en-US" baseline="0" dirty="0" err="1"/>
                        <a:t>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Age Harvest (</a:t>
                      </a:r>
                      <a:r>
                        <a:rPr lang="en-US" dirty="0" err="1"/>
                        <a:t>wks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PBL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Chim</a:t>
                      </a:r>
                      <a:r>
                        <a:rPr lang="en-US" baseline="0" dirty="0"/>
                        <a:t> Hu/T pre-tumor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Chim</a:t>
                      </a:r>
                      <a:endParaRPr lang="en-US" baseline="0" dirty="0"/>
                    </a:p>
                    <a:p>
                      <a:pPr algn="ctr"/>
                      <a:r>
                        <a:rPr lang="en-US" baseline="0" dirty="0"/>
                        <a:t>Hu/T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CRC172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3/2017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21-23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Inj</a:t>
                      </a:r>
                      <a:r>
                        <a:rPr lang="en-US" sz="1600" dirty="0"/>
                        <a:t>: 18</a:t>
                      </a:r>
                    </a:p>
                    <a:p>
                      <a:r>
                        <a:rPr lang="en-US" sz="1600" dirty="0" err="1"/>
                        <a:t>Harv</a:t>
                      </a:r>
                      <a:r>
                        <a:rPr lang="en-US" sz="1600" dirty="0"/>
                        <a:t>: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25-28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52% Hu</a:t>
                      </a:r>
                    </a:p>
                    <a:p>
                      <a:r>
                        <a:rPr lang="en-US" dirty="0"/>
                        <a:t>56%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24% Hu</a:t>
                      </a:r>
                    </a:p>
                    <a:p>
                      <a:r>
                        <a:rPr lang="en-US" dirty="0"/>
                        <a:t>78%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CRC294*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19-21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Inj</a:t>
                      </a:r>
                      <a:r>
                        <a:rPr lang="en-US" sz="1600" dirty="0"/>
                        <a:t>: 23</a:t>
                      </a:r>
                    </a:p>
                    <a:p>
                      <a:r>
                        <a:rPr lang="en-US" sz="1600" dirty="0" err="1"/>
                        <a:t>Harv</a:t>
                      </a:r>
                      <a:r>
                        <a:rPr lang="en-US" sz="1600" dirty="0"/>
                        <a:t>: 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42-61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62% Hu</a:t>
                      </a:r>
                    </a:p>
                    <a:p>
                      <a:r>
                        <a:rPr lang="en-US" dirty="0"/>
                        <a:t>27%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47%</a:t>
                      </a:r>
                      <a:r>
                        <a:rPr lang="en-US" baseline="0" dirty="0"/>
                        <a:t> Hu </a:t>
                      </a:r>
                      <a:r>
                        <a:rPr lang="en-US" dirty="0"/>
                        <a:t>73%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CRC335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20-21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Inj</a:t>
                      </a:r>
                      <a:r>
                        <a:rPr lang="en-US" sz="1600" dirty="0"/>
                        <a:t>: 28</a:t>
                      </a:r>
                    </a:p>
                    <a:p>
                      <a:r>
                        <a:rPr lang="en-US" sz="1600" dirty="0" err="1"/>
                        <a:t>Harv</a:t>
                      </a:r>
                      <a:r>
                        <a:rPr lang="en-US" sz="1600" dirty="0"/>
                        <a:t>: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24-26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45% Hu</a:t>
                      </a:r>
                    </a:p>
                    <a:p>
                      <a:r>
                        <a:rPr lang="en-US" dirty="0"/>
                        <a:t>23%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32% Hu</a:t>
                      </a:r>
                    </a:p>
                    <a:p>
                      <a:r>
                        <a:rPr lang="en-US" dirty="0"/>
                        <a:t>80%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CRC307M#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Inj</a:t>
                      </a:r>
                      <a:r>
                        <a:rPr lang="en-US" sz="1600" dirty="0"/>
                        <a:t>: 27</a:t>
                      </a:r>
                    </a:p>
                    <a:p>
                      <a:r>
                        <a:rPr lang="en-US" sz="1600" dirty="0" err="1"/>
                        <a:t>Harv</a:t>
                      </a:r>
                      <a:r>
                        <a:rPr lang="en-US" sz="1600" dirty="0"/>
                        <a:t>: 22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22-26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55% Hu</a:t>
                      </a:r>
                    </a:p>
                    <a:p>
                      <a:r>
                        <a:rPr lang="en-US" dirty="0"/>
                        <a:t>14%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22% Hu</a:t>
                      </a:r>
                    </a:p>
                    <a:p>
                      <a:r>
                        <a:rPr lang="en-US" dirty="0"/>
                        <a:t>40%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CRC307P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Inj</a:t>
                      </a:r>
                      <a:r>
                        <a:rPr lang="en-US" sz="1600" dirty="0"/>
                        <a:t>: 33</a:t>
                      </a:r>
                    </a:p>
                    <a:p>
                      <a:r>
                        <a:rPr lang="en-US" sz="1600" dirty="0" err="1"/>
                        <a:t>Harv</a:t>
                      </a:r>
                      <a:r>
                        <a:rPr lang="en-US" sz="1600" dirty="0"/>
                        <a:t>: 28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52%</a:t>
                      </a:r>
                      <a:r>
                        <a:rPr lang="en-US" baseline="0" dirty="0"/>
                        <a:t> Hu 28% 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55% Hu</a:t>
                      </a:r>
                    </a:p>
                    <a:p>
                      <a:r>
                        <a:rPr lang="en-US" dirty="0"/>
                        <a:t>69%</a:t>
                      </a:r>
                      <a:r>
                        <a:rPr lang="en-US" baseline="0" dirty="0"/>
                        <a:t> 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2074" y="6040036"/>
            <a:ext cx="4532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*very bony, calcified tumor; slow-grower</a:t>
            </a:r>
          </a:p>
          <a:p>
            <a:r>
              <a:rPr lang="en-US" dirty="0"/>
              <a:t>#Fewer T cells and LNs in this HIS-BRGS cohort </a:t>
            </a:r>
          </a:p>
        </p:txBody>
      </p:sp>
    </p:spTree>
    <p:extLst>
      <p:ext uri="{BB962C8B-B14F-4D97-AF65-F5344CB8AC3E}">
        <p14:creationId xmlns:p14="http://schemas.microsoft.com/office/powerpoint/2010/main" val="1151725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920D16A-0F5C-A549-A67A-0F955C0217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009478"/>
              </p:ext>
            </p:extLst>
          </p:nvPr>
        </p:nvGraphicFramePr>
        <p:xfrm>
          <a:off x="559397" y="83372"/>
          <a:ext cx="8025206" cy="66912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3032">
                  <a:extLst>
                    <a:ext uri="{9D8B030D-6E8A-4147-A177-3AD203B41FA5}">
                      <a16:colId xmlns:a16="http://schemas.microsoft.com/office/drawing/2014/main" val="2299268799"/>
                    </a:ext>
                  </a:extLst>
                </a:gridCol>
                <a:gridCol w="677857">
                  <a:extLst>
                    <a:ext uri="{9D8B030D-6E8A-4147-A177-3AD203B41FA5}">
                      <a16:colId xmlns:a16="http://schemas.microsoft.com/office/drawing/2014/main" val="4052260204"/>
                    </a:ext>
                  </a:extLst>
                </a:gridCol>
                <a:gridCol w="802522">
                  <a:extLst>
                    <a:ext uri="{9D8B030D-6E8A-4147-A177-3AD203B41FA5}">
                      <a16:colId xmlns:a16="http://schemas.microsoft.com/office/drawing/2014/main" val="3980256058"/>
                    </a:ext>
                  </a:extLst>
                </a:gridCol>
                <a:gridCol w="677857">
                  <a:extLst>
                    <a:ext uri="{9D8B030D-6E8A-4147-A177-3AD203B41FA5}">
                      <a16:colId xmlns:a16="http://schemas.microsoft.com/office/drawing/2014/main" val="3235833169"/>
                    </a:ext>
                  </a:extLst>
                </a:gridCol>
                <a:gridCol w="913515">
                  <a:extLst>
                    <a:ext uri="{9D8B030D-6E8A-4147-A177-3AD203B41FA5}">
                      <a16:colId xmlns:a16="http://schemas.microsoft.com/office/drawing/2014/main" val="121780868"/>
                    </a:ext>
                  </a:extLst>
                </a:gridCol>
                <a:gridCol w="948645">
                  <a:extLst>
                    <a:ext uri="{9D8B030D-6E8A-4147-A177-3AD203B41FA5}">
                      <a16:colId xmlns:a16="http://schemas.microsoft.com/office/drawing/2014/main" val="4212546328"/>
                    </a:ext>
                  </a:extLst>
                </a:gridCol>
                <a:gridCol w="851867">
                  <a:extLst>
                    <a:ext uri="{9D8B030D-6E8A-4147-A177-3AD203B41FA5}">
                      <a16:colId xmlns:a16="http://schemas.microsoft.com/office/drawing/2014/main" val="111394161"/>
                    </a:ext>
                  </a:extLst>
                </a:gridCol>
                <a:gridCol w="914197">
                  <a:extLst>
                    <a:ext uri="{9D8B030D-6E8A-4147-A177-3AD203B41FA5}">
                      <a16:colId xmlns:a16="http://schemas.microsoft.com/office/drawing/2014/main" val="3329201680"/>
                    </a:ext>
                  </a:extLst>
                </a:gridCol>
                <a:gridCol w="677857">
                  <a:extLst>
                    <a:ext uri="{9D8B030D-6E8A-4147-A177-3AD203B41FA5}">
                      <a16:colId xmlns:a16="http://schemas.microsoft.com/office/drawing/2014/main" val="613572185"/>
                    </a:ext>
                  </a:extLst>
                </a:gridCol>
                <a:gridCol w="677857">
                  <a:extLst>
                    <a:ext uri="{9D8B030D-6E8A-4147-A177-3AD203B41FA5}">
                      <a16:colId xmlns:a16="http://schemas.microsoft.com/office/drawing/2014/main" val="3928815845"/>
                    </a:ext>
                  </a:extLst>
                </a:gridCol>
              </a:tblGrid>
              <a:tr h="41191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Supplemental Table III: Flow cytometric Abs and Reagents </a:t>
                      </a:r>
                    </a:p>
                  </a:txBody>
                  <a:tcPr marL="4270" marR="4270" marT="427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extLst>
                  <a:ext uri="{0D108BD9-81ED-4DB2-BD59-A6C34878D82A}">
                    <a16:rowId xmlns:a16="http://schemas.microsoft.com/office/drawing/2014/main" val="2407444081"/>
                  </a:ext>
                </a:extLst>
              </a:tr>
              <a:tr h="174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 dirty="0">
                          <a:effectLst/>
                        </a:rPr>
                        <a:t>Species</a:t>
                      </a:r>
                      <a:endParaRPr lang="en-US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</a:rPr>
                        <a:t>Target</a:t>
                      </a:r>
                      <a:endParaRPr lang="en-US" sz="800" b="1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</a:rPr>
                        <a:t>Flurochrome</a:t>
                      </a:r>
                      <a:endParaRPr lang="en-US" sz="800" b="1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 dirty="0">
                          <a:effectLst/>
                        </a:rPr>
                        <a:t>Clone</a:t>
                      </a:r>
                      <a:endParaRPr lang="en-US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 dirty="0">
                          <a:effectLst/>
                        </a:rPr>
                        <a:t>source</a:t>
                      </a:r>
                      <a:endParaRPr lang="en-US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 dirty="0">
                          <a:effectLst/>
                        </a:rPr>
                        <a:t>Species</a:t>
                      </a:r>
                      <a:endParaRPr lang="en-US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 dirty="0">
                          <a:effectLst/>
                        </a:rPr>
                        <a:t>Target</a:t>
                      </a:r>
                      <a:endParaRPr lang="en-US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</a:rPr>
                        <a:t>Flurochrome</a:t>
                      </a:r>
                      <a:endParaRPr lang="en-US" sz="800" b="1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</a:rPr>
                        <a:t>Clone</a:t>
                      </a:r>
                      <a:endParaRPr lang="en-US" sz="800" b="1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 dirty="0">
                          <a:effectLst/>
                        </a:rPr>
                        <a:t>source</a:t>
                      </a:r>
                      <a:endParaRPr lang="en-US" sz="80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497487178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BUV395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RPA-T4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BD Bioscience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HLA-DR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BV480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G48-6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BD Bioscience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4214683654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BUV395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HI30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BD Bioscience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CD56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BV650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3G8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609498161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Granzyme 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QA16A02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CD45RA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BV650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857750002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HIT3a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BV785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RPA-T4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857757664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OKt4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HIB19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762818663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UCHT2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FoxP3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236A/E7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789641693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RPA-T8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FoxP3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AF647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259D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710548483"/>
                  </a:ext>
                </a:extLst>
              </a:tr>
              <a:tr h="174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63D3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Granzyme 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AF647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GB11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774487775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M-A251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anti-human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PD-1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EH12.2H7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12016626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HIM3-4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CD45RA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132614958"/>
                  </a:ext>
                </a:extLst>
              </a:tr>
              <a:tr h="174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Epcam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Fitc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9C4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CD197/ CCR7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GO43H7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675406205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HIT3a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TNFa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Mab11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751429198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Hit8a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HLA-DR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L243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084764419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CD11b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ICRF44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HLA-DR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APCFire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L243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075036619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63D3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APCFire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RPA-T8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610468540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CD33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P67.6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anti-mouse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mCD45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APCCY7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30-F11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066476759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CD197/ CCR7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GO43H7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FCR Block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miltenyi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730002840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CD11c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s-hcl-3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Mouse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2.4G2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064450188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CD45RO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UCHL1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</a:rPr>
                        <a:t>Species</a:t>
                      </a:r>
                      <a:endParaRPr lang="en-US" sz="800" b="1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sng" strike="noStrike">
                          <a:effectLst/>
                        </a:rPr>
                        <a:t>source</a:t>
                      </a:r>
                      <a:endParaRPr lang="en-US" sz="800" b="1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68963292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TIM-3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F38-2E2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Zombie Green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184961540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PERCP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HIT3a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780 Ghost Dye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Tonbo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476930564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PERCP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Okt4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Rec Hu IL6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R&amp;D systems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906595814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CD20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PERCP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2H7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Rec Hu SCF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R&amp;D systems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757132851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PERCP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HI30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Rec Hu FLT3L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R&amp;D systems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833076371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CD197/ CCR7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PERCP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GO43H7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FCS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Gibco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268278989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HLA-ABC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PERCP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W6/32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FCS CD34+ media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Stemcell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19840285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 PeCy7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HIT3a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HBSS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Gibco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104323316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CD11b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PeCy7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ICRF44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IMDM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Gibco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87860789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PeCy7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HI30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Golgi Stop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BD Bioscience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034783827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IFNg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PeCy7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4S.B3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Cell Stim Cocktail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Invitrogen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677428324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CD11c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PacB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s-hcl-3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Saponin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Sigma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830423463"/>
                  </a:ext>
                </a:extLst>
              </a:tr>
              <a:tr h="2535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PacB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HI30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BSA (Bovine serum Albumin)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Sigma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2664946963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CD11c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BV421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s-hcl-3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Formaldehyde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Fisher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extLst>
                  <a:ext uri="{0D108BD9-81ED-4DB2-BD59-A6C34878D82A}">
                    <a16:rowId xmlns:a16="http://schemas.microsoft.com/office/drawing/2014/main" val="3935559886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CD25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BV421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M-A251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extLst>
                  <a:ext uri="{0D108BD9-81ED-4DB2-BD59-A6C34878D82A}">
                    <a16:rowId xmlns:a16="http://schemas.microsoft.com/office/drawing/2014/main" val="1961999215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PD-L1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BV421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29E.2A3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extLst>
                  <a:ext uri="{0D108BD9-81ED-4DB2-BD59-A6C34878D82A}">
                    <a16:rowId xmlns:a16="http://schemas.microsoft.com/office/drawing/2014/main" val="3780693588"/>
                  </a:ext>
                </a:extLst>
              </a:tr>
              <a:tr h="1289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anti-human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TIM-3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BV421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F38-2E2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biolegend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70" marR="4270" marT="4270" marB="0" anchor="b"/>
                </a:tc>
                <a:extLst>
                  <a:ext uri="{0D108BD9-81ED-4DB2-BD59-A6C34878D82A}">
                    <a16:rowId xmlns:a16="http://schemas.microsoft.com/office/drawing/2014/main" val="1729115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285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27" y="30183"/>
            <a:ext cx="5270302" cy="483545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latin typeface="Calibri (Headings)"/>
                <a:cs typeface="Calibri (Headings)"/>
              </a:rPr>
              <a:t>Supplemental Figure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88059" y="3741788"/>
            <a:ext cx="1104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CRC307M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9142" y="3741788"/>
            <a:ext cx="9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CRC335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9142" y="908084"/>
            <a:ext cx="9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CRC172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86738" y="908084"/>
            <a:ext cx="9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CRC294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82628" y="1970804"/>
            <a:ext cx="85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All PDX</a:t>
            </a:r>
          </a:p>
        </p:txBody>
      </p:sp>
      <p:pic>
        <p:nvPicPr>
          <p:cNvPr id="4" name="Picture 3" descr="Copy of Prebleed Human T All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091" y="2598788"/>
            <a:ext cx="2483922" cy="2286000"/>
          </a:xfrm>
          <a:prstGeom prst="rect">
            <a:avLst/>
          </a:prstGeom>
        </p:spPr>
      </p:pic>
      <p:pic>
        <p:nvPicPr>
          <p:cNvPr id="5" name="Picture 4" descr="Copy of Prebleed Human T TP#1 CRC172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" y="1350596"/>
            <a:ext cx="2462601" cy="2286000"/>
          </a:xfrm>
          <a:prstGeom prst="rect">
            <a:avLst/>
          </a:prstGeom>
        </p:spPr>
      </p:pic>
      <p:pic>
        <p:nvPicPr>
          <p:cNvPr id="10" name="Picture 9" descr="Copy of Prebleed Human T TP#3 CRC294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08" y="1350596"/>
            <a:ext cx="2483922" cy="2286000"/>
          </a:xfrm>
          <a:prstGeom prst="rect">
            <a:avLst/>
          </a:prstGeom>
        </p:spPr>
      </p:pic>
      <p:pic>
        <p:nvPicPr>
          <p:cNvPr id="11" name="Picture 10" descr="Copy of Prebleed Human T TP#4 CRC335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2" y="4016080"/>
            <a:ext cx="2462601" cy="2286000"/>
          </a:xfrm>
          <a:prstGeom prst="rect">
            <a:avLst/>
          </a:prstGeom>
        </p:spPr>
      </p:pic>
      <p:pic>
        <p:nvPicPr>
          <p:cNvPr id="12" name="Picture 11" descr="Copy of Prebleed Human T TP#5 307M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08" y="4016080"/>
            <a:ext cx="2462601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25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24653" y="2105616"/>
            <a:ext cx="3025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4279" y="1518430"/>
            <a:ext cx="338554" cy="21017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SS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30536" y="2105616"/>
            <a:ext cx="4558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FS-W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96698" y="1518430"/>
            <a:ext cx="338554" cy="32364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FS-A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86397" y="1518430"/>
            <a:ext cx="338554" cy="47204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mCD45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12919" y="2105616"/>
            <a:ext cx="5293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hCD45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64030" y="2105616"/>
            <a:ext cx="325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42231" y="1518430"/>
            <a:ext cx="338554" cy="43697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hCD45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93911" y="1518430"/>
            <a:ext cx="338554" cy="37446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hCD3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30330" y="2105616"/>
            <a:ext cx="5293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hCD19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046344" y="2105616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hCD4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24080" y="2105616"/>
            <a:ext cx="5835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hCD11c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02699" y="1035359"/>
            <a:ext cx="338554" cy="99565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00" dirty="0"/>
              <a:t>hCD11b, 14 or 33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8916" y="367932"/>
            <a:ext cx="605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Spleen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8916" y="1268091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Tumor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7ABBF5-85CA-5B48-885E-3C55CA4B3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56" y="672257"/>
            <a:ext cx="723638" cy="685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4DEFEDC-DEC1-A441-8DDD-6C8505532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984" y="672257"/>
            <a:ext cx="704719" cy="685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B66ACA-F5B4-2440-97DE-C61AEF80AC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5370" y="672257"/>
            <a:ext cx="723638" cy="685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29A1CC-CF22-AE4C-8A16-DBB7A28FF3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4760" y="672257"/>
            <a:ext cx="704719" cy="685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2CC7E6-89F9-7245-AF90-9C2BF331A4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5536" y="672257"/>
            <a:ext cx="704719" cy="685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51A36D-8119-A344-8428-9817F8A1C9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2899" y="672257"/>
            <a:ext cx="704719" cy="685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49CAE0-A0A8-BF4A-B76A-A49DF26A44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6312" y="672257"/>
            <a:ext cx="704719" cy="685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1C1F08-9231-F34E-A37B-4A70EBB471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1767" y="1480951"/>
            <a:ext cx="723638" cy="685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292EE2-0F13-1147-BED7-C5B41C6B2D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58737" y="1480951"/>
            <a:ext cx="723638" cy="685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D8796E-C590-7C44-946B-A9889348D2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64760" y="1480951"/>
            <a:ext cx="704719" cy="685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4E5109-DB75-CB40-88E0-B44C1D9375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13984" y="1480951"/>
            <a:ext cx="704719" cy="685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EB829F-0AC3-1247-9665-6BE51702A0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15536" y="1480951"/>
            <a:ext cx="704719" cy="685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C62056-3AE3-B24E-9D26-0E6AE2655DC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66312" y="1480951"/>
            <a:ext cx="690530" cy="685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91E306-25C8-7C47-BD54-78E11E3804C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02899" y="1480951"/>
            <a:ext cx="704719" cy="685800"/>
          </a:xfrm>
          <a:prstGeom prst="rect">
            <a:avLst/>
          </a:prstGeom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146767" y="30183"/>
            <a:ext cx="5270302" cy="48354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latin typeface="Calibri (Headings)"/>
                <a:cs typeface="Calibri (Headings)"/>
              </a:rPr>
              <a:t>Supplemental Figure 2</a:t>
            </a:r>
          </a:p>
        </p:txBody>
      </p:sp>
      <p:grpSp>
        <p:nvGrpSpPr>
          <p:cNvPr id="34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586370" y="1818670"/>
            <a:ext cx="403968" cy="418496"/>
            <a:chOff x="1702333" y="1938864"/>
            <a:chExt cx="1260000" cy="1266931"/>
          </a:xfrm>
        </p:grpSpPr>
        <p:cxnSp>
          <p:nvCxnSpPr>
            <p:cNvPr id="37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50687" y="37490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687" y="242810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0687" y="403202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25354" y="2452065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mCD45+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836055" y="245206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TIL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941253" y="4210665"/>
            <a:ext cx="605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Spleen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71557" y="4210665"/>
            <a:ext cx="34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719712" y="4210665"/>
            <a:ext cx="596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hCD3+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49549" y="4210665"/>
            <a:ext cx="674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hCD45+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963403" y="1140480"/>
            <a:ext cx="41738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553806" y="799682"/>
            <a:ext cx="56343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533229" y="902161"/>
            <a:ext cx="56343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336149" y="1287360"/>
            <a:ext cx="16051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167097" y="962404"/>
            <a:ext cx="56343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948824" y="1049519"/>
            <a:ext cx="41738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Copy of Sup Fig 2Bi mCD45 cell # LN SP.pdf"/>
          <p:cNvPicPr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24" y="2831979"/>
            <a:ext cx="1371600" cy="1143000"/>
          </a:xfrm>
          <a:prstGeom prst="rect">
            <a:avLst/>
          </a:prstGeom>
        </p:spPr>
      </p:pic>
      <p:pic>
        <p:nvPicPr>
          <p:cNvPr id="45" name="Picture 44" descr="Copy of mCD45 cell # TIL Human T All-1.pdf"/>
          <p:cNvPicPr>
            <a:picLocks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151" y="2831979"/>
            <a:ext cx="1371600" cy="1143000"/>
          </a:xfrm>
          <a:prstGeom prst="rect">
            <a:avLst/>
          </a:prstGeom>
        </p:spPr>
      </p:pic>
      <p:pic>
        <p:nvPicPr>
          <p:cNvPr id="46" name="Picture 45" descr="Copy of Sup Fig 2Ci hCD45 cell # LN SP.pdf"/>
          <p:cNvPicPr>
            <a:picLocks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24" y="4532945"/>
            <a:ext cx="1371600" cy="1143000"/>
          </a:xfrm>
          <a:prstGeom prst="rect">
            <a:avLst/>
          </a:prstGeom>
        </p:spPr>
      </p:pic>
      <p:pic>
        <p:nvPicPr>
          <p:cNvPr id="47" name="Picture 46" descr="Copy of Sup Fig 2Cii hCD3 cell # LN SP-1.pdf"/>
          <p:cNvPicPr>
            <a:picLocks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29" y="4532945"/>
            <a:ext cx="1371600" cy="1143000"/>
          </a:xfrm>
          <a:prstGeom prst="rect">
            <a:avLst/>
          </a:prstGeom>
        </p:spPr>
      </p:pic>
      <p:pic>
        <p:nvPicPr>
          <p:cNvPr id="48" name="Picture 47" descr="Copy of Sup Fig 2Ciii hCD4 8 cell # LN -1.pdf"/>
          <p:cNvPicPr>
            <a:picLocks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834" y="4532945"/>
            <a:ext cx="1371600" cy="1143000"/>
          </a:xfrm>
          <a:prstGeom prst="rect">
            <a:avLst/>
          </a:prstGeom>
        </p:spPr>
      </p:pic>
      <p:pic>
        <p:nvPicPr>
          <p:cNvPr id="49" name="Picture 48" descr="Copy of Sup Fig 2Civ hCD4 8 cell # SP-1.pdf"/>
          <p:cNvPicPr>
            <a:picLocks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138" y="4537990"/>
            <a:ext cx="1371600" cy="1143000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793395" y="5631674"/>
            <a:ext cx="321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463753" y="5631674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SP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7328" y="3927277"/>
            <a:ext cx="321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87686" y="3927277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SP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464214" y="5631674"/>
            <a:ext cx="321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LN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134572" y="5631674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SP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064624" y="563167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CD4+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34982" y="563167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CD8+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58021" y="563167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CD4+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28379" y="563167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CD8+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19080" y="3065833"/>
            <a:ext cx="369332" cy="4385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/>
              <a:t>Cell #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943821" y="2638404"/>
            <a:ext cx="369332" cy="102220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/>
              <a:t>Cell # per g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9080" y="4821002"/>
            <a:ext cx="369332" cy="4385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/>
              <a:t>Cell #</a:t>
            </a:r>
          </a:p>
        </p:txBody>
      </p:sp>
    </p:spTree>
    <p:extLst>
      <p:ext uri="{BB962C8B-B14F-4D97-AF65-F5344CB8AC3E}">
        <p14:creationId xmlns:p14="http://schemas.microsoft.com/office/powerpoint/2010/main" val="1625954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D3DE5996-C167-3B4B-8468-101319853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1" y="1184897"/>
            <a:ext cx="1174531" cy="1143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B3CB65E-428F-6F42-8FF8-08E32224C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1" y="2486691"/>
            <a:ext cx="1174531" cy="1143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75745" y="2777732"/>
            <a:ext cx="400110" cy="3895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CD3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0546" y="3590537"/>
            <a:ext cx="738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HLA-DR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8473" y="1184897"/>
            <a:ext cx="1167063" cy="1143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3238" y="2486691"/>
            <a:ext cx="1167063" cy="114300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04828" y="555514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04450" y="2673756"/>
            <a:ext cx="400110" cy="68223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CD45RA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562095" y="555514"/>
            <a:ext cx="324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03261" y="3590537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CCR7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965372" y="555514"/>
            <a:ext cx="321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4287" y="1184897"/>
            <a:ext cx="1167063" cy="1143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4287" y="2486691"/>
            <a:ext cx="1167063" cy="114300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2965372" y="2820118"/>
            <a:ext cx="400110" cy="3895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CD3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530849" y="3590537"/>
            <a:ext cx="106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Granzyme</a:t>
            </a:r>
            <a:r>
              <a:rPr lang="en-US" sz="1400" dirty="0"/>
              <a:t> B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402622" y="555514"/>
            <a:ext cx="342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894664" y="555514"/>
            <a:ext cx="309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5914" y="1192962"/>
            <a:ext cx="1167063" cy="114300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55914" y="2486691"/>
            <a:ext cx="1167063" cy="1143000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6647374" y="3590537"/>
            <a:ext cx="623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FoxP3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894664" y="2774620"/>
            <a:ext cx="400110" cy="48051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CD25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90101" y="1184897"/>
            <a:ext cx="1167063" cy="1143000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0101" y="2486691"/>
            <a:ext cx="1167063" cy="1143000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5186456" y="3590537"/>
            <a:ext cx="58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TNF</a:t>
            </a:r>
            <a:r>
              <a:rPr lang="en-US" sz="1400" dirty="0" err="1">
                <a:latin typeface="Symbol" charset="2"/>
                <a:cs typeface="Symbol" charset="2"/>
              </a:rPr>
              <a:t>a</a:t>
            </a:r>
            <a:endParaRPr lang="en-US" sz="1400" dirty="0">
              <a:latin typeface="Symbol" charset="2"/>
              <a:cs typeface="Symbol" charset="2"/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0CD102AB-A42B-FA40-A2EF-08405BB4A0D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5191" y="4043689"/>
            <a:ext cx="1174531" cy="1143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3FCA604C-3740-094B-8AF9-83D5FD9DE2F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5191" y="5313743"/>
            <a:ext cx="1174531" cy="1143000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75745" y="4254398"/>
            <a:ext cx="400110" cy="48051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CD19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-81782" y="5084576"/>
            <a:ext cx="615553" cy="11491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/>
              <a:t>CD11b, 11c, 14 or 33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90101" y="3957386"/>
            <a:ext cx="1167063" cy="1143000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90101" y="5313743"/>
            <a:ext cx="1167063" cy="1143000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5894664" y="4117882"/>
            <a:ext cx="430887" cy="78736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600" dirty="0"/>
              <a:t>PC </a:t>
            </a:r>
            <a:r>
              <a:rPr lang="en-US" sz="1600" dirty="0" err="1"/>
              <a:t>Unst</a:t>
            </a:r>
            <a:endParaRPr lang="en-US" sz="1600" dirty="0"/>
          </a:p>
        </p:txBody>
      </p:sp>
      <p:sp>
        <p:nvSpPr>
          <p:cNvPr id="92" name="TextBox 91"/>
          <p:cNvSpPr txBox="1"/>
          <p:nvPr/>
        </p:nvSpPr>
        <p:spPr>
          <a:xfrm>
            <a:off x="5894664" y="5499896"/>
            <a:ext cx="430887" cy="73384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600" dirty="0"/>
              <a:t>PC </a:t>
            </a:r>
            <a:r>
              <a:rPr lang="en-US" sz="1600" dirty="0" err="1"/>
              <a:t>Stim</a:t>
            </a:r>
            <a:endParaRPr lang="en-US" sz="1600" dirty="0"/>
          </a:p>
        </p:txBody>
      </p:sp>
      <p:sp>
        <p:nvSpPr>
          <p:cNvPr id="93" name="TextBox 92"/>
          <p:cNvSpPr txBox="1"/>
          <p:nvPr/>
        </p:nvSpPr>
        <p:spPr>
          <a:xfrm>
            <a:off x="75745" y="28302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612753" y="907898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CD3+CD4+</a:t>
            </a:r>
          </a:p>
        </p:txBody>
      </p:sp>
      <p:grpSp>
        <p:nvGrpSpPr>
          <p:cNvPr id="75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306578" y="3347433"/>
            <a:ext cx="403968" cy="418496"/>
            <a:chOff x="1702333" y="1938864"/>
            <a:chExt cx="1260000" cy="1266931"/>
          </a:xfrm>
        </p:grpSpPr>
        <p:cxnSp>
          <p:nvCxnSpPr>
            <p:cNvPr id="94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7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1768101" y="3347433"/>
            <a:ext cx="403968" cy="418496"/>
            <a:chOff x="1702333" y="1938864"/>
            <a:chExt cx="1260000" cy="1266931"/>
          </a:xfrm>
        </p:grpSpPr>
        <p:cxnSp>
          <p:nvCxnSpPr>
            <p:cNvPr id="98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Title 1"/>
          <p:cNvSpPr>
            <a:spLocks noGrp="1"/>
          </p:cNvSpPr>
          <p:nvPr>
            <p:ph type="title"/>
          </p:nvPr>
        </p:nvSpPr>
        <p:spPr>
          <a:xfrm>
            <a:off x="94927" y="30183"/>
            <a:ext cx="5270302" cy="483545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latin typeface="Calibri (Headings)"/>
                <a:cs typeface="Calibri (Headings)"/>
              </a:rPr>
              <a:t>Supplemental Figure 3</a:t>
            </a:r>
          </a:p>
        </p:txBody>
      </p:sp>
      <p:grpSp>
        <p:nvGrpSpPr>
          <p:cNvPr id="102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3186021" y="3347433"/>
            <a:ext cx="403968" cy="418496"/>
            <a:chOff x="1702333" y="1938864"/>
            <a:chExt cx="1260000" cy="1266931"/>
          </a:xfrm>
        </p:grpSpPr>
        <p:cxnSp>
          <p:nvCxnSpPr>
            <p:cNvPr id="103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5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4663130" y="3347433"/>
            <a:ext cx="403968" cy="418496"/>
            <a:chOff x="1702333" y="1938864"/>
            <a:chExt cx="1260000" cy="1266931"/>
          </a:xfrm>
        </p:grpSpPr>
        <p:cxnSp>
          <p:nvCxnSpPr>
            <p:cNvPr id="106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8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6126098" y="3347433"/>
            <a:ext cx="403968" cy="418496"/>
            <a:chOff x="1702333" y="1938864"/>
            <a:chExt cx="1260000" cy="1266931"/>
          </a:xfrm>
        </p:grpSpPr>
        <p:cxnSp>
          <p:nvCxnSpPr>
            <p:cNvPr id="109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1" name="TextBox 110"/>
          <p:cNvSpPr txBox="1"/>
          <p:nvPr/>
        </p:nvSpPr>
        <p:spPr>
          <a:xfrm>
            <a:off x="6489587" y="907898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CD3+CD4+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113857" y="907898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CD3+CD4+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928520" y="907898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CD3+CD8+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481529" y="907898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CD3+CD8+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477690" y="1303834"/>
            <a:ext cx="430887" cy="653484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1600" dirty="0"/>
              <a:t>Spleen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7477690" y="2611364"/>
            <a:ext cx="430887" cy="643766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1600" dirty="0"/>
              <a:t>Tumor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56134" y="6476845"/>
            <a:ext cx="738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HLA-DR</a:t>
            </a:r>
          </a:p>
        </p:txBody>
      </p:sp>
      <p:grpSp>
        <p:nvGrpSpPr>
          <p:cNvPr id="120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352166" y="6233741"/>
            <a:ext cx="403968" cy="418496"/>
            <a:chOff x="1702333" y="1938864"/>
            <a:chExt cx="1260000" cy="1266931"/>
          </a:xfrm>
        </p:grpSpPr>
        <p:cxnSp>
          <p:nvCxnSpPr>
            <p:cNvPr id="121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4423015" y="2861144"/>
            <a:ext cx="400110" cy="40976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err="1"/>
              <a:t>IFN</a:t>
            </a:r>
            <a:r>
              <a:rPr lang="en-US" sz="1400" dirty="0" err="1">
                <a:latin typeface="Symbol" charset="2"/>
                <a:cs typeface="Symbol" charset="2"/>
              </a:rPr>
              <a:t>g</a:t>
            </a:r>
            <a:endParaRPr lang="en-US" sz="1400" dirty="0">
              <a:latin typeface="Symbol" charset="2"/>
              <a:cs typeface="Symbol" charset="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539742" y="4251762"/>
            <a:ext cx="430887" cy="653484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1600" dirty="0"/>
              <a:t>Spleen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539742" y="5607628"/>
            <a:ext cx="430887" cy="653484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1600" dirty="0"/>
              <a:t>Spleen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47405" y="3818886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 cells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690962" y="5100167"/>
            <a:ext cx="69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Myeloid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186456" y="6476845"/>
            <a:ext cx="58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TNF</a:t>
            </a:r>
            <a:r>
              <a:rPr lang="en-US" sz="1400" dirty="0" err="1">
                <a:latin typeface="Symbol" charset="2"/>
                <a:cs typeface="Symbol" charset="2"/>
              </a:rPr>
              <a:t>a</a:t>
            </a:r>
            <a:endParaRPr lang="en-US" sz="1400" dirty="0">
              <a:latin typeface="Symbol" charset="2"/>
              <a:cs typeface="Symbol" charset="2"/>
            </a:endParaRPr>
          </a:p>
        </p:txBody>
      </p:sp>
      <p:grpSp>
        <p:nvGrpSpPr>
          <p:cNvPr id="73" name="Grupo 48">
            <a:extLst>
              <a:ext uri="{FF2B5EF4-FFF2-40B4-BE49-F238E27FC236}">
                <a16:creationId xmlns:a16="http://schemas.microsoft.com/office/drawing/2014/main" id="{3E5E352A-634F-E049-96CF-18B2028D0A93}"/>
              </a:ext>
            </a:extLst>
          </p:cNvPr>
          <p:cNvGrpSpPr>
            <a:grpSpLocks noChangeAspect="1"/>
          </p:cNvGrpSpPr>
          <p:nvPr/>
        </p:nvGrpSpPr>
        <p:grpSpPr>
          <a:xfrm>
            <a:off x="4703917" y="6233741"/>
            <a:ext cx="403968" cy="418496"/>
            <a:chOff x="1702333" y="1938864"/>
            <a:chExt cx="1260000" cy="1266931"/>
          </a:xfrm>
        </p:grpSpPr>
        <p:cxnSp>
          <p:nvCxnSpPr>
            <p:cNvPr id="78" name="Conector recto de flecha 51">
              <a:extLst>
                <a:ext uri="{FF2B5EF4-FFF2-40B4-BE49-F238E27FC236}">
                  <a16:creationId xmlns:a16="http://schemas.microsoft.com/office/drawing/2014/main" id="{39A54A34-F2D5-F14F-AAF0-D8534E1D3EEB}"/>
                </a:ext>
              </a:extLst>
            </p:cNvPr>
            <p:cNvCxnSpPr/>
            <p:nvPr/>
          </p:nvCxnSpPr>
          <p:spPr>
            <a:xfrm>
              <a:off x="1702333" y="3205795"/>
              <a:ext cx="1260000" cy="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ector recto de flecha 52">
              <a:extLst>
                <a:ext uri="{FF2B5EF4-FFF2-40B4-BE49-F238E27FC236}">
                  <a16:creationId xmlns:a16="http://schemas.microsoft.com/office/drawing/2014/main" id="{8D2B8560-A24E-764D-9D3E-6A50B2310D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6663" y="1938864"/>
              <a:ext cx="0" cy="1260000"/>
            </a:xfrm>
            <a:prstGeom prst="straightConnector1">
              <a:avLst/>
            </a:prstGeom>
            <a:ln w="12700">
              <a:miter lim="800000"/>
              <a:headEnd type="none"/>
              <a:tailEnd type="arrow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4423015" y="5744819"/>
            <a:ext cx="400110" cy="40976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err="1"/>
              <a:t>IFN</a:t>
            </a:r>
            <a:r>
              <a:rPr lang="en-US" sz="1400" dirty="0" err="1">
                <a:latin typeface="Symbol" charset="2"/>
                <a:cs typeface="Symbol" charset="2"/>
              </a:rPr>
              <a:t>g</a:t>
            </a:r>
            <a:endParaRPr lang="en-US" sz="1400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02539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802CA5B-7645-E541-B7D3-1D3A0AC609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320187"/>
              </p:ext>
            </p:extLst>
          </p:nvPr>
        </p:nvGraphicFramePr>
        <p:xfrm>
          <a:off x="133134" y="1139837"/>
          <a:ext cx="2892498" cy="1764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367">
                  <a:extLst>
                    <a:ext uri="{9D8B030D-6E8A-4147-A177-3AD203B41FA5}">
                      <a16:colId xmlns:a16="http://schemas.microsoft.com/office/drawing/2014/main" val="568251945"/>
                    </a:ext>
                  </a:extLst>
                </a:gridCol>
                <a:gridCol w="452091">
                  <a:extLst>
                    <a:ext uri="{9D8B030D-6E8A-4147-A177-3AD203B41FA5}">
                      <a16:colId xmlns:a16="http://schemas.microsoft.com/office/drawing/2014/main" val="1924287937"/>
                    </a:ext>
                  </a:extLst>
                </a:gridCol>
                <a:gridCol w="429505">
                  <a:extLst>
                    <a:ext uri="{9D8B030D-6E8A-4147-A177-3AD203B41FA5}">
                      <a16:colId xmlns:a16="http://schemas.microsoft.com/office/drawing/2014/main" val="3588091142"/>
                    </a:ext>
                  </a:extLst>
                </a:gridCol>
                <a:gridCol w="446347">
                  <a:extLst>
                    <a:ext uri="{9D8B030D-6E8A-4147-A177-3AD203B41FA5}">
                      <a16:colId xmlns:a16="http://schemas.microsoft.com/office/drawing/2014/main" val="919717496"/>
                    </a:ext>
                  </a:extLst>
                </a:gridCol>
                <a:gridCol w="471905">
                  <a:extLst>
                    <a:ext uri="{9D8B030D-6E8A-4147-A177-3AD203B41FA5}">
                      <a16:colId xmlns:a16="http://schemas.microsoft.com/office/drawing/2014/main" val="2850413192"/>
                    </a:ext>
                  </a:extLst>
                </a:gridCol>
                <a:gridCol w="537283">
                  <a:extLst>
                    <a:ext uri="{9D8B030D-6E8A-4147-A177-3AD203B41FA5}">
                      <a16:colId xmlns:a16="http://schemas.microsoft.com/office/drawing/2014/main" val="2882707651"/>
                    </a:ext>
                  </a:extLst>
                </a:gridCol>
              </a:tblGrid>
              <a:tr h="345845">
                <a:tc>
                  <a:txBody>
                    <a:bodyPr/>
                    <a:lstStyle/>
                    <a:p>
                      <a:r>
                        <a:rPr lang="en-US" sz="900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# </a:t>
                      </a:r>
                    </a:p>
                    <a:p>
                      <a:r>
                        <a:rPr lang="en-US" sz="900" dirty="0" err="1"/>
                        <a:t>Injec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#  died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# low </a:t>
                      </a:r>
                      <a:r>
                        <a:rPr lang="en-US" sz="900" dirty="0" err="1"/>
                        <a:t>chim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#mice final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# tumors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383216"/>
                  </a:ext>
                </a:extLst>
              </a:tr>
              <a:tr h="20783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Ctrl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921607"/>
                  </a:ext>
                </a:extLst>
              </a:tr>
              <a:tr h="18406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/>
                        <a:t>Atezo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951545"/>
                  </a:ext>
                </a:extLst>
              </a:tr>
              <a:tr h="18406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Cobi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885348"/>
                  </a:ext>
                </a:extLst>
              </a:tr>
              <a:tr h="40493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Co/A*#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912559"/>
                  </a:ext>
                </a:extLst>
              </a:tr>
              <a:tr h="307705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Ca/N*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489186" y="737686"/>
            <a:ext cx="2179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CRC307P: Tumor take rate = 98.1%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88" y="3088429"/>
            <a:ext cx="20978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dirty="0"/>
              <a:t>*1 tumor removed (very small)</a:t>
            </a:r>
          </a:p>
          <a:p>
            <a:pPr>
              <a:defRPr/>
            </a:pPr>
            <a:r>
              <a:rPr lang="en-US" sz="1000" dirty="0"/>
              <a:t># 1 mouse dying (limited data)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2296" y="645353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52786" y="6905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582" y="352072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98704" y="3520727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42735" y="3520727"/>
            <a:ext cx="297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94927" y="19425"/>
            <a:ext cx="5270302" cy="48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latin typeface="Calibri (Headings)"/>
                <a:cs typeface="Calibri (Headings)"/>
              </a:rPr>
              <a:t>Supplemental Figure 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845212" y="1049406"/>
            <a:ext cx="1005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Tumor weight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304031" y="2017850"/>
            <a:ext cx="353943" cy="24622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(g)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6359155" y="1049406"/>
            <a:ext cx="4206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SGR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5590680" y="1979378"/>
            <a:ext cx="353943" cy="32316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SGR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3827844" y="1049406"/>
            <a:ext cx="1300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HIS-CRC307P-BRGS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3154340" y="1526128"/>
            <a:ext cx="353943" cy="136191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Tumor Volume (mm3)</a:t>
            </a:r>
          </a:p>
        </p:txBody>
      </p:sp>
      <p:pic>
        <p:nvPicPr>
          <p:cNvPr id="8" name="Picture 7" descr="Tumor Grwoth Humanized CRC307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283" y="1457307"/>
            <a:ext cx="2252673" cy="1592011"/>
          </a:xfrm>
          <a:prstGeom prst="rect">
            <a:avLst/>
          </a:prstGeom>
        </p:spPr>
      </p:pic>
      <p:pic>
        <p:nvPicPr>
          <p:cNvPr id="2" name="Picture 1" descr="Supp Fig 5B SGR TP#8.pdf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635" y="1514239"/>
            <a:ext cx="1380744" cy="1371600"/>
          </a:xfrm>
          <a:prstGeom prst="rect">
            <a:avLst/>
          </a:prstGeom>
        </p:spPr>
      </p:pic>
      <p:pic>
        <p:nvPicPr>
          <p:cNvPr id="5" name="Picture 4" descr="Supp Fig 5B tumor weight TP#8-1.pdf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974" y="1349647"/>
            <a:ext cx="1371600" cy="153619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058860" y="4027001"/>
            <a:ext cx="1871363" cy="1966497"/>
            <a:chOff x="269322" y="3997498"/>
            <a:chExt cx="1871363" cy="196649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865754" y="3997498"/>
              <a:ext cx="10951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mCD45+ Tumor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269322" y="5093399"/>
              <a:ext cx="353943" cy="193172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100" dirty="0"/>
                <a:t>%</a:t>
              </a:r>
            </a:p>
          </p:txBody>
        </p:sp>
        <p:pic>
          <p:nvPicPr>
            <p:cNvPr id="9" name="Picture 8" descr="Supp Fig 5Ci mCD45 TIL TP#8-1.pdf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205" y="4601539"/>
              <a:ext cx="1554480" cy="1362456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4755172" y="3501706"/>
            <a:ext cx="1953678" cy="3338701"/>
            <a:chOff x="4755172" y="3240096"/>
            <a:chExt cx="1953678" cy="333870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5601698" y="3240096"/>
              <a:ext cx="6335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/>
                <a:t>pDC</a:t>
              </a:r>
              <a:r>
                <a:rPr lang="en-US" sz="1100" b="1" dirty="0"/>
                <a:t> TIL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5345217" y="4774186"/>
              <a:ext cx="11464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DR+ Myeloid TIL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4755172" y="3860577"/>
              <a:ext cx="353943" cy="618118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100" dirty="0" err="1"/>
                <a:t>Rel</a:t>
              </a:r>
              <a:r>
                <a:rPr lang="en-US" sz="1100" dirty="0"/>
                <a:t> Cell #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4755172" y="5779049"/>
              <a:ext cx="353943" cy="193172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100" dirty="0"/>
                <a:t>%</a:t>
              </a:r>
            </a:p>
          </p:txBody>
        </p:sp>
        <p:pic>
          <p:nvPicPr>
            <p:cNvPr id="17" name="Picture 16" descr="Supp Fig 5D # pDC TIL TP#8-1.pdf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545" y="3471116"/>
              <a:ext cx="1600200" cy="1371600"/>
            </a:xfrm>
            <a:prstGeom prst="rect">
              <a:avLst/>
            </a:prstGeom>
          </p:spPr>
        </p:pic>
        <p:pic>
          <p:nvPicPr>
            <p:cNvPr id="21" name="Picture 20" descr="Supp Fig 5D DR+ Mye TIL TP#8-1.pdf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8650" y="5156905"/>
              <a:ext cx="1600200" cy="1421892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2469489" y="4027001"/>
            <a:ext cx="1974475" cy="1966497"/>
            <a:chOff x="7026511" y="3997498"/>
            <a:chExt cx="1974475" cy="1966497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7026511" y="5033337"/>
              <a:ext cx="353943" cy="31329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100" dirty="0"/>
                <a:t>MFI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7909195" y="3997498"/>
              <a:ext cx="8771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PD-1 Tumor</a:t>
              </a:r>
            </a:p>
          </p:txBody>
        </p:sp>
        <p:pic>
          <p:nvPicPr>
            <p:cNvPr id="23" name="Picture 22" descr="Supp Fig 5E PD-1 MFI Tum TP#8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9230" y="4318075"/>
              <a:ext cx="1651756" cy="1645920"/>
            </a:xfrm>
            <a:prstGeom prst="rect">
              <a:avLst/>
            </a:prstGeom>
          </p:spPr>
        </p:pic>
      </p:grpSp>
      <p:sp>
        <p:nvSpPr>
          <p:cNvPr id="60" name="TextBox 59"/>
          <p:cNvSpPr txBox="1"/>
          <p:nvPr/>
        </p:nvSpPr>
        <p:spPr>
          <a:xfrm>
            <a:off x="6896051" y="3520727"/>
            <a:ext cx="29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29613" y="3501706"/>
            <a:ext cx="1669897" cy="3338701"/>
            <a:chOff x="2600162" y="3240096"/>
            <a:chExt cx="1669897" cy="333870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2600162" y="3860577"/>
              <a:ext cx="353943" cy="618118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100" dirty="0" err="1"/>
                <a:t>Rel</a:t>
              </a:r>
              <a:r>
                <a:rPr lang="en-US" sz="1100" dirty="0"/>
                <a:t> Cell #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3396388" y="3240096"/>
              <a:ext cx="5625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hCD4+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3396388" y="4774186"/>
              <a:ext cx="5625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hCD8+</a:t>
              </a:r>
            </a:p>
          </p:txBody>
        </p:sp>
        <p:pic>
          <p:nvPicPr>
            <p:cNvPr id="10" name="Picture 9" descr="Supp Fig 5Cii CD4 #  LN SP TP#8.pdf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171" y="3562556"/>
              <a:ext cx="1389888" cy="1280160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2880171" y="4975387"/>
              <a:ext cx="1383224" cy="1603410"/>
              <a:chOff x="3018064" y="4975387"/>
              <a:chExt cx="1383224" cy="1603410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3220812" y="6317187"/>
                <a:ext cx="1127148" cy="261610"/>
                <a:chOff x="1846177" y="5970019"/>
                <a:chExt cx="1127148" cy="26161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1846177" y="6002583"/>
                  <a:ext cx="487374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2485951" y="6002583"/>
                  <a:ext cx="487374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/>
                <p:cNvSpPr txBox="1"/>
                <p:nvPr/>
              </p:nvSpPr>
              <p:spPr>
                <a:xfrm>
                  <a:off x="1957659" y="5970019"/>
                  <a:ext cx="33502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LN</a:t>
                  </a: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2564394" y="5970019"/>
                  <a:ext cx="32235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/>
                    <a:t>SP</a:t>
                  </a:r>
                </a:p>
              </p:txBody>
            </p:sp>
          </p:grpSp>
          <p:pic>
            <p:nvPicPr>
              <p:cNvPr id="33" name="Picture 32" descr="Supp Fig 5Ciii CD8 #  LN SP TP#8-.pdf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18064" y="4975387"/>
                <a:ext cx="1383224" cy="1280160"/>
              </a:xfrm>
              <a:prstGeom prst="rect">
                <a:avLst/>
              </a:prstGeom>
            </p:spPr>
          </p:pic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CC7A506-C21C-1F4D-AB3D-E51A73BD4A76}"/>
                </a:ext>
              </a:extLst>
            </p:cNvPr>
            <p:cNvSpPr txBox="1"/>
            <p:nvPr/>
          </p:nvSpPr>
          <p:spPr>
            <a:xfrm>
              <a:off x="2600162" y="5332012"/>
              <a:ext cx="353943" cy="618118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100" dirty="0" err="1"/>
                <a:t>Rel</a:t>
              </a:r>
              <a:r>
                <a:rPr lang="en-US" sz="1100" dirty="0"/>
                <a:t> Cell #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4090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8375" y="240661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94927" y="30183"/>
            <a:ext cx="5270302" cy="48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latin typeface="Calibri (Headings)"/>
                <a:cs typeface="Calibri (Headings)"/>
              </a:rPr>
              <a:t>Supplemental Figure 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1200125" y="45057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mCD45+ TIL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75" y="51372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432219" y="1286946"/>
            <a:ext cx="353943" cy="1931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9434" y="2132635"/>
            <a:ext cx="2775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62417" y="2132635"/>
            <a:ext cx="27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17272" y="2132635"/>
            <a:ext cx="3274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Ca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2010321" y="2132635"/>
            <a:ext cx="472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Ca</a:t>
            </a:r>
            <a:r>
              <a:rPr lang="en-US" sz="1100" dirty="0"/>
              <a:t>/N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321281" y="2580871"/>
            <a:ext cx="5625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/>
              <a:t>hCD4+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877064" y="2667661"/>
            <a:ext cx="547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GrB</a:t>
            </a:r>
            <a:r>
              <a:rPr lang="en-US" sz="1400" dirty="0"/>
              <a:t>+</a:t>
            </a:r>
          </a:p>
        </p:txBody>
      </p:sp>
      <p:pic>
        <p:nvPicPr>
          <p:cNvPr id="7" name="Picture 6" descr="Copy of Sup Fig 7B P-1U Copy of Perc GrB+ CD4 TI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4" y="3026598"/>
            <a:ext cx="1961647" cy="13716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21415" y="3365460"/>
            <a:ext cx="353943" cy="1931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3817" y="311498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=0.032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P=0.324</a:t>
            </a:r>
          </a:p>
        </p:txBody>
      </p:sp>
      <p:pic>
        <p:nvPicPr>
          <p:cNvPr id="37" name="Picture 36" descr="Sup Fig 7B P-2U Copy of Perc Tem CD4 TIL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86" y="3100652"/>
            <a:ext cx="1931981" cy="13716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3121610" y="2667661"/>
            <a:ext cx="504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5365229" y="2667661"/>
            <a:ext cx="491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Tcm</a:t>
            </a:r>
            <a:endParaRPr lang="en-US" sz="14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878412" y="2667661"/>
            <a:ext cx="6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TIM-3</a:t>
            </a:r>
          </a:p>
        </p:txBody>
      </p:sp>
      <p:pic>
        <p:nvPicPr>
          <p:cNvPr id="41" name="Picture 40" descr="Sup Fig 7B P-3U Copy of Perc Tcm CD4 TIL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42" y="3153742"/>
            <a:ext cx="1931981" cy="1371600"/>
          </a:xfrm>
          <a:prstGeom prst="rect">
            <a:avLst/>
          </a:prstGeom>
        </p:spPr>
      </p:pic>
      <p:pic>
        <p:nvPicPr>
          <p:cNvPr id="43" name="Picture 42" descr="Sup Fig 7C P-2U Copy of Perc Tem CD8 TIL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86" y="4616441"/>
            <a:ext cx="1931981" cy="1371600"/>
          </a:xfrm>
          <a:prstGeom prst="rect">
            <a:avLst/>
          </a:prstGeom>
        </p:spPr>
      </p:pic>
      <p:pic>
        <p:nvPicPr>
          <p:cNvPr id="44" name="Picture 43" descr="Sup Fig 7C P-3U Copy of Perc Tcm CD8 TIL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42" y="4616441"/>
            <a:ext cx="1931981" cy="1371600"/>
          </a:xfrm>
          <a:prstGeom prst="rect">
            <a:avLst/>
          </a:prstGeom>
        </p:spPr>
      </p:pic>
      <p:pic>
        <p:nvPicPr>
          <p:cNvPr id="45" name="Picture 44" descr="Sup Fig 7C P-1U Copy of Perc GrB+ CD8 TIL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0" y="4616441"/>
            <a:ext cx="1931981" cy="13716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321281" y="4353998"/>
            <a:ext cx="5625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/>
              <a:t>hCD8+</a:t>
            </a:r>
          </a:p>
        </p:txBody>
      </p:sp>
      <p:pic>
        <p:nvPicPr>
          <p:cNvPr id="47" name="Picture 46" descr="Sup Fig 7B P-4 Copy of Perc TIM3+ CD4 TIL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797" y="2982398"/>
            <a:ext cx="1931981" cy="1371600"/>
          </a:xfrm>
          <a:prstGeom prst="rect">
            <a:avLst/>
          </a:prstGeom>
        </p:spPr>
      </p:pic>
      <p:pic>
        <p:nvPicPr>
          <p:cNvPr id="48" name="Picture 47" descr="Sup Fig-7C P-4 Copy of Perc TIM3+ CD8 TIL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797" y="4616441"/>
            <a:ext cx="1931981" cy="137160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8276" y="5040277"/>
            <a:ext cx="353943" cy="1931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478416" y="3114980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=0.007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P=0.674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682263" y="3114980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=0.009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P=0.630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260581" y="3114980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R</a:t>
            </a:r>
            <a:r>
              <a:rPr lang="en-US" sz="900" b="1" baseline="30000" dirty="0"/>
              <a:t>2</a:t>
            </a:r>
            <a:r>
              <a:rPr lang="en-US" sz="900" b="1" dirty="0"/>
              <a:t>=0.149</a:t>
            </a:r>
          </a:p>
          <a:p>
            <a:r>
              <a:rPr lang="en-US" sz="900" b="1" dirty="0"/>
              <a:t>P=0.012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110765" y="3100652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62417" y="5233449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R</a:t>
            </a:r>
            <a:r>
              <a:rPr lang="en-US" sz="900" b="1" baseline="30000" dirty="0"/>
              <a:t>2</a:t>
            </a:r>
            <a:r>
              <a:rPr lang="en-US" sz="900" b="1" dirty="0"/>
              <a:t>=0.129</a:t>
            </a:r>
          </a:p>
          <a:p>
            <a:r>
              <a:rPr lang="en-US" sz="900" b="1" dirty="0"/>
              <a:t>P=0.044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12601" y="5228827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26513" y="5233449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=0.024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P=0.437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856720" y="4633953"/>
            <a:ext cx="665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=0.0001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P=0.955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110765" y="463395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=0.012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P=0.486</a:t>
            </a:r>
          </a:p>
        </p:txBody>
      </p:sp>
      <p:pic>
        <p:nvPicPr>
          <p:cNvPr id="62" name="Picture 61" descr="Copy of Sup 6A mCD45% out rem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45" y="761035"/>
            <a:ext cx="1731146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654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94927" y="30183"/>
            <a:ext cx="5270302" cy="48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>
                <a:latin typeface="Calibri (Headings)"/>
                <a:cs typeface="Calibri (Headings)"/>
              </a:rPr>
              <a:t>Supplemental Figure 6</a:t>
            </a:r>
          </a:p>
        </p:txBody>
      </p:sp>
      <p:pic>
        <p:nvPicPr>
          <p:cNvPr id="2" name="Picture 1" descr="S7A Cabo Perc hCD45+ of M+H TIL St 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15" y="826181"/>
            <a:ext cx="1463040" cy="976319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33369" y="1834040"/>
            <a:ext cx="547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GrB</a:t>
            </a:r>
            <a:r>
              <a:rPr lang="en-US" sz="1400" dirty="0"/>
              <a:t>+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626294" y="441666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hCD45+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0" y="1093774"/>
            <a:ext cx="353943" cy="1931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12457" y="1803557"/>
            <a:ext cx="5625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/>
              <a:t>hCD4+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2080962" y="441666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hCD3+ </a:t>
            </a:r>
          </a:p>
        </p:txBody>
      </p:sp>
      <p:pic>
        <p:nvPicPr>
          <p:cNvPr id="4" name="Picture 3" descr="S7A Cabo Perc T cell TIL St 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63" y="826181"/>
            <a:ext cx="1463040" cy="919852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3443910" y="441666"/>
            <a:ext cx="902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hCD8+ (T)</a:t>
            </a:r>
          </a:p>
        </p:txBody>
      </p:sp>
      <p:pic>
        <p:nvPicPr>
          <p:cNvPr id="6" name="Picture 5" descr="S7A Cabo Perc hCD8+ of T TIL St 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247" y="826181"/>
            <a:ext cx="1463040" cy="937639"/>
          </a:xfrm>
          <a:prstGeom prst="rect">
            <a:avLst/>
          </a:prstGeom>
        </p:spPr>
      </p:pic>
      <p:pic>
        <p:nvPicPr>
          <p:cNvPr id="8" name="Picture 7" descr="S7A Cabo Perc B cell of all TIL St A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642" y="826181"/>
            <a:ext cx="1463040" cy="1003005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4965753" y="441666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hCD19+</a:t>
            </a:r>
          </a:p>
        </p:txBody>
      </p:sp>
      <p:pic>
        <p:nvPicPr>
          <p:cNvPr id="9" name="Picture 8" descr="S7A myeloid of all TIL St A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842" y="826181"/>
            <a:ext cx="1463040" cy="993597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6415786" y="441666"/>
            <a:ext cx="7801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Myeloid</a:t>
            </a:r>
          </a:p>
        </p:txBody>
      </p:sp>
      <p:pic>
        <p:nvPicPr>
          <p:cNvPr id="10" name="Picture 9" descr="S7A Cabo of Perc DR low of Myeloid TIL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46" y="826181"/>
            <a:ext cx="1463040" cy="919852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618072" y="441666"/>
            <a:ext cx="1560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HLA-</a:t>
            </a:r>
            <a:r>
              <a:rPr lang="en-US" sz="1400" dirty="0" err="1"/>
              <a:t>DR</a:t>
            </a:r>
            <a:r>
              <a:rPr lang="en-US" sz="1400" baseline="30000" dirty="0" err="1"/>
              <a:t>lo</a:t>
            </a:r>
            <a:r>
              <a:rPr lang="en-US" sz="1400" baseline="30000" dirty="0"/>
              <a:t> </a:t>
            </a:r>
            <a:r>
              <a:rPr lang="en-US" sz="1400" dirty="0"/>
              <a:t>(Myeloid)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12457" y="3215418"/>
            <a:ext cx="5625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/>
              <a:t>hCD8+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2164500" y="1834040"/>
            <a:ext cx="504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Tem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3649439" y="1834040"/>
            <a:ext cx="491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Tcm</a:t>
            </a:r>
            <a:endParaRPr lang="en-US" sz="14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6495529" y="1834040"/>
            <a:ext cx="620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TIM-3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5079710" y="1834040"/>
            <a:ext cx="533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PD-1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857307" y="1834040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IFN</a:t>
            </a:r>
            <a:r>
              <a:rPr lang="en-US" sz="1400" dirty="0" err="1">
                <a:latin typeface="Symbol" charset="2"/>
                <a:cs typeface="Symbol" charset="2"/>
              </a:rPr>
              <a:t>g</a:t>
            </a:r>
            <a:r>
              <a:rPr lang="en-US" sz="1400" dirty="0" err="1"/>
              <a:t>+TNF</a:t>
            </a:r>
            <a:r>
              <a:rPr lang="en-US" sz="1400" dirty="0" err="1">
                <a:latin typeface="Symbol" charset="2"/>
                <a:cs typeface="Symbol" charset="2"/>
              </a:rPr>
              <a:t>a</a:t>
            </a:r>
            <a:r>
              <a:rPr lang="en-US" sz="1400" dirty="0"/>
              <a:t>+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7693025" y="4724809"/>
            <a:ext cx="935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CD4+ </a:t>
            </a:r>
            <a:r>
              <a:rPr lang="en-US" sz="1400" dirty="0" err="1"/>
              <a:t>Treg</a:t>
            </a:r>
            <a:endParaRPr lang="en-US" sz="1400" dirty="0"/>
          </a:p>
        </p:txBody>
      </p:sp>
      <p:pic>
        <p:nvPicPr>
          <p:cNvPr id="15" name="Picture 14" descr="S7B Cabo GrB+ CD4 TIL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15" y="2313306"/>
            <a:ext cx="1426779" cy="914400"/>
          </a:xfrm>
          <a:prstGeom prst="rect">
            <a:avLst/>
          </a:prstGeom>
        </p:spPr>
      </p:pic>
      <p:pic>
        <p:nvPicPr>
          <p:cNvPr id="16" name="Picture 15" descr="S7B Cabo Perc IFNg+TNFa+ CD4 TIL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07" y="2313306"/>
            <a:ext cx="1426779" cy="914400"/>
          </a:xfrm>
          <a:prstGeom prst="rect">
            <a:avLst/>
          </a:prstGeom>
        </p:spPr>
      </p:pic>
      <p:pic>
        <p:nvPicPr>
          <p:cNvPr id="17" name="Picture 16" descr="S7B Cabo Perc PD1+ CD4 TIL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471" y="2313306"/>
            <a:ext cx="1426779" cy="914400"/>
          </a:xfrm>
          <a:prstGeom prst="rect">
            <a:avLst/>
          </a:prstGeom>
        </p:spPr>
      </p:pic>
      <p:pic>
        <p:nvPicPr>
          <p:cNvPr id="18" name="Picture 17" descr="S7B Cabo Perc Tcm CD4 TIL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247" y="2313306"/>
            <a:ext cx="1426779" cy="914400"/>
          </a:xfrm>
          <a:prstGeom prst="rect">
            <a:avLst/>
          </a:prstGeom>
        </p:spPr>
      </p:pic>
      <p:pic>
        <p:nvPicPr>
          <p:cNvPr id="20" name="Picture 19" descr="S7B Cabo Perc Tem CD4 TIL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63" y="2313306"/>
            <a:ext cx="1454369" cy="914400"/>
          </a:xfrm>
          <a:prstGeom prst="rect">
            <a:avLst/>
          </a:prstGeom>
        </p:spPr>
      </p:pic>
      <p:pic>
        <p:nvPicPr>
          <p:cNvPr id="21" name="Picture 20" descr="S7B Cabo Perc TIM3+ CD4 TIL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82" y="2313306"/>
            <a:ext cx="1594705" cy="914400"/>
          </a:xfrm>
          <a:prstGeom prst="rect">
            <a:avLst/>
          </a:prstGeom>
        </p:spPr>
      </p:pic>
      <p:pic>
        <p:nvPicPr>
          <p:cNvPr id="22" name="Picture 21" descr="S7C  Cabo Perc IFNg+TNFa+ CD8 TIL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07" y="3634472"/>
            <a:ext cx="1426779" cy="914400"/>
          </a:xfrm>
          <a:prstGeom prst="rect">
            <a:avLst/>
          </a:prstGeom>
        </p:spPr>
      </p:pic>
      <p:pic>
        <p:nvPicPr>
          <p:cNvPr id="41" name="Picture 40" descr="S7C Cabo  Perc TIM3+ CD8 TIL.pdf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82" y="3634472"/>
            <a:ext cx="1554051" cy="1014896"/>
          </a:xfrm>
          <a:prstGeom prst="rect">
            <a:avLst/>
          </a:prstGeom>
        </p:spPr>
      </p:pic>
      <p:pic>
        <p:nvPicPr>
          <p:cNvPr id="79" name="Picture 78" descr="S7C Cabo PD1+ CD8 TIL.pdf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471" y="3634472"/>
            <a:ext cx="1426779" cy="914400"/>
          </a:xfrm>
          <a:prstGeom prst="rect">
            <a:avLst/>
          </a:prstGeom>
        </p:spPr>
      </p:pic>
      <p:pic>
        <p:nvPicPr>
          <p:cNvPr id="80" name="Picture 79" descr="S7C Cabo Perc Tcm CD8 TIL.pdf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247" y="3634472"/>
            <a:ext cx="1426779" cy="914400"/>
          </a:xfrm>
          <a:prstGeom prst="rect">
            <a:avLst/>
          </a:prstGeom>
        </p:spPr>
      </p:pic>
      <p:pic>
        <p:nvPicPr>
          <p:cNvPr id="81" name="Picture 80" descr="S7C Cabo Perc Tem CD8 TIL.pdf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63" y="3634472"/>
            <a:ext cx="1454369" cy="914400"/>
          </a:xfrm>
          <a:prstGeom prst="rect">
            <a:avLst/>
          </a:prstGeom>
        </p:spPr>
      </p:pic>
      <p:pic>
        <p:nvPicPr>
          <p:cNvPr id="82" name="Picture 81" descr="S7C Cabo Perc GrB+ CD8 TIL.pdf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15" y="3634472"/>
            <a:ext cx="1454369" cy="914400"/>
          </a:xfrm>
          <a:prstGeom prst="rect">
            <a:avLst/>
          </a:prstGeom>
        </p:spPr>
      </p:pic>
      <p:pic>
        <p:nvPicPr>
          <p:cNvPr id="83" name="Picture 82" descr="S7B Cabo Perc Treg TIL.pdf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041" y="5017247"/>
            <a:ext cx="2140169" cy="1371600"/>
          </a:xfrm>
          <a:prstGeom prst="rect">
            <a:avLst/>
          </a:prstGeom>
        </p:spPr>
      </p:pic>
      <p:pic>
        <p:nvPicPr>
          <p:cNvPr id="84" name="Picture 83" descr="S7D Cabo HLA-ABC MFI Tumor T St B.pdf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17247"/>
            <a:ext cx="2140169" cy="1371600"/>
          </a:xfrm>
          <a:prstGeom prst="rect">
            <a:avLst/>
          </a:prstGeom>
        </p:spPr>
      </p:pic>
      <p:pic>
        <p:nvPicPr>
          <p:cNvPr id="85" name="Picture 84" descr="S7D Cabo HLA-DR MFI Tumor T St B out rem.pdf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531" y="5017247"/>
            <a:ext cx="2331076" cy="1526912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666842" y="4724809"/>
            <a:ext cx="1149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HLA-ABC MFI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-24572" y="2597600"/>
            <a:ext cx="353943" cy="1931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%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-67002" y="3731271"/>
            <a:ext cx="353943" cy="19317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/>
              <a:t>%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1" y="5151353"/>
            <a:ext cx="353943" cy="73740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100" dirty="0"/>
              <a:t>Norm MFI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2915936" y="4724809"/>
            <a:ext cx="1060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HLA-DR MFI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5037197" y="4724809"/>
            <a:ext cx="931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PD-L1 MFI</a:t>
            </a:r>
          </a:p>
        </p:txBody>
      </p:sp>
      <p:pic>
        <p:nvPicPr>
          <p:cNvPr id="92" name="Picture 91" descr="S7D Cabo PD-L1 MFI Tumor T St B.pdf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968" y="5017247"/>
            <a:ext cx="2140169" cy="1371600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ACC7A506-C21C-1F4D-AB3D-E51A73BD4A76}"/>
              </a:ext>
            </a:extLst>
          </p:cNvPr>
          <p:cNvSpPr txBox="1"/>
          <p:nvPr/>
        </p:nvSpPr>
        <p:spPr>
          <a:xfrm>
            <a:off x="81621" y="4627587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u="sng" dirty="0"/>
              <a:t>Tumor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606157" y="4724809"/>
            <a:ext cx="18275" cy="16640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666243" y="5033957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=0.083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P=0.136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692914" y="503395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=0.062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P=0.203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43059" y="503395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=0.024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P=0.430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76321" y="5033957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=0.031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P=0.470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61195" y="344980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=0.124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P=0.199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365473" y="344980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=0.050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P=0.536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68684" y="3449806"/>
            <a:ext cx="68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</a:rPr>
              <a:t>R</a:t>
            </a:r>
            <a:r>
              <a:rPr lang="en-US" sz="900" b="1" baseline="30000" dirty="0">
                <a:solidFill>
                  <a:srgbClr val="000000"/>
                </a:solidFill>
              </a:rPr>
              <a:t>2</a:t>
            </a:r>
            <a:r>
              <a:rPr lang="en-US" sz="900" b="1" dirty="0">
                <a:solidFill>
                  <a:srgbClr val="000000"/>
                </a:solidFill>
              </a:rPr>
              <a:t>=0.625</a:t>
            </a:r>
          </a:p>
          <a:p>
            <a:r>
              <a:rPr lang="en-US" sz="900" b="1" dirty="0">
                <a:solidFill>
                  <a:srgbClr val="000000"/>
                </a:solidFill>
              </a:rPr>
              <a:t>P=0.007**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04194" y="344980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=0.014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P=0.554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31111" y="344980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R</a:t>
            </a:r>
            <a:r>
              <a:rPr lang="en-US" sz="900" baseline="30000" dirty="0">
                <a:solidFill>
                  <a:srgbClr val="000000"/>
                </a:solidFill>
              </a:rPr>
              <a:t>2</a:t>
            </a:r>
            <a:r>
              <a:rPr lang="en-US" sz="900" dirty="0">
                <a:solidFill>
                  <a:srgbClr val="000000"/>
                </a:solidFill>
              </a:rPr>
              <a:t>=0.110</a:t>
            </a:r>
          </a:p>
          <a:p>
            <a:r>
              <a:rPr lang="en-US" sz="900" dirty="0">
                <a:solidFill>
                  <a:srgbClr val="000000"/>
                </a:solidFill>
              </a:rPr>
              <a:t>P=0.085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872391" y="3449806"/>
            <a:ext cx="62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</a:rPr>
              <a:t>R</a:t>
            </a:r>
            <a:r>
              <a:rPr lang="en-US" sz="900" b="1" baseline="30000" dirty="0">
                <a:solidFill>
                  <a:srgbClr val="000000"/>
                </a:solidFill>
              </a:rPr>
              <a:t>2</a:t>
            </a:r>
            <a:r>
              <a:rPr lang="en-US" sz="900" b="1" dirty="0">
                <a:solidFill>
                  <a:srgbClr val="000000"/>
                </a:solidFill>
              </a:rPr>
              <a:t>=0.354</a:t>
            </a:r>
          </a:p>
          <a:p>
            <a:r>
              <a:rPr lang="en-US" sz="900" b="1" dirty="0">
                <a:solidFill>
                  <a:srgbClr val="000000"/>
                </a:solidFill>
              </a:rPr>
              <a:t>P=0.019*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297597" y="2138255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R</a:t>
            </a:r>
            <a:r>
              <a:rPr lang="en-US" sz="900" baseline="30000" dirty="0">
                <a:solidFill>
                  <a:srgbClr val="000000"/>
                </a:solidFill>
              </a:rPr>
              <a:t>2</a:t>
            </a:r>
            <a:r>
              <a:rPr lang="en-US" sz="900" dirty="0">
                <a:solidFill>
                  <a:srgbClr val="000000"/>
                </a:solidFill>
              </a:rPr>
              <a:t>=0.226</a:t>
            </a:r>
          </a:p>
          <a:p>
            <a:r>
              <a:rPr lang="en-US" sz="900" dirty="0">
                <a:solidFill>
                  <a:srgbClr val="000000"/>
                </a:solidFill>
              </a:rPr>
              <a:t>P=0.086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812282" y="2138255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=0.025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P=0.411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508584" y="2138255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=0.069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P=0.168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936063" y="2138255"/>
            <a:ext cx="62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</a:rPr>
              <a:t>R</a:t>
            </a:r>
            <a:r>
              <a:rPr lang="en-US" sz="900" b="1" baseline="30000" dirty="0">
                <a:solidFill>
                  <a:srgbClr val="000000"/>
                </a:solidFill>
              </a:rPr>
              <a:t>2</a:t>
            </a:r>
            <a:r>
              <a:rPr lang="en-US" sz="900" b="1" dirty="0">
                <a:solidFill>
                  <a:srgbClr val="000000"/>
                </a:solidFill>
              </a:rPr>
              <a:t>=0.527</a:t>
            </a:r>
          </a:p>
          <a:p>
            <a:r>
              <a:rPr lang="en-US" sz="900" b="1" dirty="0">
                <a:solidFill>
                  <a:srgbClr val="000000"/>
                </a:solidFill>
              </a:rPr>
              <a:t>P=0.017*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2365933" y="2138255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=0.259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P=0.133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853934" y="2138255"/>
            <a:ext cx="62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</a:rPr>
              <a:t>R</a:t>
            </a:r>
            <a:r>
              <a:rPr lang="en-US" sz="900" b="1" baseline="30000" dirty="0">
                <a:solidFill>
                  <a:srgbClr val="000000"/>
                </a:solidFill>
              </a:rPr>
              <a:t>2</a:t>
            </a:r>
            <a:r>
              <a:rPr lang="en-US" sz="900" b="1" dirty="0">
                <a:solidFill>
                  <a:srgbClr val="000000"/>
                </a:solidFill>
              </a:rPr>
              <a:t>=0.296</a:t>
            </a:r>
          </a:p>
          <a:p>
            <a:r>
              <a:rPr lang="en-US" sz="900" b="1" dirty="0">
                <a:solidFill>
                  <a:srgbClr val="000000"/>
                </a:solidFill>
              </a:rPr>
              <a:t>P=0.036*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53934" y="749443"/>
            <a:ext cx="62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</a:rPr>
              <a:t>R</a:t>
            </a:r>
            <a:r>
              <a:rPr lang="en-US" sz="900" b="1" baseline="30000" dirty="0">
                <a:solidFill>
                  <a:srgbClr val="000000"/>
                </a:solidFill>
              </a:rPr>
              <a:t>2</a:t>
            </a:r>
            <a:r>
              <a:rPr lang="en-US" sz="900" b="1" dirty="0">
                <a:solidFill>
                  <a:srgbClr val="000000"/>
                </a:solidFill>
              </a:rPr>
              <a:t>=0.173</a:t>
            </a:r>
          </a:p>
          <a:p>
            <a:r>
              <a:rPr lang="en-US" sz="900" b="1" dirty="0">
                <a:solidFill>
                  <a:srgbClr val="000000"/>
                </a:solidFill>
              </a:rPr>
              <a:t>P=0.031*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365933" y="749443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=0.018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P=0.498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707534" y="749443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=0.045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P=0.276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196795" y="749443"/>
            <a:ext cx="60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R</a:t>
            </a:r>
            <a:r>
              <a:rPr lang="en-US" sz="900" baseline="30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=0.078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P=0.168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02688" y="749443"/>
            <a:ext cx="62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</a:rPr>
              <a:t>R</a:t>
            </a:r>
            <a:r>
              <a:rPr lang="en-US" sz="900" b="1" baseline="30000" dirty="0">
                <a:solidFill>
                  <a:srgbClr val="000000"/>
                </a:solidFill>
              </a:rPr>
              <a:t>2</a:t>
            </a:r>
            <a:r>
              <a:rPr lang="en-US" sz="900" b="1" dirty="0">
                <a:solidFill>
                  <a:srgbClr val="000000"/>
                </a:solidFill>
              </a:rPr>
              <a:t>=0.409</a:t>
            </a:r>
          </a:p>
          <a:p>
            <a:r>
              <a:rPr lang="en-US" sz="900" b="1" dirty="0">
                <a:solidFill>
                  <a:srgbClr val="000000"/>
                </a:solidFill>
              </a:rPr>
              <a:t>P=0.034*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820705" y="749443"/>
            <a:ext cx="68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</a:rPr>
              <a:t>R</a:t>
            </a:r>
            <a:r>
              <a:rPr lang="en-US" sz="900" b="1" baseline="30000" dirty="0">
                <a:solidFill>
                  <a:srgbClr val="000000"/>
                </a:solidFill>
              </a:rPr>
              <a:t>2</a:t>
            </a:r>
            <a:r>
              <a:rPr lang="en-US" sz="900" b="1" dirty="0">
                <a:solidFill>
                  <a:srgbClr val="000000"/>
                </a:solidFill>
              </a:rPr>
              <a:t>=0..750</a:t>
            </a:r>
          </a:p>
          <a:p>
            <a:r>
              <a:rPr lang="en-US" sz="900" b="1" dirty="0">
                <a:solidFill>
                  <a:srgbClr val="000000"/>
                </a:solidFill>
              </a:rPr>
              <a:t>P=0.003**</a:t>
            </a:r>
          </a:p>
        </p:txBody>
      </p:sp>
      <p:sp>
        <p:nvSpPr>
          <p:cNvPr id="3" name="TextBox 88">
            <a:extLst>
              <a:ext uri="{FF2B5EF4-FFF2-40B4-BE49-F238E27FC236}">
                <a16:creationId xmlns:a16="http://schemas.microsoft.com/office/drawing/2014/main" id="{89D97BD7-487B-528A-6B2E-B4C2A9F751F5}"/>
              </a:ext>
            </a:extLst>
          </p:cNvPr>
          <p:cNvSpPr txBox="1"/>
          <p:nvPr/>
        </p:nvSpPr>
        <p:spPr>
          <a:xfrm rot="5400000">
            <a:off x="988152" y="6411122"/>
            <a:ext cx="353943" cy="3411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100" dirty="0"/>
              <a:t>SGR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B4751EFD-BB64-5F8C-C749-2737C9EEA5B7}"/>
              </a:ext>
            </a:extLst>
          </p:cNvPr>
          <p:cNvCxnSpPr>
            <a:stCxn id="3" idx="0"/>
          </p:cNvCxnSpPr>
          <p:nvPr/>
        </p:nvCxnSpPr>
        <p:spPr>
          <a:xfrm flipV="1">
            <a:off x="1335696" y="6581694"/>
            <a:ext cx="760395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88">
            <a:extLst>
              <a:ext uri="{FF2B5EF4-FFF2-40B4-BE49-F238E27FC236}">
                <a16:creationId xmlns:a16="http://schemas.microsoft.com/office/drawing/2014/main" id="{BD87A7A4-CA19-2E81-2156-B4AB16F98A43}"/>
              </a:ext>
            </a:extLst>
          </p:cNvPr>
          <p:cNvSpPr txBox="1"/>
          <p:nvPr/>
        </p:nvSpPr>
        <p:spPr>
          <a:xfrm rot="5400000">
            <a:off x="4651798" y="6037873"/>
            <a:ext cx="307777" cy="126073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800" i="1" dirty="0"/>
              <a:t>(for all the X axes)</a:t>
            </a:r>
          </a:p>
        </p:txBody>
      </p:sp>
    </p:spTree>
    <p:extLst>
      <p:ext uri="{BB962C8B-B14F-4D97-AF65-F5344CB8AC3E}">
        <p14:creationId xmlns:p14="http://schemas.microsoft.com/office/powerpoint/2010/main" val="3063169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8278</TotalTime>
  <Words>2325</Words>
  <Application>Microsoft Macintosh PowerPoint</Application>
  <PresentationFormat>Presentación en pantalla (4:3)</PresentationFormat>
  <Paragraphs>710</Paragraphs>
  <Slides>9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(Headings)</vt:lpstr>
      <vt:lpstr>Symbol</vt:lpstr>
      <vt:lpstr>Times New Roman</vt:lpstr>
      <vt:lpstr>Office Theme</vt:lpstr>
      <vt:lpstr>Supplemental Table I: PDX Information </vt:lpstr>
      <vt:lpstr>Supplemental Table II: Experimental Details</vt:lpstr>
      <vt:lpstr>Presentación de PowerPoint</vt:lpstr>
      <vt:lpstr>Supplemental Figure 1</vt:lpstr>
      <vt:lpstr>Presentación de PowerPoint</vt:lpstr>
      <vt:lpstr>Supplemental Figure 3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1: Tumor Growth Curves</dc:title>
  <dc:creator>Julie Lang</dc:creator>
  <cp:lastModifiedBy>Alejandro Marín Jiménez</cp:lastModifiedBy>
  <cp:revision>240</cp:revision>
  <dcterms:created xsi:type="dcterms:W3CDTF">2020-04-23T16:31:00Z</dcterms:created>
  <dcterms:modified xsi:type="dcterms:W3CDTF">2022-09-21T20:21:29Z</dcterms:modified>
</cp:coreProperties>
</file>