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77" r:id="rId2"/>
    <p:sldId id="280" r:id="rId3"/>
    <p:sldId id="275" r:id="rId4"/>
    <p:sldId id="281" r:id="rId5"/>
    <p:sldId id="282" r:id="rId6"/>
    <p:sldId id="283" r:id="rId7"/>
    <p:sldId id="278" r:id="rId8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4A6EFB"/>
    <a:srgbClr val="000000"/>
    <a:srgbClr val="FC49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80" autoAdjust="0"/>
    <p:restoredTop sz="96197" autoAdjust="0"/>
  </p:normalViewPr>
  <p:slideViewPr>
    <p:cSldViewPr snapToGrid="0" snapToObjects="1">
      <p:cViewPr>
        <p:scale>
          <a:sx n="148" d="100"/>
          <a:sy n="148" d="100"/>
        </p:scale>
        <p:origin x="-136" y="299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4T16:31:26.80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0 24575,'0'0'0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4T16:31:51.27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0 24575,'0'0'0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4T16:31:55.330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0 24575,'0'0'0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4T16:31:57.16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0 24575,'0'0'0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4T16:32:01.57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0 24575,'0'0'0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5T22:02:00.38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513 1 24575,'-6'10'0,"1"2"0,-2 1 0,-2 8 0,2-7 0,-2 7 0,6-14 0,-7 13 0,5-3 0,-5 6 0,5-7 0,-7 24 0,7-23 0,-6 24 0,7-21 0,1-5 0,-1 5 0,1-13 0,1 0 0,2-8 0,3-1 0,2-5 0,2 0 0,-1-2 0,1-3 0,-2 4 0,-1-2 0,-2 4 0,-1 2 0,-1 0 0,-3 2 0,0 1 0,-4 1 0,-2 0 0,-17 4 0,8-1 0,-18 4 0,-13 12 0,22-8 0,-12 7 0,35-13 0,11-3 0,2 1 0,8-2 0,16 2 0,-5 0 0,14 0 0,7 0 0,-12 0 0,11 1 0,-29-2 0,-10 1 0,-11-3 0,-8-1 0,1-1 0,-8-4 0,1 0 0,-1-1 0,-2-3 0,8 5 0,-1-1 0,8 3 0,3 6 0,3 0 0,3 4 0,5 5 0,2-1 0,2 2 0,9 4 0,-7-3 0,8 4 0,-4 0 0,-7-6 0,3 2 0,-11-10 0,-2-2 0,-3-5 0,-4-3 0,-2-2 0,-34-23 0,7 9 0,-16-12 0,16 15 0,5 1 0,12 10 0,-2-3 0,17 17 0,1 6 0,0 2 0,4 6 0,6 13 0,3-8 0,3 14 0,7-4 0,-6-8 0,10 12 0,-14-24 0,-3-2 0,-9-18 0,-2-4 0,-4-4 0,-1-2 0,-9-10 0,2 6 0,-17-16 0,11 19 0,-6-4 0,-3 7 0,12 6 0,-4-1 0,12 8 0,5 4 0,2 5 0,2 6 0,10 18 0,2-3 0,5 5 0,3-5 0,3-16 0,-7-2 0,2-15 0,-16-5 0,0-9 0,-9-8 0,2 7 0,-12-17 0,6 18 0,-10-8 0,-2 8 0,4 2 0,-7 1 0,12 8 0,2 2 0,7 8 0,2 2 0,2 6 0,0 1 0,3 1 0,0 2 0,5-1 0,3 9 0,0-8 0,3 10 0,-6-16 0,-2-2 0,-6-12 0,-3-4 0,-2-4 0,-7-8 0,1 5 0,-19-13 0,10 13 0,-12-4 0,9 8 0,7 5 0,6 6 0,11 6 0,4 5 0,5 6 0,2 0 0,9 7 0,-9-8 0,13 4 0,-19-13 0,6-2 0,-10-7 0,-2-5 0,-2-3 0,-3-6 0,-7-7 0,-2 1 0,-10-6 0,6 13 0,-2 1 0,3 6 0,7 5 0,0 2 0,9 5 0,3 2 0,3 3 0,5 7 0,0-3 0,6 4 0,1 1 0,-2-6 0,4 3 0,-10-10 0,-3-5 0,-4-3 0,-4-7 0,-1 1 0,-18-19 0,0 10 0,-10-9 0,11 14 0,3 6 0,10 9 0,-1 2 0,11 9 0,0-1 0,3 1 0,-2-2 0,9 9 0,-6-6 0,10 7 0,-9-10 0,-1-5 0,-4-7 0,-4-8 0,-4-2 0,-4-9 0,-4 3 0,-13-12 0,5 11 0,-7-2 0,3 8 0,8 3 0,1 3 0,10 4 0,6 8 0,3 2 0,4 5 0,12 12 0,4-2 0,3 4 0,-3-9 0,-5-6 0,-7-5 0,-2-4 0,-9-6 0,-2-3 0,-11-12 0,1 6 0,-14-11 0,10 12 0,-2 0 0,6 5 0,6 5 0,2 5 0,7 5 0,1 3 0,2-1 0,7 8 0,-3-7 0,8 8 0,-6-11 0,0 1 0,-2-6 0,-6-6 0,0-2 0,-6-6 0,-2 0 0,-2-4 0,-10-5 0,2 3 0,-5-2 0,-4 4 0,6 6 0,-3-2 0,10 8 0,5 4 0,5 5 0,3 2 0,-1 3 0,11 15 0,-1-6 0,4 7 0,2-13 0,-12-14 0,4-2 0,-13-13 0,0 3 0,-3-4 0,-4 2 0,2 4 0,-9-2 0,8 3 0,-3 2 0,6 2 0,3 5 0,3 2 0,3 5 0,3 2 0,1 0 0,1 2 0,2 0 0,5 6 0,-3-6 0,4 5 0,-11-11 0,-2-8 0,-3-2 0,-1-10 0,-2 4 0,0-3 0,-4 3 0,5 2 0,-2 2 0,4 5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5T22:01:53.95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395 0 24575,'-3'6'0,"1"-1"0,1 0 0,0-1 0,0 0 0,-1-1 0,1 0 0,0 0 0,1 0 0,-1-2 0,1 2 0,-2-2 0,2 2 0,-1 2 0,-1 2 0,-1-2 0,0 2 0,2-4 0,-2 0 0,3 1 0,-3-2 0,3 2 0,-3-1 0,2 0 0,-2 1 0,1-1 0,-2 2 0,2-2 0,-2 1 0,-2 2 0,1-1 0,-2 2 0,1-1 0,2-2 0,-3 3 0,3-2 0,-3 2 0,5-2 0,-2-1 0,2-1 0,-2 1 0,-4 2 0,4-1 0,-3 1 0,2 1 0,0-3 0,-8 12 0,7-10 0,-7 12 0,8-10 0,-9 11 0,6-4 0,-3 3 0,5-6 0,1 1 0,-1-4 0,0 4 0,2-5 0,-1 1 0,1 1 0,1-4 0,-1 4 0,2-7 0,1-4 0,1-6 0,0-2 0,-2-8 0,1 5 0,-2-4 0,0 6 0,1 4 0,0 2 0,0 2 0,7 6 0,3 0 0,8 3 0,6-1 0,-2 0 0,16 4 0,4 2 0,-17-4 0,-6 0 0,-33-8 0,-7-1 0,-3 1 0,-6-2 0,-8 2 0,8 0 0,0 0 0,20 0 0,11 0 0,10 0 0,10 2 0,0-1 0,5 1 0,5 2 0,-9-1 0,3 2 0,-12 0 0,-5-1 0,-5 2 0,-5 1 0,-5 13 0,2-7 0,-2 13 0,5-15 0,1 2 0,2-8 0,1-4 0,0-6 0,1-6 0,0-3 0,0-10 0,-1 6 0,-1-16 0,-2 19 0,0-5 0,-2 10 0,4 10 0,-2 4 0,3 8 0,-2 6 0,5-2 0,-1 3 0,6 1 0,-3-8 0,7 7 0,-7-13 0,0-1 0,-5-8 0,-1-2 0,-5 0 0,1-4 0,-5 1 0,-16-10 0,6 6 0,-16-8 0,19 11 0,0-1 0,6 3 0,7 6 0,0 2 0,5 6 0,2 3 0,1-1 0,8 7 0,-4-6 0,7 9 0,-6-10 0,-1 4 0,-5-9 0,-3-6 0,-3-3 0,-1-6 0,-4 0 0,1-1 0,-9-7 0,1 3 0,-5-1 0,3 3 0,5 6 0,1-2 0,6 9 0,1 4 0,4 7 0,1 4 0,3 6 0,1-1 0,12 16 0,-7-16 0,7 8 0,7-6 0,-16-15 0,9 2 0,-17-17 0,-5-12 0,-2 4 0,-7-10 0,1 13 0,-9-2 0,9 8 0,-5-1 0,7 5 0,4 1 0,-1 1 0,5 1 0,-3 6 0,3 0 0,-1 5 0,2 3 0,2-3 0,4 7 0,1-7 0,1 0 0,5-1 0,-7-6 0,3 2 0,-5-5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5T22:01:55.93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9 1 24575,'-3'3'0,"2"1"0,-2-2 0,3-1 0,-1 1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5T22:02:04.81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71 3 24575,'5'2'0,"-1"-1"0,-1 2 0,0-1 0,-2 0 0,2-1 0,-8-3 0,4 0 0,-7-2 0,4 3 0,0-1 0,3 1 0,-2 1 0,1-2 0,-1 2 0,0 0 0,0 0 0,0 0 0,1 0 0,-1 0 0,0 0 0,1 2 0,1-1 0,1 2 0,1 1 0,1 1 0,-1 1 0,2 5 0,-1-4 0,-1 3 0,0-6 0,1 3 0,-1-2 0,2 3 0,-1-4 0,1-1 0,-2 0 0,4 1 0,-2-1 0,2 3 0,-1-4 0,-1 2 0,-1-4 0,-1 3 0,1-3 0,0 3 0,2-2 0,-1 1 0,0 1 0,0-3 0,-3 2 0,3 0 0,-3 1 0,3 0 0,-2 1 0,1 0 0,-1 0 0,1 0 0,-2-1 0,3 0 0,-3 0 0,1-2 0,1 2 0,-2 0 0,2-1 0,-1 1 0,1-3 0,-1 3 0,1-3 0,0 3 0,1-2 0,-3 1 0,-1-1 0,-4-2 0,-1 0 0,-2-2 0,0 1 0,-1-3 0,-1 1 0,4 2 0,-3-3 0,5 4 0,-1-1 0,4 0 0,-2 2 0,1-1 0,1-1 0,-2 1 0,1-2 0,0 0 0,-4-1 0,2 2 0,-1-2 0,2 2 0,0 0 0,-1 0 0,0 1 0,1-1 0,1 2 0,0-3 0,-2 3 0,1-3 0,0 4 0,1 3 0,4 7 0,1 1 0,4 10 0,1-5 0,6 13 0,-3-10 0,2 4 0,2-2 0,-4-8 0,3 5 0,-7-12 0,-1 2 0,-3-6 0,0 0 0,-3-1 0,-1 0 0,-3 2 0,0 0 0,-2 1 0,3-2 0,0 0 0,2-1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5T22:02:06.82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365 36 24575,'-8'4'0,"-3"1"0,-5 2 0,-7 2 0,4-1 0,-5 0 0,5-1 0,7-2 0,0-1 0,10-5 0,1-3 0,1-4 0,1-1 0,1 0 0,0 3 0,-1 8 0,-1 3 0,-1 10 0,0-8 0,0 0 0,1-8 0,-1-7 0,-1-1 0,-1-5 0,0 1 0,-6-5 0,4 10 0,-4-1 0,7 12 0,-1 0 0,1 6 0,-3 6 0,2-1 0,0 3 0,3-10 0,-1-4 0,-2-4 0,-4-6 0,-3-1 0,-10-9 0,0 5 0,-15-6 0,11 8 0,-4 3 0,15 5 0,6 3 0,4 3 0,3 4 0,0 1 0,4 7 0,1-2 0,5 4 0,-2-7 0,6-1 0,-8-7 0,3-6 0,-6 0 0,-1-12 0,-1 6 0,-4-5 0,3 7 0,-3 7 0,5 4 0,-1 5 0,3-1 0,2 2 0,3 4 0,-1-5 0,-1 3 0,-3-9 0,-2-3 0,-1-5 0,-1-4 0,0-1 0,-5-8 0,-1 5 0,-6-7 0,0 10 0,4 1 0,3 7 0,5 7 0,1 4 0,4 3 0,0 3 0,6 1 0,-5-5 0,4 0 0,-8-9 0,0-5 0,-3-3 0,-7-13 0,3 8 0,-5-6 0,8 12 0,-1 2 0,3 2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5T22:02:11.45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479 190 24575,'-7'0'0,"-2"0"0,-21-4 0,3-1 0,-39-10 0,19 2 0,-8-5 0,-3-4 0,24 6 0,-14-13 0,31 15 0,1-4 0,9 5 0,2 4 0,3 0 0,2 12 0,1 5 0,5 8 0,0 4 0,5 7 0,4 2 0,12 19 0,-5-15 0,9 11 0,-4-17 0,-8-9 0,0-3 0,-15-13 0,-2-8 0,-2-3 0,-3-7 0,1 1 0,-26-55 0,14 37 0,-23-42 0,18 46 0,-2 3 0,8 12 0,5 13 0,11 13 0,2 6 0,2 4 0,14 16 0,-7-8 0,22 26 0,-19-28 0,9 9 0,-11-14 0,-6-10 0,-1-6 0,-9-13 0,-3-5 0,-5-10 0,0 3 0,-3-6 0,-5-6 0,3 10 0,-8-11 0,11 18 0,0 0 0,7 12 0,6 8 0,1 4 0,4 9 0,5 4 0,4 2 0,16 22 0,-5-15 0,3 7 0,1-6 0,-18-21 0,6 11 0,-15-22 0,-4-1 0,-2-8 0,-34-41 0,14 21 0,-30-32 0,14 31 0,16 15 0,-2 7 0,27 19 0,0 11 0,3-3 0,1 4 0,8 9 0,-5-11 0,8 10 0,-9-19 0,-1-2 0,-4-9 0,-7-8 0,-1-2 0,-5-7 0,-9-6 0,3 5 0,-9-6 0,0 8 0,8 2 0,-2 3 0,13 10 0,4 3 0,5 11 0,2 1 0,4 3 0,6 10 0,1-2 0,1 3 0,-6-17 0,-8-12 0,-5-12 0,-7-10 0,-1 1 0,-5-10 0,3 10 0,-16-20 0,10 17 0,-16-16 0,19 25 0,-1 1 0,12 18 0,3 5 0,3 10 0,2 0 0,4 7 0,5 7 0,0-4 0,0-2 0,-2-10 0,-6-10 0,0-8 0,-5-9 0,-2-8 0,-1-3 0,-2-2 0,-3-9 0,-4-2 0,-7-11 0,3 11 0,-9-8 0,14 23 0,-3-5 0,10 16 0,3 10 0,5 5 0,0 9 0,10 10 0,-2-5 0,6 6 0,2-6 0,-10-13 0,1-2 0,-9-23 0,-10-28 0,2 7 0,-12-19 0,4 32 0,0 4 0,0 5 0,8 9 0,-2 5 0,6 6 0,3 8 0,0 0 0,9 8 0,-4-7 0,9 6 0,-9-13 0,1-1 0,-7-9 0,1-2 0,-2-4 0,-2-2 0,-1 2 0,-1-3 0,-7-3 0,2 3 0,-1-1 0,5 9 0,3 2 0,1 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4T16:31:28.88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0 24575,'0'0'0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4T16:31:31.41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 24575,'0'0'0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4T16:31:31.86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 24575,'0'0'0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4T16:31:32.09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 24575,'0'0'0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4T16:31:40.29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0 24575,'0'0'0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4T16:31:42.96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 24575,'0'0'0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4T16:31:45.48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24575,'0'0'0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3-14T16:31:50.33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0 24575,'0'0'0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F7D24-EDF9-2F46-B07D-7C96ABA0CE81}" type="datetimeFigureOut">
              <a:rPr lang="en-US" smtClean="0"/>
              <a:t>26/07/22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07470-00C6-914A-B382-EBE9F52800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81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07470-00C6-914A-B382-EBE9F528003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95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07470-00C6-914A-B382-EBE9F528003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005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07470-00C6-914A-B382-EBE9F528003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23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CA07470-00C6-914A-B382-EBE9F528003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708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3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1FC91-6497-8E4A-B1B0-50E1363A012B}" type="datetimeFigureOut">
              <a:rPr lang="en-US" smtClean="0"/>
              <a:t>26/07/22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0CC0-DF23-AB4D-B07E-8D202F333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82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1FC91-6497-8E4A-B1B0-50E1363A012B}" type="datetimeFigureOut">
              <a:rPr lang="en-US" smtClean="0"/>
              <a:t>26/07/22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0CC0-DF23-AB4D-B07E-8D202F333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611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90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90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1FC91-6497-8E4A-B1B0-50E1363A012B}" type="datetimeFigureOut">
              <a:rPr lang="en-US" smtClean="0"/>
              <a:t>26/07/22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0CC0-DF23-AB4D-B07E-8D202F333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149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1FC91-6497-8E4A-B1B0-50E1363A012B}" type="datetimeFigureOut">
              <a:rPr lang="en-US" smtClean="0"/>
              <a:t>26/07/22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0CC0-DF23-AB4D-B07E-8D202F333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219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4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1FC91-6497-8E4A-B1B0-50E1363A012B}" type="datetimeFigureOut">
              <a:rPr lang="en-US" smtClean="0"/>
              <a:t>26/07/22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0CC0-DF23-AB4D-B07E-8D202F333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119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6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6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1FC91-6497-8E4A-B1B0-50E1363A012B}" type="datetimeFigureOut">
              <a:rPr lang="en-US" smtClean="0"/>
              <a:t>26/07/22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0CC0-DF23-AB4D-B07E-8D202F333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208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3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3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1FC91-6497-8E4A-B1B0-50E1363A012B}" type="datetimeFigureOut">
              <a:rPr lang="en-US" smtClean="0"/>
              <a:t>26/07/22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0CC0-DF23-AB4D-B07E-8D202F333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90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1FC91-6497-8E4A-B1B0-50E1363A012B}" type="datetimeFigureOut">
              <a:rPr lang="en-US" smtClean="0"/>
              <a:t>26/07/22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0CC0-DF23-AB4D-B07E-8D202F333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769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1FC91-6497-8E4A-B1B0-50E1363A012B}" type="datetimeFigureOut">
              <a:rPr lang="en-US" smtClean="0"/>
              <a:t>26/07/22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0CC0-DF23-AB4D-B07E-8D202F333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7495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4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91" y="364073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4" y="1913473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1FC91-6497-8E4A-B1B0-50E1363A012B}" type="datetimeFigureOut">
              <a:rPr lang="en-US" smtClean="0"/>
              <a:t>26/07/22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0CC0-DF23-AB4D-B07E-8D202F333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281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61FC91-6497-8E4A-B1B0-50E1363A012B}" type="datetimeFigureOut">
              <a:rPr lang="en-US" smtClean="0"/>
              <a:t>26/07/22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D0CC0-DF23-AB4D-B07E-8D202F333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045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6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61FC91-6497-8E4A-B1B0-50E1363A012B}" type="datetimeFigureOut">
              <a:rPr lang="en-US" smtClean="0"/>
              <a:t>26/07/22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40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40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AD0CC0-DF23-AB4D-B07E-8D202F333B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565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5" Type="http://schemas.openxmlformats.org/officeDocument/2006/relationships/image" Target="../media/image7.emf"/><Relationship Id="rId6" Type="http://schemas.openxmlformats.org/officeDocument/2006/relationships/image" Target="../media/image8.emf"/><Relationship Id="rId7" Type="http://schemas.openxmlformats.org/officeDocument/2006/relationships/image" Target="../media/image9.emf"/><Relationship Id="rId8" Type="http://schemas.openxmlformats.org/officeDocument/2006/relationships/image" Target="../media/image10.emf"/><Relationship Id="rId9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20" Type="http://schemas.openxmlformats.org/officeDocument/2006/relationships/image" Target="../media/image13.emf"/><Relationship Id="rId21" Type="http://schemas.openxmlformats.org/officeDocument/2006/relationships/image" Target="../media/image14.emf"/><Relationship Id="rId22" Type="http://schemas.openxmlformats.org/officeDocument/2006/relationships/customXml" Target="../ink/ink14.xml"/><Relationship Id="rId23" Type="http://schemas.openxmlformats.org/officeDocument/2006/relationships/image" Target="../media/image18.png"/><Relationship Id="rId24" Type="http://schemas.openxmlformats.org/officeDocument/2006/relationships/customXml" Target="../ink/ink15.xml"/><Relationship Id="rId25" Type="http://schemas.openxmlformats.org/officeDocument/2006/relationships/image" Target="../media/image19.png"/><Relationship Id="rId26" Type="http://schemas.openxmlformats.org/officeDocument/2006/relationships/customXml" Target="../ink/ink16.xml"/><Relationship Id="rId27" Type="http://schemas.openxmlformats.org/officeDocument/2006/relationships/image" Target="../media/image20.png"/><Relationship Id="rId28" Type="http://schemas.openxmlformats.org/officeDocument/2006/relationships/customXml" Target="../ink/ink17.xml"/><Relationship Id="rId29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emf"/><Relationship Id="rId4" Type="http://schemas.openxmlformats.org/officeDocument/2006/relationships/customXml" Target="../ink/ink1.xml"/><Relationship Id="rId30" Type="http://schemas.openxmlformats.org/officeDocument/2006/relationships/customXml" Target="../ink/ink18.xml"/><Relationship Id="rId31" Type="http://schemas.openxmlformats.org/officeDocument/2006/relationships/image" Target="../media/image22.png"/><Relationship Id="rId32" Type="http://schemas.openxmlformats.org/officeDocument/2006/relationships/customXml" Target="../ink/ink19.xml"/><Relationship Id="rId7" Type="http://schemas.openxmlformats.org/officeDocument/2006/relationships/image" Target="../media/image34.png"/><Relationship Id="rId34" Type="http://schemas.openxmlformats.org/officeDocument/2006/relationships/image" Target="../media/image15.emf"/><Relationship Id="rId8" Type="http://schemas.openxmlformats.org/officeDocument/2006/relationships/customXml" Target="../ink/ink2.xml"/><Relationship Id="rId9" Type="http://schemas.openxmlformats.org/officeDocument/2006/relationships/customXml" Target="../ink/ink3.xml"/><Relationship Id="rId33" Type="http://schemas.openxmlformats.org/officeDocument/2006/relationships/image" Target="../media/image23.png"/><Relationship Id="rId35" Type="http://schemas.openxmlformats.org/officeDocument/2006/relationships/image" Target="../media/image16.emf"/><Relationship Id="rId10" Type="http://schemas.openxmlformats.org/officeDocument/2006/relationships/customXml" Target="../ink/ink4.xml"/><Relationship Id="rId11" Type="http://schemas.openxmlformats.org/officeDocument/2006/relationships/customXml" Target="../ink/ink5.xml"/><Relationship Id="rId12" Type="http://schemas.openxmlformats.org/officeDocument/2006/relationships/customXml" Target="../ink/ink6.xml"/><Relationship Id="rId13" Type="http://schemas.openxmlformats.org/officeDocument/2006/relationships/customXml" Target="../ink/ink7.xml"/><Relationship Id="rId14" Type="http://schemas.openxmlformats.org/officeDocument/2006/relationships/customXml" Target="../ink/ink8.xml"/><Relationship Id="rId15" Type="http://schemas.openxmlformats.org/officeDocument/2006/relationships/customXml" Target="../ink/ink9.xml"/><Relationship Id="rId16" Type="http://schemas.openxmlformats.org/officeDocument/2006/relationships/customXml" Target="../ink/ink10.xml"/><Relationship Id="rId17" Type="http://schemas.openxmlformats.org/officeDocument/2006/relationships/customXml" Target="../ink/ink11.xml"/><Relationship Id="rId18" Type="http://schemas.openxmlformats.org/officeDocument/2006/relationships/customXml" Target="../ink/ink12.xml"/><Relationship Id="rId19" Type="http://schemas.openxmlformats.org/officeDocument/2006/relationships/customXml" Target="../ink/ink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emf"/><Relationship Id="rId5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A6F53019-6C3F-4D43-91CE-77DD7FA6A926}"/>
              </a:ext>
            </a:extLst>
          </p:cNvPr>
          <p:cNvSpPr/>
          <p:nvPr/>
        </p:nvSpPr>
        <p:spPr>
          <a:xfrm>
            <a:off x="0" y="508001"/>
            <a:ext cx="6725756" cy="47921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F4FAF346-FCCD-A241-B5BE-F5177B679681}"/>
              </a:ext>
            </a:extLst>
          </p:cNvPr>
          <p:cNvSpPr txBox="1"/>
          <p:nvPr/>
        </p:nvSpPr>
        <p:spPr>
          <a:xfrm>
            <a:off x="0" y="186097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DAA9777-A843-1042-8E40-725809A02AA3}"/>
              </a:ext>
            </a:extLst>
          </p:cNvPr>
          <p:cNvSpPr txBox="1"/>
          <p:nvPr/>
        </p:nvSpPr>
        <p:spPr>
          <a:xfrm>
            <a:off x="2030365" y="647762"/>
            <a:ext cx="3044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Main page of the framework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8EC8B2F-2720-2C4A-BD51-5F4C0349B93B}"/>
              </a:ext>
            </a:extLst>
          </p:cNvPr>
          <p:cNvSpPr/>
          <p:nvPr/>
        </p:nvSpPr>
        <p:spPr>
          <a:xfrm>
            <a:off x="75370" y="5337659"/>
            <a:ext cx="67257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Supplementary Figure 1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The main page of PPMS, on the left-hand panel there are buttons to navigate across different features viz, analysis of (</a:t>
            </a:r>
            <a:r>
              <a:rPr lang="en-US" sz="16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single sample (single sample run), (</a:t>
            </a:r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ii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multiple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samples (Multi sample run), (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 differential expression analysis and (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 calculate the number of cells required for stable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pri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-miRNA profiles (Power estimate)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032" y="1066799"/>
            <a:ext cx="5574519" cy="4238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77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C850527C-956B-4B4C-868F-A815E2D623E3}"/>
              </a:ext>
            </a:extLst>
          </p:cNvPr>
          <p:cNvSpPr txBox="1"/>
          <p:nvPr/>
        </p:nvSpPr>
        <p:spPr>
          <a:xfrm>
            <a:off x="0" y="0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E41F218-E454-6144-AF93-B5CA9CA8DC53}"/>
              </a:ext>
            </a:extLst>
          </p:cNvPr>
          <p:cNvSpPr/>
          <p:nvPr/>
        </p:nvSpPr>
        <p:spPr>
          <a:xfrm>
            <a:off x="321731" y="8271967"/>
            <a:ext cx="62145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Supplementary Figure 2: 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figure summarizing various features of the framework.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15562A44-0541-7840-A7E6-AB8CB10BFC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08" t="8822" b="3768"/>
          <a:stretch/>
        </p:blipFill>
        <p:spPr>
          <a:xfrm>
            <a:off x="423332" y="503221"/>
            <a:ext cx="6011336" cy="7634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7870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33FA909F-18A7-A042-BABA-4B80DF81A757}"/>
              </a:ext>
            </a:extLst>
          </p:cNvPr>
          <p:cNvSpPr/>
          <p:nvPr/>
        </p:nvSpPr>
        <p:spPr>
          <a:xfrm>
            <a:off x="54774" y="276999"/>
            <a:ext cx="6748452" cy="38911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7A7FED9-9FC7-054D-ACFD-6EF75BE06C9A}"/>
              </a:ext>
            </a:extLst>
          </p:cNvPr>
          <p:cNvSpPr txBox="1"/>
          <p:nvPr/>
        </p:nvSpPr>
        <p:spPr>
          <a:xfrm>
            <a:off x="0" y="0"/>
            <a:ext cx="2814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A985B4B-86AD-9A40-8320-63181A0A802C}"/>
              </a:ext>
            </a:extLst>
          </p:cNvPr>
          <p:cNvSpPr txBox="1"/>
          <p:nvPr/>
        </p:nvSpPr>
        <p:spPr>
          <a:xfrm>
            <a:off x="-12740" y="44474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88A432B-5B8F-E149-B3FD-207016B75578}"/>
              </a:ext>
            </a:extLst>
          </p:cNvPr>
          <p:cNvSpPr txBox="1"/>
          <p:nvPr/>
        </p:nvSpPr>
        <p:spPr>
          <a:xfrm>
            <a:off x="3937820" y="444746"/>
            <a:ext cx="2492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Single nuclei vs Bulk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BFC49289-7D36-9844-8C10-671C51C3EEB5}"/>
              </a:ext>
            </a:extLst>
          </p:cNvPr>
          <p:cNvSpPr txBox="1"/>
          <p:nvPr/>
        </p:nvSpPr>
        <p:spPr>
          <a:xfrm>
            <a:off x="3542191" y="44474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B3D71B8-33C1-AB4A-B5ED-7DF44E7C9CC9}"/>
              </a:ext>
            </a:extLst>
          </p:cNvPr>
          <p:cNvSpPr txBox="1"/>
          <p:nvPr/>
        </p:nvSpPr>
        <p:spPr>
          <a:xfrm>
            <a:off x="4050164" y="1036622"/>
            <a:ext cx="6254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Arial"/>
                <a:cs typeface="Arial"/>
              </a:rPr>
              <a:t>ρ</a:t>
            </a:r>
            <a:r>
              <a:rPr lang="en-US" sz="1200" b="1" dirty="0">
                <a:latin typeface="Arial"/>
                <a:cs typeface="Arial"/>
              </a:rPr>
              <a:t>=0.4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47BADDED-F14B-164D-AA89-B4497A42B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805" y="946012"/>
            <a:ext cx="2473719" cy="266477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D51DE16-50A2-BE48-A759-739E8122C256}"/>
              </a:ext>
            </a:extLst>
          </p:cNvPr>
          <p:cNvSpPr txBox="1"/>
          <p:nvPr/>
        </p:nvSpPr>
        <p:spPr>
          <a:xfrm>
            <a:off x="1400479" y="3922543"/>
            <a:ext cx="6094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Nuclei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86993893-9941-CE4F-942E-7FF7D18D9AB6}"/>
              </a:ext>
            </a:extLst>
          </p:cNvPr>
          <p:cNvSpPr txBox="1"/>
          <p:nvPr/>
        </p:nvSpPr>
        <p:spPr>
          <a:xfrm rot="16200000">
            <a:off x="-68978" y="1977300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Cells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87A0090-A11C-0D4F-A249-314417E98FD5}"/>
              </a:ext>
            </a:extLst>
          </p:cNvPr>
          <p:cNvSpPr txBox="1"/>
          <p:nvPr/>
        </p:nvSpPr>
        <p:spPr>
          <a:xfrm>
            <a:off x="4221720" y="3645544"/>
            <a:ext cx="17338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Average Log2(FPKM)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76CB2EDE-0682-B341-A6BD-068117A3614E}"/>
              </a:ext>
            </a:extLst>
          </p:cNvPr>
          <p:cNvSpPr txBox="1"/>
          <p:nvPr/>
        </p:nvSpPr>
        <p:spPr>
          <a:xfrm rot="16200000">
            <a:off x="2658089" y="1909255"/>
            <a:ext cx="11063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MVR patients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4A20787B-0FDF-7B4A-86B4-7D7AB07F0A4C}"/>
              </a:ext>
            </a:extLst>
          </p:cNvPr>
          <p:cNvSpPr txBox="1"/>
          <p:nvPr/>
        </p:nvSpPr>
        <p:spPr>
          <a:xfrm>
            <a:off x="385721" y="444746"/>
            <a:ext cx="319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Single nuclei vs Single cell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99DB093F-90F9-3F4A-9F4E-BC0E408CE50D}"/>
              </a:ext>
            </a:extLst>
          </p:cNvPr>
          <p:cNvSpPr txBox="1"/>
          <p:nvPr/>
        </p:nvSpPr>
        <p:spPr>
          <a:xfrm>
            <a:off x="832955" y="1077177"/>
            <a:ext cx="7104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>
                <a:latin typeface="Arial"/>
                <a:cs typeface="Arial"/>
              </a:rPr>
              <a:t>ρ</a:t>
            </a:r>
            <a:r>
              <a:rPr lang="en-US" sz="1200" b="1" dirty="0">
                <a:latin typeface="Arial"/>
                <a:cs typeface="Arial"/>
              </a:rPr>
              <a:t>=0.83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737AA284-E872-A24E-9066-AA391AA10BD3}"/>
              </a:ext>
            </a:extLst>
          </p:cNvPr>
          <p:cNvSpPr txBox="1"/>
          <p:nvPr/>
        </p:nvSpPr>
        <p:spPr>
          <a:xfrm>
            <a:off x="1188180" y="3697711"/>
            <a:ext cx="1104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Log</a:t>
            </a:r>
            <a:r>
              <a:rPr lang="en-US" sz="12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(FPKM)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4C05D979-1540-354D-83EA-21A43A9F8D7B}"/>
              </a:ext>
            </a:extLst>
          </p:cNvPr>
          <p:cNvSpPr txBox="1"/>
          <p:nvPr/>
        </p:nvSpPr>
        <p:spPr>
          <a:xfrm rot="16200000">
            <a:off x="-137411" y="1977300"/>
            <a:ext cx="11049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Log</a:t>
            </a:r>
            <a:r>
              <a:rPr lang="en-US" sz="1200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(FPKM)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189E1797-2D74-C042-BE7F-53BEEBBD7D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16557" y="863623"/>
            <a:ext cx="2715394" cy="277854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F68E65BB-9EC3-6345-AB54-6FD46278612E}"/>
              </a:ext>
            </a:extLst>
          </p:cNvPr>
          <p:cNvSpPr txBox="1"/>
          <p:nvPr/>
        </p:nvSpPr>
        <p:spPr>
          <a:xfrm rot="16200000">
            <a:off x="2570034" y="1933055"/>
            <a:ext cx="17338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Average Log2(FPKM)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BE4AC857-14D9-0B47-B320-C4F4C21B2D2D}"/>
              </a:ext>
            </a:extLst>
          </p:cNvPr>
          <p:cNvSpPr txBox="1"/>
          <p:nvPr/>
        </p:nvSpPr>
        <p:spPr>
          <a:xfrm>
            <a:off x="3937820" y="3891156"/>
            <a:ext cx="24629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Single cell data from LV subjects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F0F71B34-F8F9-C14B-9102-0316426C1C41}"/>
              </a:ext>
            </a:extLst>
          </p:cNvPr>
          <p:cNvSpPr/>
          <p:nvPr/>
        </p:nvSpPr>
        <p:spPr>
          <a:xfrm>
            <a:off x="0" y="4416017"/>
            <a:ext cx="68032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Supplementary Figure 3: 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figure summarizing </a:t>
            </a:r>
            <a:r>
              <a:rPr lang="en-GB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concordance between (</a:t>
            </a:r>
            <a:r>
              <a:rPr lang="en-GB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GB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Single-cells and single-nuclei datasets from the same hearts (Spearman’s correlation coefficient=0.83). (</a:t>
            </a:r>
            <a:r>
              <a:rPr lang="en-GB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</a:t>
            </a:r>
            <a:r>
              <a:rPr lang="en-GB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The left ventricle </a:t>
            </a:r>
            <a:r>
              <a:rPr lang="en-GB" sz="16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</a:t>
            </a:r>
            <a:r>
              <a:rPr lang="en-GB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-miRNA profile extracted from the </a:t>
            </a:r>
            <a:r>
              <a:rPr lang="en-GB" sz="16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scRNA-seq</a:t>
            </a:r>
            <a:r>
              <a:rPr lang="en-GB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the HCA with those extracted from bulk-RNA-</a:t>
            </a:r>
            <a:r>
              <a:rPr lang="en-GB" sz="16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seq</a:t>
            </a:r>
            <a:r>
              <a:rPr lang="en-GB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on the same chamber collected as part of the ARCADIA study (Ford </a:t>
            </a:r>
            <a:r>
              <a:rPr lang="en-GB" sz="16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et al.</a:t>
            </a:r>
            <a:r>
              <a:rPr lang="en-GB" sz="1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2019)(Spearman’s correlation coefficient=0.4).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600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xmlns="" id="{89603C49-57F4-6F4B-9AA4-2BB9F66914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7689585"/>
              </p:ext>
            </p:extLst>
          </p:nvPr>
        </p:nvGraphicFramePr>
        <p:xfrm>
          <a:off x="0" y="534839"/>
          <a:ext cx="6858000" cy="62701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xmlns="" val="275984763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xmlns="" val="3503986899"/>
                    </a:ext>
                  </a:extLst>
                </a:gridCol>
              </a:tblGrid>
              <a:tr h="3135087">
                <a:tc>
                  <a:txBody>
                    <a:bodyPr/>
                    <a:lstStyle/>
                    <a:p>
                      <a:endParaRPr lang="x-non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x-non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226849918"/>
                  </a:ext>
                </a:extLst>
              </a:tr>
              <a:tr h="3135087">
                <a:tc>
                  <a:txBody>
                    <a:bodyPr/>
                    <a:lstStyle/>
                    <a:p>
                      <a:endParaRPr lang="x-non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x-non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668581207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9779D0FA-A199-9048-8F42-7DC46888AE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7827" y="1111946"/>
            <a:ext cx="3429000" cy="2034869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2B8709BD-604D-A54C-8426-D1C900793712}"/>
              </a:ext>
            </a:extLst>
          </p:cNvPr>
          <p:cNvGrpSpPr/>
          <p:nvPr/>
        </p:nvGrpSpPr>
        <p:grpSpPr>
          <a:xfrm>
            <a:off x="380827" y="829863"/>
            <a:ext cx="2152350" cy="3035376"/>
            <a:chOff x="185100" y="244799"/>
            <a:chExt cx="2152350" cy="303537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xmlns="" id="{2FB4361D-BAB9-894B-A284-19FB1BEB9F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55187"/>
            <a:stretch/>
          </p:blipFill>
          <p:spPr>
            <a:xfrm>
              <a:off x="185100" y="244799"/>
              <a:ext cx="1017300" cy="168563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xmlns="" id="{1C0511EC-588E-CC40-B594-39B9FB9E99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r="55187"/>
            <a:stretch/>
          </p:blipFill>
          <p:spPr>
            <a:xfrm>
              <a:off x="1320150" y="244799"/>
              <a:ext cx="1017300" cy="1685634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47AFE9D3-EEF5-594F-BA6C-8DCBEDE381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55187"/>
            <a:stretch/>
          </p:blipFill>
          <p:spPr>
            <a:xfrm>
              <a:off x="185100" y="1594541"/>
              <a:ext cx="1017300" cy="1685634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FE1D0855-4174-0C4B-B19B-2633C7722C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r="55187"/>
            <a:stretch/>
          </p:blipFill>
          <p:spPr>
            <a:xfrm>
              <a:off x="1320150" y="1594541"/>
              <a:ext cx="1017300" cy="1685634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307F5309-A36F-6241-A659-D951CE2A5575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3927" t="16435"/>
          <a:stretch/>
        </p:blipFill>
        <p:spPr>
          <a:xfrm>
            <a:off x="2385391" y="1604848"/>
            <a:ext cx="1066054" cy="117969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A05BA40-9A91-174D-B9F4-FA6EF7F9673B}"/>
              </a:ext>
            </a:extLst>
          </p:cNvPr>
          <p:cNvSpPr txBox="1"/>
          <p:nvPr/>
        </p:nvSpPr>
        <p:spPr>
          <a:xfrm>
            <a:off x="0" y="534839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43063C0D-67BC-A845-8FBF-B64175DFF295}"/>
              </a:ext>
            </a:extLst>
          </p:cNvPr>
          <p:cNvSpPr txBox="1"/>
          <p:nvPr/>
        </p:nvSpPr>
        <p:spPr>
          <a:xfrm>
            <a:off x="3398239" y="534839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CFAC389-6411-284D-9649-E792ECDA559E}"/>
              </a:ext>
            </a:extLst>
          </p:cNvPr>
          <p:cNvSpPr txBox="1"/>
          <p:nvPr/>
        </p:nvSpPr>
        <p:spPr>
          <a:xfrm>
            <a:off x="0" y="0"/>
            <a:ext cx="2814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4AFE220-F4CC-1F40-9556-6066675ACA34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26752" r="24350" b="19643"/>
          <a:stretch/>
        </p:blipFill>
        <p:spPr>
          <a:xfrm>
            <a:off x="31940" y="3935769"/>
            <a:ext cx="3933912" cy="278759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B78BF5A2-481B-F846-A909-352028F66121}"/>
              </a:ext>
            </a:extLst>
          </p:cNvPr>
          <p:cNvSpPr txBox="1"/>
          <p:nvPr/>
        </p:nvSpPr>
        <p:spPr>
          <a:xfrm>
            <a:off x="0" y="367316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DE7BBE7C-A2DE-F34C-B43D-C65B688CBC0D}"/>
              </a:ext>
            </a:extLst>
          </p:cNvPr>
          <p:cNvSpPr txBox="1"/>
          <p:nvPr/>
        </p:nvSpPr>
        <p:spPr>
          <a:xfrm>
            <a:off x="2315698" y="6552715"/>
            <a:ext cx="9589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-Log</a:t>
            </a:r>
            <a:r>
              <a:rPr lang="en-US" sz="1050" baseline="-25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(FDR)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CFAB1952-1F4D-E84E-BB13-6B9F149A9679}"/>
              </a:ext>
            </a:extLst>
          </p:cNvPr>
          <p:cNvSpPr txBox="1"/>
          <p:nvPr/>
        </p:nvSpPr>
        <p:spPr>
          <a:xfrm>
            <a:off x="690365" y="3727157"/>
            <a:ext cx="36856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latin typeface="Arial"/>
                <a:cs typeface="Arial"/>
              </a:rPr>
              <a:t>Over-represented Gene Ontology biological processes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E02F29CC-E07E-984A-977D-976F930E9EF7}"/>
              </a:ext>
            </a:extLst>
          </p:cNvPr>
          <p:cNvSpPr/>
          <p:nvPr/>
        </p:nvSpPr>
        <p:spPr>
          <a:xfrm>
            <a:off x="31940" y="6850946"/>
            <a:ext cx="68386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Supplementary Figure 4: 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Differentially expressed </a:t>
            </a:r>
            <a:r>
              <a:rPr lang="en-US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pri-miRNAs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between atria and ventricles in the human heart. (</a:t>
            </a:r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Compositions of different cell types in different human heart chambers. (</a:t>
            </a:r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  <a:r>
              <a:rPr lang="en-US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Pri-miRs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that are expressed differentially between atria and ventricles. (</a:t>
            </a:r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Enriched Gene Ontology (GO) biological process terms of 287 targets of differential </a:t>
            </a:r>
            <a:r>
              <a:rPr lang="en-US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-miRNAs acquired through functional enrichment analysis by </a:t>
            </a:r>
            <a:r>
              <a:rPr lang="en-US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WebGestalt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 package.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640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xmlns="" id="{89603C49-57F4-6F4B-9AA4-2BB9F66914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783279"/>
              </p:ext>
            </p:extLst>
          </p:nvPr>
        </p:nvGraphicFramePr>
        <p:xfrm>
          <a:off x="0" y="476694"/>
          <a:ext cx="6858000" cy="62701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xmlns="" val="275984763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xmlns="" val="3503986899"/>
                    </a:ext>
                  </a:extLst>
                </a:gridCol>
              </a:tblGrid>
              <a:tr h="3135087">
                <a:tc>
                  <a:txBody>
                    <a:bodyPr/>
                    <a:lstStyle/>
                    <a:p>
                      <a:endParaRPr lang="x-non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x-non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226849918"/>
                  </a:ext>
                </a:extLst>
              </a:tr>
              <a:tr h="3135087">
                <a:tc>
                  <a:txBody>
                    <a:bodyPr/>
                    <a:lstStyle/>
                    <a:p>
                      <a:endParaRPr lang="x-non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x-non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668581207"/>
                  </a:ext>
                </a:extLst>
              </a:tr>
            </a:tbl>
          </a:graphicData>
        </a:graphic>
      </p:graphicFrame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0A0C4952-5D82-8744-8CD3-8B3E342229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7050" y="3964145"/>
            <a:ext cx="2916932" cy="2203552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EEED400B-60FB-8F48-8F77-D49C6C4EA5C2}"/>
              </a:ext>
            </a:extLst>
          </p:cNvPr>
          <p:cNvGrpSpPr/>
          <p:nvPr/>
        </p:nvGrpSpPr>
        <p:grpSpPr>
          <a:xfrm>
            <a:off x="5290160" y="4768955"/>
            <a:ext cx="5760" cy="1440"/>
            <a:chOff x="5290160" y="4768955"/>
            <a:chExt cx="5760" cy="14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6" name="Ink 5">
                  <a:extLst>
                    <a:ext uri="{FF2B5EF4-FFF2-40B4-BE49-F238E27FC236}">
                      <a16:creationId xmlns:a16="http://schemas.microsoft.com/office/drawing/2014/main" xmlns="" id="{8A59A26F-3F56-FC48-85E1-26010A619753}"/>
                    </a:ext>
                  </a:extLst>
                </p14:cNvPr>
                <p14:cNvContentPartPr/>
                <p14:nvPr/>
              </p14:nvContentPartPr>
              <p14:xfrm>
                <a:off x="5290880" y="4769315"/>
                <a:ext cx="360" cy="360"/>
              </p14:xfrm>
            </p:contentPart>
          </mc:Choice>
          <mc:Fallback xmlns="">
            <p:pic>
              <p:nvPicPr>
                <p:cNvPr id="6" name="Ink 5">
                  <a:extLst>
                    <a:ext uri="{FF2B5EF4-FFF2-40B4-BE49-F238E27FC236}">
                      <a16:creationId xmlns:a16="http://schemas.microsoft.com/office/drawing/2014/main" id="{8A59A26F-3F56-FC48-85E1-26010A619753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81880" y="4760315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7" name="Ink 6">
                  <a:extLst>
                    <a:ext uri="{FF2B5EF4-FFF2-40B4-BE49-F238E27FC236}">
                      <a16:creationId xmlns:a16="http://schemas.microsoft.com/office/drawing/2014/main" xmlns="" id="{DC88750E-25C8-834E-88FA-2ED75077BDE5}"/>
                    </a:ext>
                  </a:extLst>
                </p14:cNvPr>
                <p14:cNvContentPartPr/>
                <p14:nvPr/>
              </p14:nvContentPartPr>
              <p14:xfrm>
                <a:off x="5295560" y="4768955"/>
                <a:ext cx="360" cy="360"/>
              </p14:xfrm>
            </p:contentPart>
          </mc:Choice>
          <mc:Fallback xmlns="">
            <p:pic>
              <p:nvPicPr>
                <p:cNvPr id="7" name="Ink 6">
                  <a:extLst>
                    <a:ext uri="{FF2B5EF4-FFF2-40B4-BE49-F238E27FC236}">
                      <a16:creationId xmlns:a16="http://schemas.microsoft.com/office/drawing/2014/main" id="{DC88750E-25C8-834E-88FA-2ED75077BDE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86920" y="4759955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xmlns="" id="{D12B1F4F-8312-B246-9EDF-773D4FAB9934}"/>
                    </a:ext>
                  </a:extLst>
                </p14:cNvPr>
                <p14:cNvContentPartPr/>
                <p14:nvPr/>
              </p14:nvContentPartPr>
              <p14:xfrm>
                <a:off x="5290160" y="4770035"/>
                <a:ext cx="360" cy="36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D12B1F4F-8312-B246-9EDF-773D4FAB9934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81520" y="4761395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xmlns="" id="{438BE369-F4F3-3E43-8ED7-D8F5364F37E9}"/>
                    </a:ext>
                  </a:extLst>
                </p14:cNvPr>
                <p14:cNvContentPartPr/>
                <p14:nvPr/>
              </p14:nvContentPartPr>
              <p14:xfrm>
                <a:off x="5290160" y="4770035"/>
                <a:ext cx="360" cy="36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438BE369-F4F3-3E43-8ED7-D8F5364F37E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81520" y="4761395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xmlns="" id="{5408AA16-7CC4-DD48-8A44-BD571280FEF9}"/>
                    </a:ext>
                  </a:extLst>
                </p14:cNvPr>
                <p14:cNvContentPartPr/>
                <p14:nvPr/>
              </p14:nvContentPartPr>
              <p14:xfrm>
                <a:off x="5290160" y="4770035"/>
                <a:ext cx="360" cy="36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5408AA16-7CC4-DD48-8A44-BD571280FEF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81520" y="4761395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AD962DDD-B331-3744-9B4E-0C481B951E80}"/>
              </a:ext>
            </a:extLst>
          </p:cNvPr>
          <p:cNvGrpSpPr/>
          <p:nvPr/>
        </p:nvGrpSpPr>
        <p:grpSpPr>
          <a:xfrm>
            <a:off x="5297360" y="4474835"/>
            <a:ext cx="7560" cy="5040"/>
            <a:chOff x="5297360" y="4474835"/>
            <a:chExt cx="7560" cy="50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14" name="Ink 13">
                  <a:extLst>
                    <a:ext uri="{FF2B5EF4-FFF2-40B4-BE49-F238E27FC236}">
                      <a16:creationId xmlns:a16="http://schemas.microsoft.com/office/drawing/2014/main" xmlns="" id="{66B56F97-EADD-3C43-93D0-B8F06A863BBB}"/>
                    </a:ext>
                  </a:extLst>
                </p14:cNvPr>
                <p14:cNvContentPartPr/>
                <p14:nvPr/>
              </p14:nvContentPartPr>
              <p14:xfrm>
                <a:off x="5301320" y="4479515"/>
                <a:ext cx="360" cy="360"/>
              </p14:xfrm>
            </p:contentPart>
          </mc:Choice>
          <mc:Fallback xmlns="">
            <p:pic>
              <p:nvPicPr>
                <p:cNvPr id="14" name="Ink 13">
                  <a:extLst>
                    <a:ext uri="{FF2B5EF4-FFF2-40B4-BE49-F238E27FC236}">
                      <a16:creationId xmlns:a16="http://schemas.microsoft.com/office/drawing/2014/main" id="{66B56F97-EADD-3C43-93D0-B8F06A863BB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92320" y="4470515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xmlns="" id="{03FFD7B2-F03A-904B-A960-378E4DDC863B}"/>
                    </a:ext>
                  </a:extLst>
                </p14:cNvPr>
                <p14:cNvContentPartPr/>
                <p14:nvPr/>
              </p14:nvContentPartPr>
              <p14:xfrm>
                <a:off x="5297360" y="4474835"/>
                <a:ext cx="360" cy="36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03FFD7B2-F03A-904B-A960-378E4DDC863B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88720" y="4466195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xmlns="" id="{419AFD42-7F97-6A44-B3AE-AE43C0468E1E}"/>
                    </a:ext>
                  </a:extLst>
                </p14:cNvPr>
                <p14:cNvContentPartPr/>
                <p14:nvPr/>
              </p14:nvContentPartPr>
              <p14:xfrm>
                <a:off x="5304560" y="4478795"/>
                <a:ext cx="360" cy="36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419AFD42-7F97-6A44-B3AE-AE43C0468E1E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95560" y="4470155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xmlns="" id="{F801968D-734B-9742-A707-CF39A7B487E2}"/>
              </a:ext>
            </a:extLst>
          </p:cNvPr>
          <p:cNvGrpSpPr/>
          <p:nvPr/>
        </p:nvGrpSpPr>
        <p:grpSpPr>
          <a:xfrm>
            <a:off x="5631080" y="4153355"/>
            <a:ext cx="2880" cy="4320"/>
            <a:chOff x="5631080" y="4153355"/>
            <a:chExt cx="2880" cy="4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xmlns="" id="{71A418CD-4E07-4F46-BECA-43E225413386}"/>
                    </a:ext>
                  </a:extLst>
                </p14:cNvPr>
                <p14:cNvContentPartPr/>
                <p14:nvPr/>
              </p14:nvContentPartPr>
              <p14:xfrm>
                <a:off x="5631080" y="4157315"/>
                <a:ext cx="360" cy="3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71A418CD-4E07-4F46-BECA-43E225413386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622440" y="4148315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xmlns="" id="{CA9DD98C-2C72-1E40-9C10-7AC6C8AE9831}"/>
                    </a:ext>
                  </a:extLst>
                </p14:cNvPr>
                <p14:cNvContentPartPr/>
                <p14:nvPr/>
              </p14:nvContentPartPr>
              <p14:xfrm>
                <a:off x="5633600" y="4153355"/>
                <a:ext cx="360" cy="36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CA9DD98C-2C72-1E40-9C10-7AC6C8AE9831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624960" y="4144355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xmlns="" id="{CB44B2CC-11D5-D94F-9389-7E114E94BA41}"/>
              </a:ext>
            </a:extLst>
          </p:cNvPr>
          <p:cNvGrpSpPr/>
          <p:nvPr/>
        </p:nvGrpSpPr>
        <p:grpSpPr>
          <a:xfrm>
            <a:off x="5634320" y="4259555"/>
            <a:ext cx="5760" cy="7200"/>
            <a:chOff x="5634320" y="4259555"/>
            <a:chExt cx="5760" cy="7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xmlns="" id="{C1C1E713-AD51-9B45-9643-4C2406D413F7}"/>
                    </a:ext>
                  </a:extLst>
                </p14:cNvPr>
                <p14:cNvContentPartPr/>
                <p14:nvPr/>
              </p14:nvContentPartPr>
              <p14:xfrm>
                <a:off x="5639720" y="4266395"/>
                <a:ext cx="360" cy="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C1C1E713-AD51-9B45-9643-4C2406D413F7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631080" y="4257395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7" name="Ink 26">
                  <a:extLst>
                    <a:ext uri="{FF2B5EF4-FFF2-40B4-BE49-F238E27FC236}">
                      <a16:creationId xmlns:a16="http://schemas.microsoft.com/office/drawing/2014/main" xmlns="" id="{7FB0DACC-C472-3D42-BF29-FC6AD042D977}"/>
                    </a:ext>
                  </a:extLst>
                </p14:cNvPr>
                <p14:cNvContentPartPr/>
                <p14:nvPr/>
              </p14:nvContentPartPr>
              <p14:xfrm>
                <a:off x="5634320" y="4262435"/>
                <a:ext cx="360" cy="360"/>
              </p14:xfrm>
            </p:contentPart>
          </mc:Choice>
          <mc:Fallback xmlns="">
            <p:pic>
              <p:nvPicPr>
                <p:cNvPr id="27" name="Ink 26">
                  <a:extLst>
                    <a:ext uri="{FF2B5EF4-FFF2-40B4-BE49-F238E27FC236}">
                      <a16:creationId xmlns:a16="http://schemas.microsoft.com/office/drawing/2014/main" id="{7FB0DACC-C472-3D42-BF29-FC6AD042D977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625680" y="4253435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xmlns="" id="{E30BE2B4-0871-5D4F-9818-5921D3A180E5}"/>
                    </a:ext>
                  </a:extLst>
                </p14:cNvPr>
                <p14:cNvContentPartPr/>
                <p14:nvPr/>
              </p14:nvContentPartPr>
              <p14:xfrm>
                <a:off x="5634680" y="4259555"/>
                <a:ext cx="360" cy="36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E30BE2B4-0871-5D4F-9818-5921D3A180E5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625680" y="4250555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EB01F91-4FF2-F043-97E6-E7F661AD32B5}"/>
              </a:ext>
            </a:extLst>
          </p:cNvPr>
          <p:cNvPicPr>
            <a:picLocks noChangeAspect="1"/>
          </p:cNvPicPr>
          <p:nvPr/>
        </p:nvPicPr>
        <p:blipFill rotWithShape="1">
          <a:blip r:embed="rId20"/>
          <a:srcRect l="20001" t="1329" r="16212" b="13550"/>
          <a:stretch/>
        </p:blipFill>
        <p:spPr>
          <a:xfrm>
            <a:off x="62100" y="498930"/>
            <a:ext cx="3285412" cy="3098121"/>
          </a:xfrm>
          <a:prstGeom prst="rect">
            <a:avLst/>
          </a:prstGeom>
          <a:ln>
            <a:noFill/>
          </a:ln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6C73178F-13F7-624E-AB63-96FD87467B31}"/>
              </a:ext>
            </a:extLst>
          </p:cNvPr>
          <p:cNvSpPr txBox="1"/>
          <p:nvPr/>
        </p:nvSpPr>
        <p:spPr>
          <a:xfrm>
            <a:off x="3425368" y="465829"/>
            <a:ext cx="50526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2B8B56AE-8732-B543-AD02-046474086C14}"/>
              </a:ext>
            </a:extLst>
          </p:cNvPr>
          <p:cNvSpPr txBox="1"/>
          <p:nvPr/>
        </p:nvSpPr>
        <p:spPr>
          <a:xfrm>
            <a:off x="-1" y="3534656"/>
            <a:ext cx="50526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xmlns="" id="{617C99BC-45DA-6848-B1C8-4C352CEDF245}"/>
              </a:ext>
            </a:extLst>
          </p:cNvPr>
          <p:cNvSpPr txBox="1"/>
          <p:nvPr/>
        </p:nvSpPr>
        <p:spPr>
          <a:xfrm>
            <a:off x="3425368" y="3545521"/>
            <a:ext cx="50526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(D)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B367D9FF-7B4E-3B47-8607-5A3B8D6F66AA}"/>
              </a:ext>
            </a:extLst>
          </p:cNvPr>
          <p:cNvSpPr txBox="1"/>
          <p:nvPr/>
        </p:nvSpPr>
        <p:spPr>
          <a:xfrm>
            <a:off x="0" y="0"/>
            <a:ext cx="2814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5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A05BA40-9A91-174D-B9F4-FA6EF7F9673B}"/>
              </a:ext>
            </a:extLst>
          </p:cNvPr>
          <p:cNvSpPr txBox="1"/>
          <p:nvPr/>
        </p:nvSpPr>
        <p:spPr>
          <a:xfrm>
            <a:off x="0" y="465829"/>
            <a:ext cx="50526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3CEE9EB3-21A9-F04E-9F45-8961B2D1A57E}"/>
              </a:ext>
            </a:extLst>
          </p:cNvPr>
          <p:cNvSpPr txBox="1"/>
          <p:nvPr/>
        </p:nvSpPr>
        <p:spPr>
          <a:xfrm>
            <a:off x="960586" y="1518212"/>
            <a:ext cx="69226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Heart </a:t>
            </a:r>
          </a:p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process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8470D18F-32AA-8D41-AC47-609934CE2DCD}"/>
              </a:ext>
            </a:extLst>
          </p:cNvPr>
          <p:cNvSpPr txBox="1"/>
          <p:nvPr/>
        </p:nvSpPr>
        <p:spPr>
          <a:xfrm>
            <a:off x="1530626" y="1386994"/>
            <a:ext cx="829339" cy="76944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Positive regulation of heart rate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CA548226-FBF7-E443-86CE-985DC62A669A}"/>
              </a:ext>
            </a:extLst>
          </p:cNvPr>
          <p:cNvSpPr txBox="1"/>
          <p:nvPr/>
        </p:nvSpPr>
        <p:spPr>
          <a:xfrm>
            <a:off x="758952" y="2109410"/>
            <a:ext cx="1033185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Cardiac conduction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D94E0C61-AE8F-F245-B5E8-D9EC63D8404F}"/>
              </a:ext>
            </a:extLst>
          </p:cNvPr>
          <p:cNvSpPr txBox="1"/>
          <p:nvPr/>
        </p:nvSpPr>
        <p:spPr>
          <a:xfrm>
            <a:off x="1496575" y="2056536"/>
            <a:ext cx="1033185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Cardiac muscle cell differentiation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906A6E95-B13E-884E-BEDD-DC5A36A25168}"/>
              </a:ext>
            </a:extLst>
          </p:cNvPr>
          <p:cNvPicPr>
            <a:picLocks noChangeAspect="1"/>
          </p:cNvPicPr>
          <p:nvPr/>
        </p:nvPicPr>
        <p:blipFill rotWithShape="1">
          <a:blip r:embed="rId21"/>
          <a:srcRect l="19810" t="28186" r="27241" b="20077"/>
          <a:stretch/>
        </p:blipFill>
        <p:spPr>
          <a:xfrm>
            <a:off x="3902783" y="842841"/>
            <a:ext cx="2774754" cy="2711232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9B6F8F2E-DF54-3B4B-B204-A49CFDB62FFC}"/>
              </a:ext>
            </a:extLst>
          </p:cNvPr>
          <p:cNvSpPr txBox="1"/>
          <p:nvPr/>
        </p:nvSpPr>
        <p:spPr>
          <a:xfrm>
            <a:off x="4012323" y="612795"/>
            <a:ext cx="324439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Arial"/>
                <a:cs typeface="Arial"/>
              </a:rPr>
              <a:t>Over-represented Disease Phenotype </a:t>
            </a:r>
            <a:r>
              <a:rPr lang="en-US" sz="1050" b="1" dirty="0">
                <a:latin typeface="Arial"/>
                <a:cs typeface="Arial"/>
              </a:rPr>
              <a:t>GLAD4U</a:t>
            </a:r>
            <a:r>
              <a:rPr lang="en-US" sz="900" b="1" dirty="0">
                <a:latin typeface="Arial"/>
                <a:cs typeface="Arial"/>
              </a:rPr>
              <a:t>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3A4286E1-CCB7-D141-87E0-AD095828DD86}"/>
              </a:ext>
            </a:extLst>
          </p:cNvPr>
          <p:cNvSpPr txBox="1"/>
          <p:nvPr/>
        </p:nvSpPr>
        <p:spPr>
          <a:xfrm>
            <a:off x="5290160" y="3348235"/>
            <a:ext cx="9589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-Log</a:t>
            </a:r>
            <a:r>
              <a:rPr lang="en-US" sz="1050" baseline="-250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 (FDR)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xmlns="" id="{CE1C8E1D-E5B8-3F40-9A03-7E1E4B7A4328}"/>
              </a:ext>
            </a:extLst>
          </p:cNvPr>
          <p:cNvSpPr/>
          <p:nvPr/>
        </p:nvSpPr>
        <p:spPr>
          <a:xfrm>
            <a:off x="19374" y="6152583"/>
            <a:ext cx="683862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Supplementary Figure 5: 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figure summarizing the functional enrichment of targets of differential </a:t>
            </a:r>
            <a:r>
              <a:rPr lang="en-US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pri-miRNAs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between different cellular status of differentiation and comparison of </a:t>
            </a:r>
            <a:r>
              <a:rPr lang="en-US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pri-miRNAs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profiles across CMs from different models and tissues. (</a:t>
            </a:r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A network constituted by important enriched GO biological process terms of 174 targets of differential </a:t>
            </a:r>
            <a:r>
              <a:rPr lang="en-US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-miRNAs in different states of differentiation acquired by functional enrichment analysis by </a:t>
            </a:r>
            <a:r>
              <a:rPr lang="en-US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WebGestalt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 package, corresponding miRNAs and their targets. (</a:t>
            </a:r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Enriched gene sets related to diseases of 174 targets of differential </a:t>
            </a:r>
            <a:r>
              <a:rPr lang="en-US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-miRNAs in different states of differentiation acquired by functional enrichment analysis by </a:t>
            </a:r>
            <a:r>
              <a:rPr lang="en-US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WebGestalt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 package. (</a:t>
            </a:r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(</a:t>
            </a:r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Correlation between </a:t>
            </a:r>
            <a:r>
              <a:rPr lang="en-US" sz="1600" i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 vitro 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models, fetal and adult heart calculated based on expression of common </a:t>
            </a:r>
            <a:r>
              <a:rPr lang="en-US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-miRNAs across all samples.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xmlns="" id="{598F99EA-34D8-5042-B4D4-1432835DF270}"/>
                  </a:ext>
                </a:extLst>
              </p14:cNvPr>
              <p14:cNvContentPartPr/>
              <p14:nvPr/>
            </p14:nvContentPartPr>
            <p14:xfrm>
              <a:off x="5430080" y="4903071"/>
              <a:ext cx="200160" cy="21096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598F99EA-34D8-5042-B4D4-1432835DF270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5421080" y="4894431"/>
                <a:ext cx="217800" cy="228600"/>
              </a:xfrm>
              <a:prstGeom prst="rect">
                <a:avLst/>
              </a:prstGeom>
            </p:spPr>
          </p:pic>
        </mc:Fallback>
      </mc:AlternateContent>
      <p:grpSp>
        <p:nvGrpSpPr>
          <p:cNvPr id="46" name="Group 45">
            <a:extLst>
              <a:ext uri="{FF2B5EF4-FFF2-40B4-BE49-F238E27FC236}">
                <a16:creationId xmlns:a16="http://schemas.microsoft.com/office/drawing/2014/main" xmlns="" id="{54167055-9EDA-AF49-897B-F9C546313375}"/>
              </a:ext>
            </a:extLst>
          </p:cNvPr>
          <p:cNvGrpSpPr/>
          <p:nvPr/>
        </p:nvGrpSpPr>
        <p:grpSpPr>
          <a:xfrm>
            <a:off x="5448440" y="4890471"/>
            <a:ext cx="197280" cy="230760"/>
            <a:chOff x="5448440" y="4890471"/>
            <a:chExt cx="197280" cy="230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4" name="Ink 3">
                  <a:extLst>
                    <a:ext uri="{FF2B5EF4-FFF2-40B4-BE49-F238E27FC236}">
                      <a16:creationId xmlns:a16="http://schemas.microsoft.com/office/drawing/2014/main" xmlns="" id="{E27A98D7-E810-E545-A479-68C30383535D}"/>
                    </a:ext>
                  </a:extLst>
                </p14:cNvPr>
                <p14:cNvContentPartPr/>
                <p14:nvPr/>
              </p14:nvContentPartPr>
              <p14:xfrm>
                <a:off x="5484080" y="4910631"/>
                <a:ext cx="142560" cy="189720"/>
              </p14:xfrm>
            </p:contentPart>
          </mc:Choice>
          <mc:Fallback xmlns="">
            <p:pic>
              <p:nvPicPr>
                <p:cNvPr id="4" name="Ink 3">
                  <a:extLst>
                    <a:ext uri="{FF2B5EF4-FFF2-40B4-BE49-F238E27FC236}">
                      <a16:creationId xmlns:a16="http://schemas.microsoft.com/office/drawing/2014/main" id="{E27A98D7-E810-E545-A479-68C30383535D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475080" y="4901631"/>
                  <a:ext cx="160200" cy="20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xmlns="" id="{16DF5954-ACA3-7F45-B3BD-3ACA070C633F}"/>
                    </a:ext>
                  </a:extLst>
                </p14:cNvPr>
                <p14:cNvContentPartPr/>
                <p14:nvPr/>
              </p14:nvContentPartPr>
              <p14:xfrm>
                <a:off x="5614400" y="4898751"/>
                <a:ext cx="3600" cy="468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16DF5954-ACA3-7F45-B3BD-3ACA070C633F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605760" y="4890111"/>
                  <a:ext cx="21240" cy="2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xmlns="" id="{187CF5DC-637F-D941-AF39-CE35655C17A7}"/>
                    </a:ext>
                  </a:extLst>
                </p14:cNvPr>
                <p14:cNvContentPartPr/>
                <p14:nvPr/>
              </p14:nvContentPartPr>
              <p14:xfrm>
                <a:off x="5597480" y="4890471"/>
                <a:ext cx="48240" cy="12636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187CF5DC-637F-D941-AF39-CE35655C17A7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5588480" y="4881471"/>
                  <a:ext cx="65880" cy="14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xmlns="" id="{90A73A14-6E92-7240-9E2C-1EC65ACFAFFE}"/>
                    </a:ext>
                  </a:extLst>
                </p14:cNvPr>
                <p14:cNvContentPartPr/>
                <p14:nvPr/>
              </p14:nvContentPartPr>
              <p14:xfrm>
                <a:off x="5504240" y="5078031"/>
                <a:ext cx="131760" cy="4068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90A73A14-6E92-7240-9E2C-1EC65ACFAFFE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5495240" y="5069391"/>
                  <a:ext cx="149400" cy="5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xmlns="" id="{75CD984E-BEF4-4042-88AD-BA13BD7E6A92}"/>
                    </a:ext>
                  </a:extLst>
                </p14:cNvPr>
                <p14:cNvContentPartPr/>
                <p14:nvPr/>
              </p14:nvContentPartPr>
              <p14:xfrm>
                <a:off x="5448440" y="4961031"/>
                <a:ext cx="172800" cy="16020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75CD984E-BEF4-4042-88AD-BA13BD7E6A92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5439440" y="4952391"/>
                  <a:ext cx="190440" cy="177840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49" name="Picture 48">
            <a:extLst>
              <a:ext uri="{FF2B5EF4-FFF2-40B4-BE49-F238E27FC236}">
                <a16:creationId xmlns:a16="http://schemas.microsoft.com/office/drawing/2014/main" xmlns="" id="{51AEA8B7-6AE1-9E4A-872D-47F132BAF3BB}"/>
              </a:ext>
            </a:extLst>
          </p:cNvPr>
          <p:cNvPicPr>
            <a:picLocks noChangeAspect="1"/>
          </p:cNvPicPr>
          <p:nvPr/>
        </p:nvPicPr>
        <p:blipFill rotWithShape="1">
          <a:blip r:embed="rId34"/>
          <a:srcRect l="83631" t="32581" b="45221"/>
          <a:stretch/>
        </p:blipFill>
        <p:spPr>
          <a:xfrm>
            <a:off x="6236399" y="4418908"/>
            <a:ext cx="605971" cy="565609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xmlns="" id="{7A153FDD-AE17-5047-BB13-FC7167D08747}"/>
              </a:ext>
            </a:extLst>
          </p:cNvPr>
          <p:cNvSpPr txBox="1"/>
          <p:nvPr/>
        </p:nvSpPr>
        <p:spPr>
          <a:xfrm>
            <a:off x="3942725" y="3623436"/>
            <a:ext cx="2579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/>
                <a:cs typeface="Arial"/>
              </a:rPr>
              <a:t>Correlation between </a:t>
            </a:r>
            <a:r>
              <a:rPr lang="en-US" sz="900" b="1" i="1" dirty="0">
                <a:latin typeface="Arial"/>
                <a:cs typeface="Arial"/>
              </a:rPr>
              <a:t>in vitro </a:t>
            </a:r>
            <a:r>
              <a:rPr lang="en-US" sz="900" b="1" dirty="0">
                <a:latin typeface="Arial"/>
                <a:cs typeface="Arial"/>
              </a:rPr>
              <a:t>models and human samples 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F7B4D7A5-7FBC-2440-8656-60C9ECB26648}"/>
              </a:ext>
            </a:extLst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432403" y="4046223"/>
            <a:ext cx="2913500" cy="1886034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xmlns="" id="{29AD0E1B-0405-B847-808D-D8D2E7275B73}"/>
              </a:ext>
            </a:extLst>
          </p:cNvPr>
          <p:cNvSpPr txBox="1"/>
          <p:nvPr/>
        </p:nvSpPr>
        <p:spPr>
          <a:xfrm>
            <a:off x="295917" y="3619903"/>
            <a:ext cx="25792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latin typeface="Arial"/>
                <a:cs typeface="Arial"/>
              </a:rPr>
              <a:t>Correlation between </a:t>
            </a:r>
            <a:r>
              <a:rPr lang="en-US" sz="900" b="1" i="1" dirty="0">
                <a:latin typeface="Arial"/>
                <a:cs typeface="Arial"/>
              </a:rPr>
              <a:t>in vitro </a:t>
            </a:r>
            <a:r>
              <a:rPr lang="en-US" sz="900" b="1" dirty="0">
                <a:latin typeface="Arial"/>
                <a:cs typeface="Arial"/>
              </a:rPr>
              <a:t>models and human samples represented as heatmap</a:t>
            </a:r>
          </a:p>
        </p:txBody>
      </p:sp>
    </p:spTree>
    <p:extLst>
      <p:ext uri="{BB962C8B-B14F-4D97-AF65-F5344CB8AC3E}">
        <p14:creationId xmlns:p14="http://schemas.microsoft.com/office/powerpoint/2010/main" val="3949864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xmlns="" id="{DBE1DB18-B82E-224C-89D6-A70F8EB9D7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169089"/>
              </p:ext>
            </p:extLst>
          </p:nvPr>
        </p:nvGraphicFramePr>
        <p:xfrm>
          <a:off x="0" y="476694"/>
          <a:ext cx="6858000" cy="62701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xmlns="" val="275984763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xmlns="" val="3503986899"/>
                    </a:ext>
                  </a:extLst>
                </a:gridCol>
              </a:tblGrid>
              <a:tr h="3135087">
                <a:tc>
                  <a:txBody>
                    <a:bodyPr/>
                    <a:lstStyle/>
                    <a:p>
                      <a:endParaRPr lang="x-non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x-non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226849918"/>
                  </a:ext>
                </a:extLst>
              </a:tr>
              <a:tr h="3135087">
                <a:tc>
                  <a:txBody>
                    <a:bodyPr/>
                    <a:lstStyle/>
                    <a:p>
                      <a:endParaRPr lang="x-non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x-none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668581207"/>
                  </a:ext>
                </a:extLst>
              </a:tr>
            </a:tbl>
          </a:graphicData>
        </a:graphic>
      </p:graphicFrame>
      <p:pic>
        <p:nvPicPr>
          <p:cNvPr id="4" name="Picture 3" descr="Table&#10;&#10;Description automatically generated">
            <a:extLst>
              <a:ext uri="{FF2B5EF4-FFF2-40B4-BE49-F238E27FC236}">
                <a16:creationId xmlns:a16="http://schemas.microsoft.com/office/drawing/2014/main" xmlns="" id="{F5C33565-729C-7B47-8920-426AF2DB01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33" b="6510"/>
          <a:stretch/>
        </p:blipFill>
        <p:spPr>
          <a:xfrm>
            <a:off x="54919" y="843474"/>
            <a:ext cx="6772259" cy="193993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60D7B59-7A90-6D48-BD8C-483B19226F86}"/>
              </a:ext>
            </a:extLst>
          </p:cNvPr>
          <p:cNvSpPr txBox="1"/>
          <p:nvPr/>
        </p:nvSpPr>
        <p:spPr>
          <a:xfrm>
            <a:off x="-1" y="461847"/>
            <a:ext cx="50526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4FD5821-F425-1E4B-9D72-4252593B11B5}"/>
              </a:ext>
            </a:extLst>
          </p:cNvPr>
          <p:cNvSpPr txBox="1"/>
          <p:nvPr/>
        </p:nvSpPr>
        <p:spPr>
          <a:xfrm>
            <a:off x="-4186" y="2809740"/>
            <a:ext cx="505267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47CF71EF-9023-4C4E-BD51-DC221C401F31}"/>
              </a:ext>
            </a:extLst>
          </p:cNvPr>
          <p:cNvSpPr txBox="1"/>
          <p:nvPr/>
        </p:nvSpPr>
        <p:spPr>
          <a:xfrm>
            <a:off x="0" y="0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6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2BA9CFBC-74E7-6047-BD7E-0EA5978DED6C}"/>
              </a:ext>
            </a:extLst>
          </p:cNvPr>
          <p:cNvSpPr/>
          <p:nvPr/>
        </p:nvSpPr>
        <p:spPr>
          <a:xfrm>
            <a:off x="-23497" y="7835246"/>
            <a:ext cx="68386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Supplementary Figure 6: 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Virus gene expressions in </a:t>
            </a:r>
            <a:r>
              <a:rPr lang="en-US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hiPSCs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-derived CMs. (</a:t>
            </a:r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IGV view of SARS-CoV-2 infections in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hiPSCs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-derived cardiomyocytes infected by SARS-CoV-2 at different multiplicity of infections (MOIs): reads mapped to SARS-CoV-2 genome. (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) Log</a:t>
            </a:r>
            <a:r>
              <a:rPr lang="en-US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CPM of virus genes in </a:t>
            </a:r>
            <a:r>
              <a:rPr lang="en-US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hiPSCs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-derived cardiomyocytes of different MOIs.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041B0DB3-D5A8-F9EC-8493-60A7E5ACF7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62" y="2851892"/>
            <a:ext cx="5265965" cy="52659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2644A844-8977-E661-6369-4261588AF15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6852" r="62027" b="61551"/>
          <a:stretch/>
        </p:blipFill>
        <p:spPr>
          <a:xfrm>
            <a:off x="5023920" y="2851893"/>
            <a:ext cx="2137153" cy="17201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9D088D6-B057-77D1-F10E-156AB20337D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271" t="-3826" b="61393"/>
          <a:stretch/>
        </p:blipFill>
        <p:spPr>
          <a:xfrm>
            <a:off x="5304744" y="2960553"/>
            <a:ext cx="3586784" cy="337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3493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87A7FED9-9FC7-054D-ACFD-6EF75BE06C9A}"/>
              </a:ext>
            </a:extLst>
          </p:cNvPr>
          <p:cNvSpPr txBox="1"/>
          <p:nvPr/>
        </p:nvSpPr>
        <p:spPr>
          <a:xfrm>
            <a:off x="0" y="0"/>
            <a:ext cx="2814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C173331-C526-ED42-AE63-C9CAB79EC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823" y="415828"/>
            <a:ext cx="4602784" cy="657390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A5C18F0-D1BE-704B-AE0B-5ADF37D54DFB}"/>
              </a:ext>
            </a:extLst>
          </p:cNvPr>
          <p:cNvSpPr/>
          <p:nvPr/>
        </p:nvSpPr>
        <p:spPr>
          <a:xfrm>
            <a:off x="19374" y="6998965"/>
            <a:ext cx="683862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Supplementary Figure 7: 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figure summarizing various orientation of miRNA expression in the genome. (</a:t>
            </a:r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Expression of pri-MIR133A from the host gene MIR133AHG in the negative strand. The small peak in black represent signal obtained in the left-ventricle cardiomyocytes, suggesting the gene was expressed.  (</a:t>
            </a:r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Expression of pri-MIR765 from the host gene MIR765 at the junction of two protein coding genes. and (</a:t>
            </a:r>
            <a:r>
              <a:rPr lang="en-US" sz="16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Expression of </a:t>
            </a:r>
            <a:r>
              <a:rPr lang="en-US" sz="1600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</a:t>
            </a:r>
            <a:r>
              <a:rPr lang="en-US" sz="1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-miRNA from MIR17-92 cluster.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8220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45347</TotalTime>
  <Words>719</Words>
  <Application>Microsoft Macintosh PowerPoint</Application>
  <PresentationFormat>On-screen Show (4:3)</PresentationFormat>
  <Paragraphs>53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Imperial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Prashant Srivastava</dc:creator>
  <cp:lastModifiedBy>Prashant Srivastava</cp:lastModifiedBy>
  <cp:revision>828</cp:revision>
  <cp:lastPrinted>2021-09-06T17:36:31Z</cp:lastPrinted>
  <dcterms:created xsi:type="dcterms:W3CDTF">2021-07-05T15:32:40Z</dcterms:created>
  <dcterms:modified xsi:type="dcterms:W3CDTF">2022-07-26T22:14:17Z</dcterms:modified>
</cp:coreProperties>
</file>