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  <p:sldId id="260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24" userDrawn="1">
          <p15:clr>
            <a:srgbClr val="A4A3A4"/>
          </p15:clr>
        </p15:guide>
        <p15:guide id="2" pos="4269" userDrawn="1">
          <p15:clr>
            <a:srgbClr val="A4A3A4"/>
          </p15:clr>
        </p15:guide>
        <p15:guide id="3" pos="3816" userDrawn="1">
          <p15:clr>
            <a:srgbClr val="A4A3A4"/>
          </p15:clr>
        </p15:guide>
        <p15:guide id="4" pos="1457" userDrawn="1">
          <p15:clr>
            <a:srgbClr val="A4A3A4"/>
          </p15:clr>
        </p15:guide>
        <p15:guide id="5" orient="horz" pos="56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FE03"/>
    <a:srgbClr val="F8CBAD"/>
    <a:srgbClr val="FFCC99"/>
    <a:srgbClr val="00CCFF"/>
    <a:srgbClr val="FF6600"/>
    <a:srgbClr val="0066FF"/>
    <a:srgbClr val="E6E6E6"/>
    <a:srgbClr val="99FF33"/>
    <a:srgbClr val="FF5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99" autoAdjust="0"/>
    <p:restoredTop sz="94660"/>
  </p:normalViewPr>
  <p:slideViewPr>
    <p:cSldViewPr snapToGrid="0">
      <p:cViewPr>
        <p:scale>
          <a:sx n="125" d="100"/>
          <a:sy n="125" d="100"/>
        </p:scale>
        <p:origin x="1214" y="72"/>
      </p:cViewPr>
      <p:guideLst>
        <p:guide orient="horz" pos="5524"/>
        <p:guide pos="4269"/>
        <p:guide pos="3816"/>
        <p:guide pos="1457"/>
        <p:guide orient="horz" pos="56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44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620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37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82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011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08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93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02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17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875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403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25B7F-3754-4815-8B83-0A9AD0DC0618}" type="datetimeFigureOut">
              <a:rPr lang="zh-CN" altLang="en-US" smtClean="0"/>
              <a:t>2022/11/14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62391-F5DC-434B-8DA8-21B15CFEF8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87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0533475-5749-4D6A-8FEE-927A1D9FCDF7}"/>
              </a:ext>
            </a:extLst>
          </p:cNvPr>
          <p:cNvSpPr txBox="1"/>
          <p:nvPr/>
        </p:nvSpPr>
        <p:spPr>
          <a:xfrm>
            <a:off x="96520" y="374748"/>
            <a:ext cx="6319520" cy="894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TABLE S1. Clinical characteristics in subjects with different class of diabetic kidney disease and healthy control from tumor nephrectomies without diabetes or kidney diseases. Related to Figure 1.</a:t>
            </a:r>
            <a:endParaRPr lang="zh-CN" altLang="zh-CN" sz="12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B7735AD6-60FA-4B56-9F1E-DE104250FC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680109"/>
              </p:ext>
            </p:extLst>
          </p:nvPr>
        </p:nvGraphicFramePr>
        <p:xfrm>
          <a:off x="142241" y="1452990"/>
          <a:ext cx="6624319" cy="2927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724">
                  <a:extLst>
                    <a:ext uri="{9D8B030D-6E8A-4147-A177-3AD203B41FA5}">
                      <a16:colId xmlns:a16="http://schemas.microsoft.com/office/drawing/2014/main" val="402620192"/>
                    </a:ext>
                  </a:extLst>
                </a:gridCol>
                <a:gridCol w="282446">
                  <a:extLst>
                    <a:ext uri="{9D8B030D-6E8A-4147-A177-3AD203B41FA5}">
                      <a16:colId xmlns:a16="http://schemas.microsoft.com/office/drawing/2014/main" val="3162869270"/>
                    </a:ext>
                  </a:extLst>
                </a:gridCol>
                <a:gridCol w="295314">
                  <a:extLst>
                    <a:ext uri="{9D8B030D-6E8A-4147-A177-3AD203B41FA5}">
                      <a16:colId xmlns:a16="http://schemas.microsoft.com/office/drawing/2014/main" val="1714771319"/>
                    </a:ext>
                  </a:extLst>
                </a:gridCol>
                <a:gridCol w="283435">
                  <a:extLst>
                    <a:ext uri="{9D8B030D-6E8A-4147-A177-3AD203B41FA5}">
                      <a16:colId xmlns:a16="http://schemas.microsoft.com/office/drawing/2014/main" val="82638117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36540306"/>
                    </a:ext>
                  </a:extLst>
                </a:gridCol>
                <a:gridCol w="408432">
                  <a:extLst>
                    <a:ext uri="{9D8B030D-6E8A-4147-A177-3AD203B41FA5}">
                      <a16:colId xmlns:a16="http://schemas.microsoft.com/office/drawing/2014/main" val="4167538014"/>
                    </a:ext>
                  </a:extLst>
                </a:gridCol>
                <a:gridCol w="546938">
                  <a:extLst>
                    <a:ext uri="{9D8B030D-6E8A-4147-A177-3AD203B41FA5}">
                      <a16:colId xmlns:a16="http://schemas.microsoft.com/office/drawing/2014/main" val="2062106783"/>
                    </a:ext>
                  </a:extLst>
                </a:gridCol>
                <a:gridCol w="385750">
                  <a:extLst>
                    <a:ext uri="{9D8B030D-6E8A-4147-A177-3AD203B41FA5}">
                      <a16:colId xmlns:a16="http://schemas.microsoft.com/office/drawing/2014/main" val="2104324546"/>
                    </a:ext>
                  </a:extLst>
                </a:gridCol>
                <a:gridCol w="347472">
                  <a:extLst>
                    <a:ext uri="{9D8B030D-6E8A-4147-A177-3AD203B41FA5}">
                      <a16:colId xmlns:a16="http://schemas.microsoft.com/office/drawing/2014/main" val="4206517251"/>
                    </a:ext>
                  </a:extLst>
                </a:gridCol>
                <a:gridCol w="431192">
                  <a:extLst>
                    <a:ext uri="{9D8B030D-6E8A-4147-A177-3AD203B41FA5}">
                      <a16:colId xmlns:a16="http://schemas.microsoft.com/office/drawing/2014/main" val="3473273801"/>
                    </a:ext>
                  </a:extLst>
                </a:gridCol>
                <a:gridCol w="482738">
                  <a:extLst>
                    <a:ext uri="{9D8B030D-6E8A-4147-A177-3AD203B41FA5}">
                      <a16:colId xmlns:a16="http://schemas.microsoft.com/office/drawing/2014/main" val="245328547"/>
                    </a:ext>
                  </a:extLst>
                </a:gridCol>
                <a:gridCol w="357078">
                  <a:extLst>
                    <a:ext uri="{9D8B030D-6E8A-4147-A177-3AD203B41FA5}">
                      <a16:colId xmlns:a16="http://schemas.microsoft.com/office/drawing/2014/main" val="509817667"/>
                    </a:ext>
                  </a:extLst>
                </a:gridCol>
                <a:gridCol w="525968">
                  <a:extLst>
                    <a:ext uri="{9D8B030D-6E8A-4147-A177-3AD203B41FA5}">
                      <a16:colId xmlns:a16="http://schemas.microsoft.com/office/drawing/2014/main" val="2043972399"/>
                    </a:ext>
                  </a:extLst>
                </a:gridCol>
                <a:gridCol w="458413">
                  <a:extLst>
                    <a:ext uri="{9D8B030D-6E8A-4147-A177-3AD203B41FA5}">
                      <a16:colId xmlns:a16="http://schemas.microsoft.com/office/drawing/2014/main" val="3049500098"/>
                    </a:ext>
                  </a:extLst>
                </a:gridCol>
                <a:gridCol w="495939">
                  <a:extLst>
                    <a:ext uri="{9D8B030D-6E8A-4147-A177-3AD203B41FA5}">
                      <a16:colId xmlns:a16="http://schemas.microsoft.com/office/drawing/2014/main" val="958880560"/>
                    </a:ext>
                  </a:extLst>
                </a:gridCol>
                <a:gridCol w="553720">
                  <a:extLst>
                    <a:ext uri="{9D8B030D-6E8A-4147-A177-3AD203B41FA5}">
                      <a16:colId xmlns:a16="http://schemas.microsoft.com/office/drawing/2014/main" val="3639190533"/>
                    </a:ext>
                  </a:extLst>
                </a:gridCol>
              </a:tblGrid>
              <a:tr h="701067"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 of DKD</a:t>
                      </a:r>
                      <a:endParaRPr lang="zh-CN" sz="7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 (yr)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 (M/F)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SCr</a:t>
                      </a:r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(μmol/L)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 (mmol/L)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eGFR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(ml/min/ 1.73m</a:t>
                      </a:r>
                      <a:r>
                        <a:rPr lang="en-US" sz="7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UCr</a:t>
                      </a:r>
                      <a:r>
                        <a:rPr lang="en-US" altLang="zh-CN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(mmol/L)</a:t>
                      </a:r>
                      <a:endParaRPr lang="zh-CN" alt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UPE/24h (g)</a:t>
                      </a:r>
                      <a:endParaRPr lang="zh-CN" alt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UACR</a:t>
                      </a:r>
                    </a:p>
                    <a:p>
                      <a:pPr algn="ctr"/>
                      <a:r>
                        <a:rPr lang="en-US" altLang="zh-CN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(mg/g)</a:t>
                      </a:r>
                      <a:endParaRPr lang="zh-CN" sz="7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Fasting glucose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HbA1c</a:t>
                      </a:r>
                      <a:r>
                        <a:rPr lang="zh-CN" sz="5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5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sz="5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cholesterol (mmol/l)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Triglycerides (mmol/l)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Diabetes </a:t>
                      </a:r>
                      <a:endParaRPr lang="zh-CN" sz="105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type</a:t>
                      </a:r>
                      <a:endParaRPr lang="zh-CN" sz="105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Age at diagnosis</a:t>
                      </a:r>
                      <a:endParaRPr lang="zh-CN" sz="105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6538959"/>
                  </a:ext>
                </a:extLst>
              </a:tr>
              <a:tr h="267073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131.19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33.15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7.84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6.10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5.87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T2</a:t>
                      </a:r>
                      <a:endParaRPr lang="zh-CN" sz="80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</a:t>
                      </a:r>
                      <a:endParaRPr lang="zh-CN" sz="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444423"/>
                  </a:ext>
                </a:extLst>
              </a:tr>
              <a:tr h="2079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98.53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</a:rPr>
                        <a:t>9.6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110.50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7.45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6.16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T2</a:t>
                      </a:r>
                      <a:endParaRPr lang="zh-CN" sz="80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7553440"/>
                  </a:ext>
                </a:extLst>
              </a:tr>
              <a:tr h="2670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4.91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100.80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34.00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6.07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5.85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1.34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T2</a:t>
                      </a:r>
                      <a:endParaRPr lang="zh-CN" sz="80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63</a:t>
                      </a:r>
                      <a:endParaRPr lang="zh-CN" sz="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5204046"/>
                  </a:ext>
                </a:extLst>
              </a:tr>
              <a:tr h="267073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4.87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109.18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44.20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4.96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7.25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5.93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T2</a:t>
                      </a:r>
                      <a:endParaRPr lang="zh-CN" sz="800" b="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</a:t>
                      </a:r>
                      <a:endParaRPr lang="zh-CN" sz="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4739315"/>
                  </a:ext>
                </a:extLst>
              </a:tr>
              <a:tr h="2670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66.72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114.40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5.88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4.71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T2</a:t>
                      </a:r>
                      <a:endParaRPr lang="zh-CN" sz="80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9152199"/>
                  </a:ext>
                </a:extLst>
              </a:tr>
              <a:tr h="2079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4.99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114.69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65.14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8.41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6.72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1.11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T2</a:t>
                      </a:r>
                      <a:endParaRPr lang="zh-CN" sz="80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57</a:t>
                      </a:r>
                      <a:endParaRPr lang="zh-CN" sz="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3840204"/>
                  </a:ext>
                </a:extLst>
              </a:tr>
              <a:tr h="267073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11.90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53.87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1928.73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8.69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7.40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2.21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T2</a:t>
                      </a:r>
                      <a:endParaRPr lang="zh-CN" sz="80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039464"/>
                  </a:ext>
                </a:extLst>
              </a:tr>
              <a:tr h="2670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7.60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104.79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</a:rPr>
                        <a:t>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5.91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816.32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8.58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8.01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1.97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T2</a:t>
                      </a:r>
                      <a:endParaRPr lang="zh-CN" sz="80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</a:t>
                      </a:r>
                      <a:endParaRPr lang="zh-CN" sz="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9066"/>
                  </a:ext>
                </a:extLst>
              </a:tr>
              <a:tr h="2079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9.40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48.41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292.40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6.77</a:t>
                      </a:r>
                      <a:endParaRPr lang="zh-CN" sz="105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1.36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T2</a:t>
                      </a:r>
                      <a:endParaRPr lang="zh-CN" sz="800" b="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</a:t>
                      </a:r>
                      <a:endParaRPr lang="zh-CN" sz="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0176436"/>
                  </a:ext>
                </a:extLst>
              </a:tr>
            </a:tbl>
          </a:graphicData>
        </a:graphic>
      </p:graphicFrame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8EE0B09F-0C94-4975-B921-BA760669D8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892682"/>
              </p:ext>
            </p:extLst>
          </p:nvPr>
        </p:nvGraphicFramePr>
        <p:xfrm>
          <a:off x="432816" y="4787408"/>
          <a:ext cx="6145784" cy="2143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0987">
                  <a:extLst>
                    <a:ext uri="{9D8B030D-6E8A-4147-A177-3AD203B41FA5}">
                      <a16:colId xmlns:a16="http://schemas.microsoft.com/office/drawing/2014/main" val="1238809879"/>
                    </a:ext>
                  </a:extLst>
                </a:gridCol>
                <a:gridCol w="324362">
                  <a:extLst>
                    <a:ext uri="{9D8B030D-6E8A-4147-A177-3AD203B41FA5}">
                      <a16:colId xmlns:a16="http://schemas.microsoft.com/office/drawing/2014/main" val="1207389815"/>
                    </a:ext>
                  </a:extLst>
                </a:gridCol>
                <a:gridCol w="356315">
                  <a:extLst>
                    <a:ext uri="{9D8B030D-6E8A-4147-A177-3AD203B41FA5}">
                      <a16:colId xmlns:a16="http://schemas.microsoft.com/office/drawing/2014/main" val="4190161869"/>
                    </a:ext>
                  </a:extLst>
                </a:gridCol>
                <a:gridCol w="370840">
                  <a:extLst>
                    <a:ext uri="{9D8B030D-6E8A-4147-A177-3AD203B41FA5}">
                      <a16:colId xmlns:a16="http://schemas.microsoft.com/office/drawing/2014/main" val="255938539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205529989"/>
                    </a:ext>
                  </a:extLst>
                </a:gridCol>
                <a:gridCol w="513453">
                  <a:extLst>
                    <a:ext uri="{9D8B030D-6E8A-4147-A177-3AD203B41FA5}">
                      <a16:colId xmlns:a16="http://schemas.microsoft.com/office/drawing/2014/main" val="3587907107"/>
                    </a:ext>
                  </a:extLst>
                </a:gridCol>
                <a:gridCol w="544767">
                  <a:extLst>
                    <a:ext uri="{9D8B030D-6E8A-4147-A177-3AD203B41FA5}">
                      <a16:colId xmlns:a16="http://schemas.microsoft.com/office/drawing/2014/main" val="1928760991"/>
                    </a:ext>
                  </a:extLst>
                </a:gridCol>
                <a:gridCol w="501340">
                  <a:extLst>
                    <a:ext uri="{9D8B030D-6E8A-4147-A177-3AD203B41FA5}">
                      <a16:colId xmlns:a16="http://schemas.microsoft.com/office/drawing/2014/main" val="3353012687"/>
                    </a:ext>
                  </a:extLst>
                </a:gridCol>
                <a:gridCol w="459259">
                  <a:extLst>
                    <a:ext uri="{9D8B030D-6E8A-4147-A177-3AD203B41FA5}">
                      <a16:colId xmlns:a16="http://schemas.microsoft.com/office/drawing/2014/main" val="1470420112"/>
                    </a:ext>
                  </a:extLst>
                </a:gridCol>
                <a:gridCol w="434821">
                  <a:extLst>
                    <a:ext uri="{9D8B030D-6E8A-4147-A177-3AD203B41FA5}">
                      <a16:colId xmlns:a16="http://schemas.microsoft.com/office/drawing/2014/main" val="1930673021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1476570111"/>
                    </a:ext>
                  </a:extLst>
                </a:gridCol>
                <a:gridCol w="1056640">
                  <a:extLst>
                    <a:ext uri="{9D8B030D-6E8A-4147-A177-3AD203B41FA5}">
                      <a16:colId xmlns:a16="http://schemas.microsoft.com/office/drawing/2014/main" val="4268919830"/>
                    </a:ext>
                  </a:extLst>
                </a:gridCol>
              </a:tblGrid>
              <a:tr h="592312">
                <a:tc rowSpan="4"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HC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 (yr)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 (M/F)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SCr</a:t>
                      </a:r>
                      <a:r>
                        <a:rPr lang="en-US" altLang="zh-CN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(μmol/L)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 (mmol/L)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eGFR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(ml/min/ 1.73m</a:t>
                      </a:r>
                      <a:r>
                        <a:rPr lang="en-US" sz="7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UPE/24</a:t>
                      </a:r>
                      <a:r>
                        <a:rPr lang="en-US" altLang="zh-CN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 (g)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Fasting glucose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HbA1c</a:t>
                      </a:r>
                      <a:r>
                        <a:rPr lang="zh-CN" altLang="zh-CN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altLang="zh-CN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600" b="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cholesterol (mmol/l)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Triglycerides (mmol/l)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506226"/>
                  </a:ext>
                </a:extLst>
              </a:tr>
              <a:tr h="5170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65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5.4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109.36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0.11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5.27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4.36 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3.37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0.84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596554"/>
                  </a:ext>
                </a:extLst>
              </a:tr>
              <a:tr h="5170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71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6.9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102.54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0.03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4.89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5.72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4.12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1.12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1143599"/>
                  </a:ext>
                </a:extLst>
              </a:tr>
              <a:tr h="5170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11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68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4.6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100.77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0.07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5.02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4.94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4.83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1.05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1852421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4AA4F269-D32E-46A0-9CDE-D966D9C1D2BC}"/>
              </a:ext>
            </a:extLst>
          </p:cNvPr>
          <p:cNvSpPr txBox="1"/>
          <p:nvPr/>
        </p:nvSpPr>
        <p:spPr>
          <a:xfrm>
            <a:off x="243586" y="7338188"/>
            <a:ext cx="6041390" cy="1081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Abbreviations </a:t>
            </a:r>
            <a:r>
              <a:rPr lang="en-US" altLang="zh-CN" sz="11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list:  </a:t>
            </a:r>
            <a:endParaRPr lang="zh-CN" altLang="zh-CN" sz="11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1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DKD, diabetic kidney disease; HC, healthy control; </a:t>
            </a:r>
            <a:r>
              <a:rPr lang="en-US" altLang="zh-CN" sz="1100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SCr</a:t>
            </a:r>
            <a:r>
              <a:rPr lang="en-US" altLang="zh-CN" sz="11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, serum creatinine;</a:t>
            </a:r>
            <a:r>
              <a:rPr lang="en-US" altLang="zh-CN" sz="11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1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BUN, blood urea nitrogen; </a:t>
            </a:r>
          </a:p>
          <a:p>
            <a:pPr algn="just">
              <a:lnSpc>
                <a:spcPct val="150000"/>
              </a:lnSpc>
            </a:pPr>
            <a:r>
              <a:rPr lang="en-US" altLang="zh-CN" sz="11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eGFR, estimated glomerular filtration rate; </a:t>
            </a:r>
            <a:r>
              <a:rPr lang="en-US" altLang="zh-CN" sz="1100" kern="100" dirty="0" err="1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UCr</a:t>
            </a:r>
            <a:r>
              <a:rPr lang="en-US" altLang="zh-CN" sz="11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, urinary </a:t>
            </a:r>
            <a:r>
              <a:rPr lang="en-US" altLang="zh-CN" sz="11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creatinine;</a:t>
            </a:r>
            <a:r>
              <a:rPr lang="en-US" altLang="zh-CN" sz="11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1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UPE, urinary protein excretion; HbA1c, hemoglobin A1c</a:t>
            </a:r>
            <a:endParaRPr lang="zh-CN" altLang="zh-CN" sz="11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667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89781A25-487B-6335-0741-C00AFFE8125A}"/>
              </a:ext>
            </a:extLst>
          </p:cNvPr>
          <p:cNvGraphicFramePr>
            <a:graphicFrameLocks noGrp="1"/>
          </p:cNvGraphicFramePr>
          <p:nvPr/>
        </p:nvGraphicFramePr>
        <p:xfrm>
          <a:off x="481512" y="2425404"/>
          <a:ext cx="5919288" cy="3068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6072">
                  <a:extLst>
                    <a:ext uri="{9D8B030D-6E8A-4147-A177-3AD203B41FA5}">
                      <a16:colId xmlns:a16="http://schemas.microsoft.com/office/drawing/2014/main" val="3285482711"/>
                    </a:ext>
                  </a:extLst>
                </a:gridCol>
                <a:gridCol w="986072">
                  <a:extLst>
                    <a:ext uri="{9D8B030D-6E8A-4147-A177-3AD203B41FA5}">
                      <a16:colId xmlns:a16="http://schemas.microsoft.com/office/drawing/2014/main" val="4136822868"/>
                    </a:ext>
                  </a:extLst>
                </a:gridCol>
                <a:gridCol w="986786">
                  <a:extLst>
                    <a:ext uri="{9D8B030D-6E8A-4147-A177-3AD203B41FA5}">
                      <a16:colId xmlns:a16="http://schemas.microsoft.com/office/drawing/2014/main" val="451383443"/>
                    </a:ext>
                  </a:extLst>
                </a:gridCol>
                <a:gridCol w="986786">
                  <a:extLst>
                    <a:ext uri="{9D8B030D-6E8A-4147-A177-3AD203B41FA5}">
                      <a16:colId xmlns:a16="http://schemas.microsoft.com/office/drawing/2014/main" val="1831613734"/>
                    </a:ext>
                  </a:extLst>
                </a:gridCol>
                <a:gridCol w="986786">
                  <a:extLst>
                    <a:ext uri="{9D8B030D-6E8A-4147-A177-3AD203B41FA5}">
                      <a16:colId xmlns:a16="http://schemas.microsoft.com/office/drawing/2014/main" val="1065178991"/>
                    </a:ext>
                  </a:extLst>
                </a:gridCol>
                <a:gridCol w="986786">
                  <a:extLst>
                    <a:ext uri="{9D8B030D-6E8A-4147-A177-3AD203B41FA5}">
                      <a16:colId xmlns:a16="http://schemas.microsoft.com/office/drawing/2014/main" val="1192499032"/>
                    </a:ext>
                  </a:extLst>
                </a:gridCol>
              </a:tblGrid>
              <a:tr h="438320"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CN" sz="1800" kern="100" dirty="0">
                          <a:effectLst/>
                          <a:latin typeface="Cambria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Blood glucose</a:t>
                      </a:r>
                      <a:endParaRPr lang="zh-CN" sz="1800" kern="100" dirty="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sz="1800" kern="100" dirty="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608293"/>
                  </a:ext>
                </a:extLst>
              </a:tr>
              <a:tr h="43832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Vehicle (mmol/L)</a:t>
                      </a:r>
                      <a:endParaRPr lang="zh-CN" sz="1800" kern="1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b="1" kern="100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STZ (mmol/L)</a:t>
                      </a:r>
                      <a:endParaRPr lang="zh-CN" sz="1800" b="1" kern="1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216052"/>
                  </a:ext>
                </a:extLst>
              </a:tr>
              <a:tr h="438320"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 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16w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24w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 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16w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24w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833856"/>
                  </a:ext>
                </a:extLst>
              </a:tr>
              <a:tr h="438320"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7.2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7.9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25.5</a:t>
                      </a:r>
                      <a:endParaRPr lang="zh-CN" sz="1800" kern="100" dirty="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20.8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9494071"/>
                  </a:ext>
                </a:extLst>
              </a:tr>
              <a:tr h="438320"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8.5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6.9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23.4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27.1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9618178"/>
                  </a:ext>
                </a:extLst>
              </a:tr>
              <a:tr h="438320"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8.5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9.2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18.3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18.9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56048464"/>
                  </a:ext>
                </a:extLst>
              </a:tr>
              <a:tr h="438320"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</a:t>
                      </a:r>
                      <a:endParaRPr lang="zh-CN" sz="1800" kern="100" dirty="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8.6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8.3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</a:t>
                      </a:r>
                      <a:endParaRPr lang="zh-CN" sz="1800" kern="100"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24.2</a:t>
                      </a:r>
                      <a:endParaRPr lang="zh-CN" altLang="zh-CN" sz="1800" kern="100" dirty="0"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28</a:t>
                      </a:r>
                      <a:endParaRPr lang="zh-CN" altLang="zh-CN" sz="1800" kern="100" dirty="0">
                        <a:effectLst/>
                        <a:latin typeface="Cambria" panose="020405030504060302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1153457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B5E90C7E-FE4C-2632-08AA-A390128F36C4}"/>
              </a:ext>
            </a:extLst>
          </p:cNvPr>
          <p:cNvSpPr txBox="1"/>
          <p:nvPr/>
        </p:nvSpPr>
        <p:spPr>
          <a:xfrm>
            <a:off x="316774" y="1670260"/>
            <a:ext cx="51269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TABLE S2 Blood glucose of STZ-induced mice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3152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940F4B3-364F-EF46-9E42-061C50A16FFF}"/>
              </a:ext>
            </a:extLst>
          </p:cNvPr>
          <p:cNvSpPr txBox="1"/>
          <p:nvPr/>
        </p:nvSpPr>
        <p:spPr>
          <a:xfrm>
            <a:off x="316774" y="1670260"/>
            <a:ext cx="430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TABLE S3 Body weight of db/db mice</a:t>
            </a:r>
            <a:endParaRPr lang="zh-CN" altLang="en-US" dirty="0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59819779-2121-8552-E524-40340C2B7182}"/>
              </a:ext>
            </a:extLst>
          </p:cNvPr>
          <p:cNvGraphicFramePr>
            <a:graphicFrameLocks noGrp="1"/>
          </p:cNvGraphicFramePr>
          <p:nvPr/>
        </p:nvGraphicFramePr>
        <p:xfrm>
          <a:off x="747942" y="2849732"/>
          <a:ext cx="4243527" cy="31959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3956">
                  <a:extLst>
                    <a:ext uri="{9D8B030D-6E8A-4147-A177-3AD203B41FA5}">
                      <a16:colId xmlns:a16="http://schemas.microsoft.com/office/drawing/2014/main" val="258466677"/>
                    </a:ext>
                  </a:extLst>
                </a:gridCol>
                <a:gridCol w="1852504">
                  <a:extLst>
                    <a:ext uri="{9D8B030D-6E8A-4147-A177-3AD203B41FA5}">
                      <a16:colId xmlns:a16="http://schemas.microsoft.com/office/drawing/2014/main" val="2462877930"/>
                    </a:ext>
                  </a:extLst>
                </a:gridCol>
                <a:gridCol w="1357067">
                  <a:extLst>
                    <a:ext uri="{9D8B030D-6E8A-4147-A177-3AD203B41FA5}">
                      <a16:colId xmlns:a16="http://schemas.microsoft.com/office/drawing/2014/main" val="1158729075"/>
                    </a:ext>
                  </a:extLst>
                </a:gridCol>
              </a:tblGrid>
              <a:tr h="355107"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db/mc (g)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db/db (g)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396498"/>
                  </a:ext>
                </a:extLst>
              </a:tr>
              <a:tr h="35510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16 week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24.3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58.7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11357804"/>
                  </a:ext>
                </a:extLst>
              </a:tr>
              <a:tr h="3551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25.8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58.7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04891965"/>
                  </a:ext>
                </a:extLst>
              </a:tr>
              <a:tr h="3551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26.5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53.1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67453582"/>
                  </a:ext>
                </a:extLst>
              </a:tr>
              <a:tr h="3551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25.7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54.2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21007867"/>
                  </a:ext>
                </a:extLst>
              </a:tr>
              <a:tr h="35510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 week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27.1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63.5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66995391"/>
                  </a:ext>
                </a:extLst>
              </a:tr>
              <a:tr h="3551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23.8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67.1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437107"/>
                  </a:ext>
                </a:extLst>
              </a:tr>
              <a:tr h="3551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27.6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68.2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57377969"/>
                  </a:ext>
                </a:extLst>
              </a:tr>
              <a:tr h="3551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24.3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66.5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58121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2181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8416</TotalTime>
  <Words>510</Words>
  <Application>Microsoft Office PowerPoint</Application>
  <PresentationFormat>A4 Paper (210x297 mm)</PresentationFormat>
  <Paragraphs>264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等线</vt:lpstr>
      <vt:lpstr>Arial</vt:lpstr>
      <vt:lpstr>Calibri</vt:lpstr>
      <vt:lpstr>Calibri Light</vt:lpstr>
      <vt:lpstr>Cambria</vt:lpstr>
      <vt:lpstr>Times New Roman</vt:lpstr>
      <vt:lpstr>Office 主题​​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白 云凤</dc:creator>
  <cp:lastModifiedBy>Giselle Maniebo</cp:lastModifiedBy>
  <cp:revision>102</cp:revision>
  <dcterms:created xsi:type="dcterms:W3CDTF">2021-11-21T13:54:50Z</dcterms:created>
  <dcterms:modified xsi:type="dcterms:W3CDTF">2022-11-14T11:31:15Z</dcterms:modified>
</cp:coreProperties>
</file>