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61" r:id="rId3"/>
    <p:sldId id="275" r:id="rId4"/>
    <p:sldId id="280" r:id="rId5"/>
    <p:sldId id="273" r:id="rId6"/>
    <p:sldId id="278" r:id="rId7"/>
    <p:sldId id="279" r:id="rId8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>
        <p:scale>
          <a:sx n="60" d="100"/>
          <a:sy n="60" d="100"/>
        </p:scale>
        <p:origin x="1092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Student\YandexDisk\&#1050;&#1086;&#1084;&#1087;&#1100;&#1102;&#1090;&#1077;&#1088;%20DESKTOP-Q6K2C9S\&#1056;&#1072;&#1073;&#1086;&#1095;&#1080;&#1081;%20&#1089;&#1090;&#1086;&#1083;\&#1082;%20&#1089;&#1090;&#1072;&#1090;&#1100;&#1077;\&#1054;&#1073;&#1088;&#1072;&#1073;&#1086;&#1090;&#1082;&#1072;%20&#1082;%20&#1089;&#1090;&#1072;&#1090;&#1100;&#1077;%20&#1087;&#1086;%20&#1089;&#1090;&#1072;&#1088;&#1077;&#1085;&#1080;&#1102;%20(version%201).xlsb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Student\YandexDisk\&#1050;&#1086;&#1084;&#1087;&#1100;&#1102;&#1090;&#1077;&#1088;%20DESKTOP-Q6K2C9S\&#1056;&#1072;&#1073;&#1086;&#1095;&#1080;&#1081;%20&#1089;&#1090;&#1086;&#1083;\2022%20&#1040;&#1076;&#1080;&#1087;&#1086;&#1044;&#1080;&#1092;&#1092;%20&#1080;%20&#1048;&#1085;&#1089;-&#1089;&#1080;&#1075;&#1085;&#1072;&#1083;&#1080;&#1085;&#1075;%20&#1054;&#1073;&#1088;&#1072;&#1073;&#1086;&#1090;&#1082;&#1072;%20&#1082;%20&#1089;&#1090;&#1072;&#1090;&#1100;&#1077;%20&#1087;&#1086;%20&#1089;&#1090;&#1072;&#1088;&#1077;&#1085;&#1080;&#1102;%20(1)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Student\YandexDisk\&#1050;&#1086;&#1084;&#1087;&#1100;&#1102;&#1090;&#1077;&#1088;%20DESKTOP-Q6K2C9S\&#1056;&#1072;&#1073;&#1086;&#1095;&#1080;&#1081;%20&#1089;&#1090;&#1086;&#1083;\&#1053;&#1086;&#1088;&#1084;&#1080;&#1088;&#1086;&#1074;&#1072;&#1085;&#1085;&#1099;&#1077;%20&#1073;&#1083;&#1086;&#1090;&#1099;%20Akt%20&#1080;%20Erk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Student\YandexDisk\&#1050;&#1086;&#1084;&#1087;&#1100;&#1102;&#1090;&#1077;&#1088;%20DESKTOP-Q6K2C9S\&#1056;&#1072;&#1073;&#1086;&#1095;&#1080;&#1081;%20&#1089;&#1090;&#1086;&#1083;\&#1053;&#1086;&#1088;&#1084;&#1080;&#1088;&#1086;&#1074;&#1072;&#1085;&#1085;&#1099;&#1077;%20&#1073;&#1083;&#1086;&#1090;&#1099;%20Akt%20&#1080;%20Erk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Student\YandexDisk\&#1050;&#1086;&#1084;&#1087;&#1100;&#1102;&#1090;&#1077;&#1088;%20DESKTOP-Q6K2C9S\&#1056;&#1072;&#1073;&#1086;&#1095;&#1080;&#1081;%20&#1089;&#1090;&#1086;&#1083;\2022%20&#1040;&#1076;&#1080;&#1087;&#1086;&#1044;&#1080;&#1092;&#1092;%20&#1080;%20&#1048;&#1085;&#1089;-&#1089;&#1080;&#1075;&#1085;&#1072;&#1083;&#1080;&#1085;&#1075;%20&#1054;&#1073;&#1088;&#1072;&#1073;&#1086;&#1090;&#1082;&#1072;%20&#1082;%20&#1089;&#1090;&#1072;&#1090;&#1100;&#1077;%20&#1087;&#1086;%20&#1089;&#1090;&#1072;&#1088;&#1077;&#1085;&#1080;&#1102;%20(1)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Users\Student\YandexDisk\&#1050;&#1086;&#1084;&#1087;&#1100;&#1102;&#1090;&#1077;&#1088;%20DESKTOP-Q6K2C9S\&#1056;&#1072;&#1073;&#1086;&#1095;&#1080;&#1081;%20&#1089;&#1090;&#1086;&#1083;\2022%20&#1040;&#1076;&#1080;&#1087;&#1086;&#1044;&#1080;&#1092;&#1092;%20&#1080;%20&#1048;&#1085;&#1089;-&#1089;&#1080;&#1075;&#1085;&#1072;&#1083;&#1080;&#1085;&#1075;%20&#1054;&#1073;&#1088;&#1072;&#1073;&#1086;&#1090;&#1082;&#1072;%20&#1082;%20&#1089;&#1090;&#1072;&#1090;&#1100;&#1077;%20&#1087;&#1086;%20&#1089;&#1090;&#1072;&#1088;&#1077;&#1085;&#1080;&#1102;%20(1)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C:\Users\Student\YandexDisk\&#1050;&#1086;&#1084;&#1087;&#1100;&#1102;&#1090;&#1077;&#1088;%20DESKTOP-Q6K2C9S\&#1056;&#1072;&#1073;&#1086;&#1095;&#1080;&#1081;%20&#1089;&#1090;&#1086;&#1083;\&#1082;%20&#1089;&#1090;&#1072;&#1090;&#1100;&#1077;\&#1054;&#1073;&#1088;&#1072;&#1073;&#1086;&#1090;&#1082;&#1072;%20&#1082;%20&#1089;&#1090;&#1072;&#1090;&#1100;&#1077;%20&#1087;&#1086;%20&#1089;&#1090;&#1072;&#1088;&#1077;&#1085;&#1080;&#1102;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269482116644766"/>
          <c:y val="5.2822543544704621E-2"/>
          <c:w val="0.78985394019395117"/>
          <c:h val="0.77652666027462969"/>
        </c:manualLayout>
      </c:layout>
      <c:lineChart>
        <c:grouping val="standard"/>
        <c:varyColors val="0"/>
        <c:ser>
          <c:idx val="1"/>
          <c:order val="0"/>
          <c:tx>
            <c:v>Control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'Данные по дифференцировке с (2'!$B$45:$F$45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5.740803333738814</c:v>
                  </c:pt>
                  <c:pt idx="2">
                    <c:v>9.9946205399851014</c:v>
                  </c:pt>
                  <c:pt idx="3">
                    <c:v>11.219335881335752</c:v>
                  </c:pt>
                  <c:pt idx="4">
                    <c:v>9.5837997169392182</c:v>
                  </c:pt>
                </c:numCache>
              </c:numRef>
            </c:plus>
            <c:minus>
              <c:numRef>
                <c:f>'Данные по дифференцировке с (2'!$B$45:$F$45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5.740803333738814</c:v>
                  </c:pt>
                  <c:pt idx="2">
                    <c:v>9.9946205399851014</c:v>
                  </c:pt>
                  <c:pt idx="3">
                    <c:v>11.219335881335752</c:v>
                  </c:pt>
                  <c:pt idx="4">
                    <c:v>9.5837997169392182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'Данные по дифференцировке с (2'!$B$1:$F$1</c:f>
              <c:numCache>
                <c:formatCode>General</c:formatCode>
                <c:ptCount val="5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9</c:v>
                </c:pt>
                <c:pt idx="4">
                  <c:v>14</c:v>
                </c:pt>
              </c:numCache>
            </c:numRef>
          </c:cat>
          <c:val>
            <c:numRef>
              <c:f>'Данные по дифференцировке с (2'!$B$44:$F$44</c:f>
              <c:numCache>
                <c:formatCode>General</c:formatCode>
                <c:ptCount val="5"/>
                <c:pt idx="0">
                  <c:v>0</c:v>
                </c:pt>
                <c:pt idx="1">
                  <c:v>16.587499999999999</c:v>
                </c:pt>
                <c:pt idx="2">
                  <c:v>33.611363636363635</c:v>
                </c:pt>
                <c:pt idx="3">
                  <c:v>39.349621212121207</c:v>
                </c:pt>
                <c:pt idx="4">
                  <c:v>59.221837944664031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F78-4803-B63D-A3222B912897}"/>
            </c:ext>
          </c:extLst>
        </c:ser>
        <c:ser>
          <c:idx val="0"/>
          <c:order val="1"/>
          <c:tx>
            <c:v>Senescent 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star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'Данные по дифференцировке с (2'!$B$12:$F$12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1.7089031569986637</c:v>
                  </c:pt>
                  <c:pt idx="2">
                    <c:v>2.0436337759554628</c:v>
                  </c:pt>
                  <c:pt idx="3">
                    <c:v>1.8006032572613355</c:v>
                  </c:pt>
                  <c:pt idx="4">
                    <c:v>2.2506938257458788</c:v>
                  </c:pt>
                </c:numCache>
              </c:numRef>
            </c:plus>
            <c:minus>
              <c:numRef>
                <c:f>'Данные по дифференцировке с (2'!$B$12:$F$12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1.7089031569986637</c:v>
                  </c:pt>
                  <c:pt idx="2">
                    <c:v>2.0436337759554628</c:v>
                  </c:pt>
                  <c:pt idx="3">
                    <c:v>1.8006032572613355</c:v>
                  </c:pt>
                  <c:pt idx="4">
                    <c:v>2.2506938257458788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'Данные по дифференцировке с (2'!$B$1:$F$1</c:f>
              <c:numCache>
                <c:formatCode>General</c:formatCode>
                <c:ptCount val="5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9</c:v>
                </c:pt>
                <c:pt idx="4">
                  <c:v>14</c:v>
                </c:pt>
              </c:numCache>
            </c:numRef>
          </c:cat>
          <c:val>
            <c:numRef>
              <c:f>'Данные по дифференцировке с (2'!$B$11:$F$11</c:f>
              <c:numCache>
                <c:formatCode>General</c:formatCode>
                <c:ptCount val="5"/>
                <c:pt idx="0">
                  <c:v>0</c:v>
                </c:pt>
                <c:pt idx="1">
                  <c:v>3.0599999999999996</c:v>
                </c:pt>
                <c:pt idx="2">
                  <c:v>5.1508988764044945</c:v>
                </c:pt>
                <c:pt idx="3">
                  <c:v>7.4155364204617937</c:v>
                </c:pt>
                <c:pt idx="4">
                  <c:v>11.223718805480763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F78-4803-B63D-A3222B912897}"/>
            </c:ext>
          </c:extLst>
        </c:ser>
        <c:ser>
          <c:idx val="2"/>
          <c:order val="2"/>
          <c:tx>
            <c:v>Replicative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'Данные по дифференцировке с (2'!$B$88:$F$88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2.5045473329248367</c:v>
                  </c:pt>
                  <c:pt idx="3">
                    <c:v>1.4784550014186246</c:v>
                  </c:pt>
                  <c:pt idx="4">
                    <c:v>1.4424503259958465</c:v>
                  </c:pt>
                </c:numCache>
              </c:numRef>
            </c:plus>
            <c:minus>
              <c:numRef>
                <c:f>'Данные по дифференцировке с (2'!$B$88:$F$88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2.5045473329248367</c:v>
                  </c:pt>
                  <c:pt idx="3">
                    <c:v>1.4784550014186246</c:v>
                  </c:pt>
                  <c:pt idx="4">
                    <c:v>1.4424503259958465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'Данные по дифференцировке с (2'!$B$1:$F$1</c:f>
              <c:numCache>
                <c:formatCode>General</c:formatCode>
                <c:ptCount val="5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9</c:v>
                </c:pt>
                <c:pt idx="4">
                  <c:v>14</c:v>
                </c:pt>
              </c:numCache>
            </c:numRef>
          </c:cat>
          <c:val>
            <c:numRef>
              <c:f>'Данные по дифференцировке с (2'!$B$87:$F$87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4.8398658405664117</c:v>
                </c:pt>
                <c:pt idx="3">
                  <c:v>3.5251151762419366</c:v>
                </c:pt>
                <c:pt idx="4">
                  <c:v>3.5596247176888469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F78-4803-B63D-A3222B9128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6021416"/>
        <c:axId val="646020760"/>
      </c:lineChart>
      <c:catAx>
        <c:axId val="6460214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Time,</a:t>
                </a:r>
                <a:r>
                  <a:rPr lang="en-US" baseline="0" dirty="0"/>
                  <a:t> days</a:t>
                </a:r>
                <a:endParaRPr lang="ru-RU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46020760"/>
        <c:crosses val="autoZero"/>
        <c:auto val="1"/>
        <c:lblAlgn val="ctr"/>
        <c:lblOffset val="100"/>
        <c:tickMarkSkip val="1"/>
        <c:noMultiLvlLbl val="0"/>
      </c:catAx>
      <c:valAx>
        <c:axId val="6460207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% of differentiated cells </a:t>
                </a:r>
                <a:endParaRPr lang="ru-RU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ysClr val="windowText" lastClr="000000">
                <a:lumMod val="65000"/>
                <a:lumOff val="35000"/>
              </a:sys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46021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930201995081933"/>
          <c:y val="2.3253026337637286E-2"/>
          <c:w val="0.35045062052743603"/>
          <c:h val="0.219837329773383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392542541265739"/>
          <c:y val="8.8315996079930903E-2"/>
          <c:w val="0.789991533382012"/>
          <c:h val="0.6282558844283189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F54-4DC7-BBC3-57879D9AE5B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F54-4DC7-BBC3-57879D9AE5BD}"/>
              </c:ext>
            </c:extLst>
          </c:dPt>
          <c:errBars>
            <c:errBarType val="both"/>
            <c:errValType val="cust"/>
            <c:noEndCap val="0"/>
            <c:plus>
              <c:numRef>
                <c:f>('Дифференцировка с ВВ'!$J$3:$K$3,'Дифференцировка с ВВ'!$O$3)</c:f>
                <c:numCache>
                  <c:formatCode>General</c:formatCode>
                  <c:ptCount val="3"/>
                  <c:pt idx="0">
                    <c:v>0.79558731995518206</c:v>
                  </c:pt>
                  <c:pt idx="1">
                    <c:v>0.28556804292997684</c:v>
                  </c:pt>
                  <c:pt idx="2">
                    <c:v>0.14150300742779681</c:v>
                  </c:pt>
                </c:numCache>
              </c:numRef>
            </c:plus>
            <c:minus>
              <c:numRef>
                <c:f>('Дифференцировка с ВВ'!$J$3:$K$3,'Дифференцировка с ВВ'!$O$3)</c:f>
                <c:numCache>
                  <c:formatCode>General</c:formatCode>
                  <c:ptCount val="3"/>
                  <c:pt idx="0">
                    <c:v>0.79558731995518206</c:v>
                  </c:pt>
                  <c:pt idx="1">
                    <c:v>0.28556804292997684</c:v>
                  </c:pt>
                  <c:pt idx="2">
                    <c:v>0.14150300742779681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('Дифференцировка с ВВ'!$J$1:$K$1,'Дифференцировка с ВВ'!$O$1)</c:f>
              <c:strCache>
                <c:ptCount val="3"/>
                <c:pt idx="0">
                  <c:v>Control</c:v>
                </c:pt>
                <c:pt idx="1">
                  <c:v>Senescent </c:v>
                </c:pt>
                <c:pt idx="2">
                  <c:v>Replicative</c:v>
                </c:pt>
              </c:strCache>
            </c:strRef>
          </c:cat>
          <c:val>
            <c:numRef>
              <c:f>('Дифференцировка с ВВ'!$J$2:$K$2,'Дифференцировка с ВВ'!$O$2)</c:f>
              <c:numCache>
                <c:formatCode>General</c:formatCode>
                <c:ptCount val="3"/>
                <c:pt idx="0">
                  <c:v>3.6214285714285714</c:v>
                </c:pt>
                <c:pt idx="1">
                  <c:v>1.0675000000000001</c:v>
                </c:pt>
                <c:pt idx="2">
                  <c:v>0.34463333333333329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F54-4DC7-BBC3-57879D9AE5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538986792"/>
        <c:axId val="538983512"/>
      </c:barChart>
      <c:catAx>
        <c:axId val="538986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38983512"/>
        <c:crosses val="autoZero"/>
        <c:auto val="1"/>
        <c:lblAlgn val="ctr"/>
        <c:lblOffset val="100"/>
        <c:noMultiLvlLbl val="0"/>
      </c:catAx>
      <c:valAx>
        <c:axId val="538983512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mpd="sng">
            <a:solidFill>
              <a:sysClr val="windowText" lastClr="000000">
                <a:lumMod val="65000"/>
                <a:lumOff val="35000"/>
              </a:sys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38986792"/>
        <c:crosses val="autoZero"/>
        <c:crossBetween val="between"/>
        <c:majorUnit val="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Akt activation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3914260717410324E-2"/>
          <c:y val="0.16969281919061394"/>
          <c:w val="0.89294619422572175"/>
          <c:h val="0.62715478499072541"/>
        </c:manualLayout>
      </c:layout>
      <c:scatterChart>
        <c:scatterStyle val="smoothMarker"/>
        <c:varyColors val="0"/>
        <c:ser>
          <c:idx val="0"/>
          <c:order val="0"/>
          <c:tx>
            <c:v>Control</c:v>
          </c:tx>
          <c:spPr>
            <a:ln w="19050" cap="rnd">
              <a:solidFill>
                <a:srgbClr val="5B9BD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5B9BD5"/>
              </a:solidFill>
              <a:ln w="9525">
                <a:solidFill>
                  <a:srgbClr val="5B9BD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'Базальный уровень'!$Q$5:$Q$10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0.19795453167485894</c:v>
                  </c:pt>
                  <c:pt idx="2">
                    <c:v>0.46876351110524267</c:v>
                  </c:pt>
                  <c:pt idx="3">
                    <c:v>0.67226191430883708</c:v>
                  </c:pt>
                  <c:pt idx="4">
                    <c:v>0.67219372670084543</c:v>
                  </c:pt>
                  <c:pt idx="5">
                    <c:v>0.52277787863893788</c:v>
                  </c:pt>
                </c:numCache>
              </c:numRef>
            </c:plus>
            <c:minus>
              <c:numRef>
                <c:f>'Базальный уровень'!$Q$5:$Q$10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0.19795453167485894</c:v>
                  </c:pt>
                  <c:pt idx="2">
                    <c:v>0.46876351110524267</c:v>
                  </c:pt>
                  <c:pt idx="3">
                    <c:v>0.67226191430883708</c:v>
                  </c:pt>
                  <c:pt idx="4">
                    <c:v>0.67219372670084543</c:v>
                  </c:pt>
                  <c:pt idx="5">
                    <c:v>0.52277787863893788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'Базальный уровень'!$O$5:$O$10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90</c:v>
                </c:pt>
              </c:numCache>
            </c:numRef>
          </c:xVal>
          <c:yVal>
            <c:numRef>
              <c:f>'Базальный уровень'!$P$5:$P$10</c:f>
              <c:numCache>
                <c:formatCode>General</c:formatCode>
                <c:ptCount val="6"/>
                <c:pt idx="0">
                  <c:v>1</c:v>
                </c:pt>
                <c:pt idx="1">
                  <c:v>4.7596677573767154</c:v>
                </c:pt>
                <c:pt idx="2">
                  <c:v>3.9115280168790272</c:v>
                </c:pt>
                <c:pt idx="3">
                  <c:v>3.6591767871989607</c:v>
                </c:pt>
                <c:pt idx="4">
                  <c:v>2.662513354196709</c:v>
                </c:pt>
                <c:pt idx="5">
                  <c:v>2.5888569568190785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AEB-40E3-8EA4-7AC6DEC32D53}"/>
            </c:ext>
          </c:extLst>
        </c:ser>
        <c:ser>
          <c:idx val="1"/>
          <c:order val="1"/>
          <c:tx>
            <c:v>Senescent</c:v>
          </c:tx>
          <c:spPr>
            <a:ln w="19050" cap="rnd">
              <a:solidFill>
                <a:srgbClr val="ED7D3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ED7D31"/>
              </a:solidFill>
              <a:ln w="9525">
                <a:solidFill>
                  <a:srgbClr val="ED7D3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'Базальный уровень'!$Q$13:$Q$18</c:f>
                <c:numCache>
                  <c:formatCode>General</c:formatCode>
                  <c:ptCount val="6"/>
                  <c:pt idx="0">
                    <c:v>1.312170761875721</c:v>
                  </c:pt>
                  <c:pt idx="1">
                    <c:v>1.0478608376462422</c:v>
                  </c:pt>
                  <c:pt idx="2">
                    <c:v>1.8626111661121276</c:v>
                  </c:pt>
                  <c:pt idx="3">
                    <c:v>1.3290347669403544</c:v>
                  </c:pt>
                  <c:pt idx="4">
                    <c:v>4.8090034712581158</c:v>
                  </c:pt>
                  <c:pt idx="5">
                    <c:v>1.5320557473848402</c:v>
                  </c:pt>
                </c:numCache>
              </c:numRef>
            </c:plus>
            <c:minus>
              <c:numRef>
                <c:f>'Базальный уровень'!$Q$13:$Q$18</c:f>
                <c:numCache>
                  <c:formatCode>General</c:formatCode>
                  <c:ptCount val="6"/>
                  <c:pt idx="0">
                    <c:v>1.312170761875721</c:v>
                  </c:pt>
                  <c:pt idx="1">
                    <c:v>1.0478608376462422</c:v>
                  </c:pt>
                  <c:pt idx="2">
                    <c:v>1.8626111661121276</c:v>
                  </c:pt>
                  <c:pt idx="3">
                    <c:v>1.3290347669403544</c:v>
                  </c:pt>
                  <c:pt idx="4">
                    <c:v>4.8090034712581158</c:v>
                  </c:pt>
                  <c:pt idx="5">
                    <c:v>1.5320557473848402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'Базальный уровень'!$O$5:$O$10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90</c:v>
                </c:pt>
              </c:numCache>
            </c:numRef>
          </c:xVal>
          <c:yVal>
            <c:numRef>
              <c:f>'Базальный уровень'!$P$13:$P$18</c:f>
              <c:numCache>
                <c:formatCode>General</c:formatCode>
                <c:ptCount val="6"/>
                <c:pt idx="0">
                  <c:v>5.9513417974237699</c:v>
                </c:pt>
                <c:pt idx="1">
                  <c:v>4.4368762190189059</c:v>
                </c:pt>
                <c:pt idx="2">
                  <c:v>6.3231642655513189</c:v>
                </c:pt>
                <c:pt idx="3">
                  <c:v>4.6252428089136775</c:v>
                </c:pt>
                <c:pt idx="4">
                  <c:v>9.5052762701022289</c:v>
                </c:pt>
                <c:pt idx="5">
                  <c:v>5.3851018641327313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AEB-40E3-8EA4-7AC6DEC32D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5770120"/>
        <c:axId val="545779632"/>
      </c:scatterChart>
      <c:valAx>
        <c:axId val="5457701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Time, minutes</a:t>
                </a:r>
                <a:endParaRPr lang="ru-RU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45779632"/>
        <c:crosses val="autoZero"/>
        <c:crossBetween val="midCat"/>
      </c:valAx>
      <c:valAx>
        <c:axId val="545779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457701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382067503232484"/>
          <c:y val="1.0939810070136606E-2"/>
          <c:w val="0.26267743996987969"/>
          <c:h val="0.23161928009980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ru-RU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Erk</a:t>
            </a:r>
            <a:r>
              <a:rPr lang="en-US" dirty="0"/>
              <a:t> 1/2 activation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3914260717410324E-2"/>
          <c:y val="0.16969281919061394"/>
          <c:w val="0.89294619422572175"/>
          <c:h val="0.62715478499072541"/>
        </c:manualLayout>
      </c:layout>
      <c:scatterChart>
        <c:scatterStyle val="smoothMarker"/>
        <c:varyColors val="0"/>
        <c:ser>
          <c:idx val="0"/>
          <c:order val="0"/>
          <c:tx>
            <c:v>Control</c:v>
          </c:tx>
          <c:spPr>
            <a:ln w="19050" cap="rnd">
              <a:solidFill>
                <a:srgbClr val="5B9BD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5B9BD5"/>
              </a:solidFill>
              <a:ln w="9525">
                <a:solidFill>
                  <a:srgbClr val="5B9BD5"/>
                </a:solidFill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'Базальный уровень'!$O$5:$O$10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90</c:v>
                </c:pt>
              </c:numCache>
            </c:numRef>
          </c:xVal>
          <c:yVal>
            <c:numRef>
              <c:f>'Базальный уровень'!$R$5:$R$10</c:f>
              <c:numCache>
                <c:formatCode>General</c:formatCode>
                <c:ptCount val="6"/>
                <c:pt idx="0">
                  <c:v>1</c:v>
                </c:pt>
                <c:pt idx="1">
                  <c:v>3.7862349121625143</c:v>
                </c:pt>
                <c:pt idx="2">
                  <c:v>5.1875069498667905</c:v>
                </c:pt>
                <c:pt idx="3">
                  <c:v>3.2529630786209522</c:v>
                </c:pt>
                <c:pt idx="4">
                  <c:v>1.4682055213849996</c:v>
                </c:pt>
                <c:pt idx="5">
                  <c:v>1.7179331795331825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AEB-40E3-8EA4-7AC6DEC32D53}"/>
            </c:ext>
          </c:extLst>
        </c:ser>
        <c:ser>
          <c:idx val="1"/>
          <c:order val="1"/>
          <c:tx>
            <c:v>Senescent</c:v>
          </c:tx>
          <c:spPr>
            <a:ln w="19050" cap="rnd">
              <a:solidFill>
                <a:srgbClr val="ED7D3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ED7D31"/>
              </a:solidFill>
              <a:ln w="9525">
                <a:solidFill>
                  <a:srgbClr val="ED7D3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'Базальный уровень'!$S$13:$S$18</c:f>
                <c:numCache>
                  <c:formatCode>General</c:formatCode>
                  <c:ptCount val="6"/>
                  <c:pt idx="0">
                    <c:v>8.6276663512995864</c:v>
                  </c:pt>
                  <c:pt idx="1">
                    <c:v>9.2937945347684163</c:v>
                  </c:pt>
                  <c:pt idx="2">
                    <c:v>6.9616348484759039</c:v>
                  </c:pt>
                  <c:pt idx="3">
                    <c:v>4.3906658464771731</c:v>
                  </c:pt>
                  <c:pt idx="4">
                    <c:v>6.2045977566937731</c:v>
                  </c:pt>
                  <c:pt idx="5">
                    <c:v>22.700882901130463</c:v>
                  </c:pt>
                </c:numCache>
              </c:numRef>
            </c:plus>
            <c:minus>
              <c:numRef>
                <c:f>'Базальный уровень'!$S$13:$S$18</c:f>
                <c:numCache>
                  <c:formatCode>General</c:formatCode>
                  <c:ptCount val="6"/>
                  <c:pt idx="0">
                    <c:v>8.6276663512995864</c:v>
                  </c:pt>
                  <c:pt idx="1">
                    <c:v>9.2937945347684163</c:v>
                  </c:pt>
                  <c:pt idx="2">
                    <c:v>6.9616348484759039</c:v>
                  </c:pt>
                  <c:pt idx="3">
                    <c:v>4.3906658464771731</c:v>
                  </c:pt>
                  <c:pt idx="4">
                    <c:v>6.2045977566937731</c:v>
                  </c:pt>
                  <c:pt idx="5">
                    <c:v>22.700882901130463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'Базальный уровень'!$O$5:$O$10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90</c:v>
                </c:pt>
              </c:numCache>
            </c:numRef>
          </c:xVal>
          <c:yVal>
            <c:numRef>
              <c:f>'Базальный уровень'!$R$13:$R$18</c:f>
              <c:numCache>
                <c:formatCode>General</c:formatCode>
                <c:ptCount val="6"/>
                <c:pt idx="0">
                  <c:v>20.0052064279501</c:v>
                </c:pt>
                <c:pt idx="1">
                  <c:v>11.337549818221262</c:v>
                </c:pt>
                <c:pt idx="2">
                  <c:v>9.0809030650889841</c:v>
                </c:pt>
                <c:pt idx="3">
                  <c:v>6.3987146288318089</c:v>
                </c:pt>
                <c:pt idx="4">
                  <c:v>10.89061397565006</c:v>
                </c:pt>
                <c:pt idx="5">
                  <c:v>29.186508694855235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AEB-40E3-8EA4-7AC6DEC32D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5770120"/>
        <c:axId val="545779632"/>
      </c:scatterChart>
      <c:valAx>
        <c:axId val="5457701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Time, minutes</a:t>
                </a:r>
                <a:endParaRPr lang="ru-RU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45779632"/>
        <c:crosses val="autoZero"/>
        <c:crossBetween val="midCat"/>
      </c:valAx>
      <c:valAx>
        <c:axId val="545779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457701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382067503232484"/>
          <c:y val="1.0939810070136606E-2"/>
          <c:w val="0.26267743996987969"/>
          <c:h val="0.23161928009980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ru-RU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7D-4C29-9198-60AE4DF411D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87D-4C29-9198-60AE4DF411D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87D-4C29-9198-60AE4DF411D4}"/>
              </c:ext>
            </c:extLst>
          </c:dPt>
          <c:errBars>
            <c:errBarType val="both"/>
            <c:errValType val="cust"/>
            <c:noEndCap val="0"/>
            <c:plus>
              <c:numRef>
                <c:f>('Дифференцировка с ВВ'!$J$3,'Дифференцировка с ВВ'!$M$3,'Дифференцировка с ВВ'!$N$3)</c:f>
                <c:numCache>
                  <c:formatCode>General</c:formatCode>
                  <c:ptCount val="3"/>
                  <c:pt idx="0">
                    <c:v>0.79558731995518206</c:v>
                  </c:pt>
                  <c:pt idx="1">
                    <c:v>4.416663631285233E-2</c:v>
                  </c:pt>
                  <c:pt idx="2">
                    <c:v>0.26487942749694843</c:v>
                  </c:pt>
                </c:numCache>
              </c:numRef>
            </c:plus>
            <c:minus>
              <c:numRef>
                <c:f>('Дифференцировка с ВВ'!$J$3,'Дифференцировка с ВВ'!$M$3,'Дифференцировка с ВВ'!$N$3)</c:f>
                <c:numCache>
                  <c:formatCode>General</c:formatCode>
                  <c:ptCount val="3"/>
                  <c:pt idx="0">
                    <c:v>0.79558731995518206</c:v>
                  </c:pt>
                  <c:pt idx="1">
                    <c:v>4.416663631285233E-2</c:v>
                  </c:pt>
                  <c:pt idx="2">
                    <c:v>0.26487942749694843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('Дифференцировка с ВВ'!$J$4,'Дифференцировка с ВВ'!$M$1,'Дифференцировка с ВВ'!$N$1)</c:f>
              <c:strCache>
                <c:ptCount val="3"/>
                <c:pt idx="0">
                  <c:v>Without EVs</c:v>
                </c:pt>
                <c:pt idx="1">
                  <c:v>EVs from senescent MSCs</c:v>
                </c:pt>
                <c:pt idx="2">
                  <c:v>EVs from replicative MSCs</c:v>
                </c:pt>
              </c:strCache>
            </c:strRef>
          </c:cat>
          <c:val>
            <c:numRef>
              <c:f>('Дифференцировка с ВВ'!$J$2,'Дифференцировка с ВВ'!$M$2,'Дифференцировка с ВВ'!$N$2)</c:f>
              <c:numCache>
                <c:formatCode>General</c:formatCode>
                <c:ptCount val="3"/>
                <c:pt idx="0">
                  <c:v>3.6214285714285714</c:v>
                </c:pt>
                <c:pt idx="1">
                  <c:v>0.71124999999999994</c:v>
                </c:pt>
                <c:pt idx="2">
                  <c:v>0.79333333333333345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7D-4C29-9198-60AE4DF411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629875112"/>
        <c:axId val="629876192"/>
      </c:barChart>
      <c:catAx>
        <c:axId val="629875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9876192"/>
        <c:crosses val="autoZero"/>
        <c:auto val="1"/>
        <c:lblAlgn val="ctr"/>
        <c:lblOffset val="100"/>
        <c:noMultiLvlLbl val="0"/>
      </c:catAx>
      <c:valAx>
        <c:axId val="62987619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Speed of </a:t>
                </a:r>
                <a:r>
                  <a:rPr lang="en-US" dirty="0" err="1"/>
                  <a:t>adipogenic</a:t>
                </a:r>
                <a:r>
                  <a:rPr lang="en-US" dirty="0"/>
                  <a:t> differentiation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2.6417772989857171E-2"/>
              <c:y val="5.076689994266004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ysClr val="windowText" lastClr="000000">
                <a:lumMod val="65000"/>
                <a:lumOff val="35000"/>
              </a:sys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987511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ru-RU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703170719186875"/>
          <c:y val="0.20354744402596017"/>
          <c:w val="0.66656752497857197"/>
          <c:h val="0.5446323876984066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E3C-4080-91C4-ECD167EDDBC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E3C-4080-91C4-ECD167EDDBC1}"/>
              </c:ext>
            </c:extLst>
          </c:dPt>
          <c:errBars>
            <c:errBarType val="both"/>
            <c:errValType val="cust"/>
            <c:noEndCap val="0"/>
            <c:plus>
              <c:numRef>
                <c:f>[1]Лист2!$Q$24:$Q$26</c:f>
                <c:numCache>
                  <c:formatCode>General</c:formatCode>
                  <c:ptCount val="3"/>
                  <c:pt idx="0">
                    <c:v>6.4268351094305727</c:v>
                  </c:pt>
                  <c:pt idx="1">
                    <c:v>1.7984258689942005</c:v>
                  </c:pt>
                  <c:pt idx="2">
                    <c:v>2.6361371890620138</c:v>
                  </c:pt>
                </c:numCache>
              </c:numRef>
            </c:plus>
            <c:minus>
              <c:numRef>
                <c:f>[1]Лист2!$Q$24:$Q$26</c:f>
                <c:numCache>
                  <c:formatCode>General</c:formatCode>
                  <c:ptCount val="3"/>
                  <c:pt idx="0">
                    <c:v>6.4268351094305727</c:v>
                  </c:pt>
                  <c:pt idx="1">
                    <c:v>1.7984258689942005</c:v>
                  </c:pt>
                  <c:pt idx="2">
                    <c:v>2.6361371890620138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'Дифференцировка с ВВ Динамика'!$I$12:$K$12</c:f>
              <c:strCache>
                <c:ptCount val="3"/>
                <c:pt idx="0">
                  <c:v>Without EVs</c:v>
                </c:pt>
                <c:pt idx="1">
                  <c:v>EVs from senescent MSCs</c:v>
                </c:pt>
                <c:pt idx="2">
                  <c:v>EVs from replicative MSCs</c:v>
                </c:pt>
              </c:strCache>
            </c:strRef>
          </c:cat>
          <c:val>
            <c:numRef>
              <c:f>[1]Лист2!$Q$18:$Q$20</c:f>
              <c:numCache>
                <c:formatCode>General</c:formatCode>
                <c:ptCount val="3"/>
                <c:pt idx="0">
                  <c:v>57.42</c:v>
                </c:pt>
                <c:pt idx="1">
                  <c:v>16.906160628840862</c:v>
                </c:pt>
                <c:pt idx="2">
                  <c:v>14.968036491556406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3C-4080-91C4-ECD167EDDB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626262264"/>
        <c:axId val="626260624"/>
      </c:barChart>
      <c:catAx>
        <c:axId val="626262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6260624"/>
        <c:crosses val="autoZero"/>
        <c:auto val="1"/>
        <c:lblAlgn val="ctr"/>
        <c:lblOffset val="100"/>
        <c:noMultiLvlLbl val="0"/>
      </c:catAx>
      <c:valAx>
        <c:axId val="6262606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% differentiated cells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4.9610874059463232E-2"/>
              <c:y val="0.359311799712651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ysClr val="windowText" lastClr="000000">
                <a:lumMod val="65000"/>
                <a:lumOff val="35000"/>
              </a:sys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6262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269482116644766"/>
          <c:y val="0.16016297518849257"/>
          <c:w val="0.78985394019395117"/>
          <c:h val="0.66918613317597231"/>
        </c:manualLayout>
      </c:layout>
      <c:lineChart>
        <c:grouping val="standard"/>
        <c:varyColors val="0"/>
        <c:ser>
          <c:idx val="1"/>
          <c:order val="0"/>
          <c:tx>
            <c:strRef>
              <c:f>'Данные по дифференцировке с (2'!$I$11</c:f>
              <c:strCache>
                <c:ptCount val="1"/>
                <c:pt idx="0">
                  <c:v>Without EVs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'Данные по дифференцировке с (2'!$B$45:$F$45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5.740803333738814</c:v>
                  </c:pt>
                  <c:pt idx="2">
                    <c:v>9.9946205399851014</c:v>
                  </c:pt>
                  <c:pt idx="3">
                    <c:v>11.219335881335752</c:v>
                  </c:pt>
                  <c:pt idx="4">
                    <c:v>9.5837997169392182</c:v>
                  </c:pt>
                </c:numCache>
              </c:numRef>
            </c:plus>
            <c:minus>
              <c:numRef>
                <c:f>'Данные по дифференцировке с (2'!$B$45:$F$45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5.740803333738814</c:v>
                  </c:pt>
                  <c:pt idx="2">
                    <c:v>9.9946205399851014</c:v>
                  </c:pt>
                  <c:pt idx="3">
                    <c:v>11.219335881335752</c:v>
                  </c:pt>
                  <c:pt idx="4">
                    <c:v>9.5837997169392182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'Данные по дифференцировке с (2'!$B$1:$F$1</c:f>
              <c:numCache>
                <c:formatCode>General</c:formatCode>
                <c:ptCount val="5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9</c:v>
                </c:pt>
                <c:pt idx="4">
                  <c:v>14</c:v>
                </c:pt>
              </c:numCache>
            </c:numRef>
          </c:cat>
          <c:val>
            <c:numRef>
              <c:f>'Данные по дифференцировке с (2'!$B$44:$F$44</c:f>
              <c:numCache>
                <c:formatCode>General</c:formatCode>
                <c:ptCount val="5"/>
                <c:pt idx="0">
                  <c:v>0</c:v>
                </c:pt>
                <c:pt idx="1">
                  <c:v>16.587499999999999</c:v>
                </c:pt>
                <c:pt idx="2">
                  <c:v>33.611363636363635</c:v>
                </c:pt>
                <c:pt idx="3">
                  <c:v>39.349621212121207</c:v>
                </c:pt>
                <c:pt idx="4">
                  <c:v>59.221837944664031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F78-4803-B63D-A3222B912897}"/>
            </c:ext>
          </c:extLst>
        </c:ser>
        <c:ser>
          <c:idx val="0"/>
          <c:order val="1"/>
          <c:tx>
            <c:strRef>
              <c:f>'Данные по дифференцировке с (2'!$J$12</c:f>
              <c:strCache>
                <c:ptCount val="1"/>
                <c:pt idx="0">
                  <c:v> EVs from senescent MSCs</c:v>
                </c:pt>
              </c:strCache>
            </c:strRef>
          </c:tx>
          <c:spPr>
            <a:ln w="28575" cap="rnd">
              <a:solidFill>
                <a:srgbClr val="5B9BD5"/>
              </a:solidFill>
              <a:prstDash val="dash"/>
              <a:round/>
            </a:ln>
            <a:effectLst/>
          </c:spPr>
          <c:marker>
            <c:symbol val="star"/>
            <c:size val="5"/>
            <c:spPr>
              <a:solidFill>
                <a:srgbClr val="5B9BD5"/>
              </a:solidFill>
              <a:ln w="9525">
                <a:solidFill>
                  <a:srgbClr val="5B9BD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'Данные по дифференцировке с (2'!$B$71:$F$71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2.3773987028408796</c:v>
                  </c:pt>
                  <c:pt idx="3">
                    <c:v>2.2888504986282485</c:v>
                  </c:pt>
                  <c:pt idx="4">
                    <c:v>1.540567492679157</c:v>
                  </c:pt>
                </c:numCache>
              </c:numRef>
            </c:plus>
            <c:minus>
              <c:numRef>
                <c:f>'Данные по дифференцировке с (2'!$B$71:$F$71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2.3773987028408796</c:v>
                  </c:pt>
                  <c:pt idx="3">
                    <c:v>2.2888504986282485</c:v>
                  </c:pt>
                  <c:pt idx="4">
                    <c:v>1.540567492679157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'Данные по дифференцировке с (2'!$B$1:$F$1</c:f>
              <c:numCache>
                <c:formatCode>General</c:formatCode>
                <c:ptCount val="5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9</c:v>
                </c:pt>
                <c:pt idx="4">
                  <c:v>14</c:v>
                </c:pt>
              </c:numCache>
            </c:numRef>
          </c:cat>
          <c:val>
            <c:numRef>
              <c:f>'Данные по дифференцировке с (2'!$B$70:$F$70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7.2972931337849056</c:v>
                </c:pt>
                <c:pt idx="3">
                  <c:v>9.3455507286469643</c:v>
                </c:pt>
                <c:pt idx="4">
                  <c:v>15.309046947298288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F78-4803-B63D-A3222B912897}"/>
            </c:ext>
          </c:extLst>
        </c:ser>
        <c:ser>
          <c:idx val="2"/>
          <c:order val="2"/>
          <c:tx>
            <c:v>EVs from replicative MSCs</c:v>
          </c:tx>
          <c:spPr>
            <a:ln w="28575" cap="rnd">
              <a:solidFill>
                <a:srgbClr val="4472C4">
                  <a:lumMod val="60000"/>
                  <a:lumOff val="40000"/>
                </a:srgbClr>
              </a:solidFill>
              <a:prstDash val="sysDot"/>
              <a:round/>
            </a:ln>
            <a:effectLst/>
          </c:spPr>
          <c:marker>
            <c:symbol val="triangle"/>
            <c:size val="5"/>
            <c:spPr>
              <a:solidFill>
                <a:srgbClr val="4472C4">
                  <a:lumMod val="40000"/>
                  <a:lumOff val="60000"/>
                </a:srgbClr>
              </a:solidFill>
              <a:ln w="9525">
                <a:solidFill>
                  <a:srgbClr val="4472C4">
                    <a:lumMod val="40000"/>
                    <a:lumOff val="60000"/>
                  </a:srgb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'Данные по дифференцировке с (2'!$I$57:$M$57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2.2922155679688099</c:v>
                  </c:pt>
                  <c:pt idx="3">
                    <c:v>2.64490173371223</c:v>
                  </c:pt>
                  <c:pt idx="4">
                    <c:v>2.3396430570574025</c:v>
                  </c:pt>
                </c:numCache>
              </c:numRef>
            </c:plus>
            <c:minus>
              <c:numRef>
                <c:f>'Данные по дифференцировке с (2'!$I$57:$M$57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2.2922155679688099</c:v>
                  </c:pt>
                  <c:pt idx="3">
                    <c:v>2.64490173371223</c:v>
                  </c:pt>
                  <c:pt idx="4">
                    <c:v>2.3396430570574025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'Данные по дифференцировке с (2'!$I$56:$M$56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5.9193527824146601</c:v>
                </c:pt>
                <c:pt idx="3">
                  <c:v>8.3725917267922867</c:v>
                </c:pt>
                <c:pt idx="4">
                  <c:v>11.908253960652345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F78-4803-B63D-A3222B9128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6021416"/>
        <c:axId val="646020760"/>
      </c:lineChart>
      <c:catAx>
        <c:axId val="6460214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Time, days</a:t>
                </a:r>
                <a:endParaRPr lang="ru-RU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46020760"/>
        <c:crosses val="autoZero"/>
        <c:auto val="1"/>
        <c:lblAlgn val="ctr"/>
        <c:lblOffset val="100"/>
        <c:tickMarkSkip val="1"/>
        <c:noMultiLvlLbl val="0"/>
      </c:catAx>
      <c:valAx>
        <c:axId val="6460207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% of differentiated</a:t>
                </a:r>
                <a:r>
                  <a:rPr lang="en-US" baseline="0" dirty="0"/>
                  <a:t> cells </a:t>
                </a:r>
                <a:endParaRPr lang="ru-RU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ysClr val="windowText" lastClr="000000">
                <a:lumMod val="65000"/>
                <a:lumOff val="35000"/>
              </a:sys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46021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9925378804750812"/>
          <c:y val="1.9278401802101258E-2"/>
          <c:w val="0.60334511516764877"/>
          <c:h val="0.188865223268734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79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379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7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588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875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004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02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748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978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6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816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12A80-0471-4E9D-A227-B3E2E8712EE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6DE2D-CF90-4CB2-8FEB-9D964DF9C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194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27.png"/><Relationship Id="rId34" Type="http://schemas.openxmlformats.org/officeDocument/2006/relationships/image" Target="../media/image4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31" Type="http://schemas.openxmlformats.org/officeDocument/2006/relationships/image" Target="../media/image37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8" Type="http://schemas.openxmlformats.org/officeDocument/2006/relationships/image" Target="../media/image14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21" Type="http://schemas.openxmlformats.org/officeDocument/2006/relationships/image" Target="../media/image65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5" Type="http://schemas.openxmlformats.org/officeDocument/2006/relationships/image" Target="../media/image69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24" Type="http://schemas.openxmlformats.org/officeDocument/2006/relationships/image" Target="../media/image68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23" Type="http://schemas.openxmlformats.org/officeDocument/2006/relationships/image" Target="../media/image67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Relationship Id="rId22" Type="http://schemas.openxmlformats.org/officeDocument/2006/relationships/image" Target="../media/image6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1">
            <a:extLst>
              <a:ext uri="{FF2B5EF4-FFF2-40B4-BE49-F238E27FC236}">
                <a16:creationId xmlns:a16="http://schemas.microsoft.com/office/drawing/2014/main" id="{F692C9CA-E155-4EF4-ABAB-F0AA314000A6}"/>
              </a:ext>
            </a:extLst>
          </p:cNvPr>
          <p:cNvSpPr/>
          <p:nvPr/>
        </p:nvSpPr>
        <p:spPr>
          <a:xfrm>
            <a:off x="-198474" y="-148856"/>
            <a:ext cx="7404492" cy="10054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29BE2E1-7929-4D6D-9294-937273BAAD61}"/>
              </a:ext>
            </a:extLst>
          </p:cNvPr>
          <p:cNvGrpSpPr/>
          <p:nvPr/>
        </p:nvGrpSpPr>
        <p:grpSpPr>
          <a:xfrm>
            <a:off x="281351" y="0"/>
            <a:ext cx="6599703" cy="4117627"/>
            <a:chOff x="281351" y="0"/>
            <a:chExt cx="6599703" cy="4117627"/>
          </a:xfrm>
        </p:grpSpPr>
        <p:graphicFrame>
          <p:nvGraphicFramePr>
            <p:cNvPr id="2" name="Диаграмма 1">
              <a:extLst>
                <a:ext uri="{FF2B5EF4-FFF2-40B4-BE49-F238E27FC236}">
                  <a16:creationId xmlns:a16="http://schemas.microsoft.com/office/drawing/2014/main" id="{00000000-0008-0000-02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89148496"/>
                </p:ext>
              </p:extLst>
            </p:nvPr>
          </p:nvGraphicFramePr>
          <p:xfrm>
            <a:off x="1543656" y="48875"/>
            <a:ext cx="3984899" cy="31618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ED2814C-B1DD-773B-69E4-71E162368912}"/>
                </a:ext>
              </a:extLst>
            </p:cNvPr>
            <p:cNvSpPr txBox="1"/>
            <p:nvPr/>
          </p:nvSpPr>
          <p:spPr>
            <a:xfrm>
              <a:off x="3581203" y="938339"/>
              <a:ext cx="415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*#</a:t>
              </a:r>
              <a:endParaRPr lang="ru-RU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8501FD6-9166-7767-F78F-7CBD2E33E2C7}"/>
                </a:ext>
              </a:extLst>
            </p:cNvPr>
            <p:cNvSpPr txBox="1"/>
            <p:nvPr/>
          </p:nvSpPr>
          <p:spPr>
            <a:xfrm>
              <a:off x="4201637" y="636771"/>
              <a:ext cx="415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*#</a:t>
              </a:r>
              <a:endParaRPr lang="ru-RU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CBEEA5D-94CC-F7AF-9085-06CF5C5EFCD9}"/>
                </a:ext>
              </a:extLst>
            </p:cNvPr>
            <p:cNvSpPr txBox="1"/>
            <p:nvPr/>
          </p:nvSpPr>
          <p:spPr>
            <a:xfrm>
              <a:off x="4844363" y="0"/>
              <a:ext cx="415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*#</a:t>
              </a:r>
              <a:endParaRPr lang="ru-RU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A65AC07-55E3-408D-BCD3-9E03C21395E9}"/>
                </a:ext>
              </a:extLst>
            </p:cNvPr>
            <p:cNvSpPr txBox="1"/>
            <p:nvPr/>
          </p:nvSpPr>
          <p:spPr>
            <a:xfrm>
              <a:off x="281351" y="3266688"/>
              <a:ext cx="6599703" cy="8509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algn="just">
                <a:lnSpc>
                  <a:spcPct val="115000"/>
                </a:lnSpc>
                <a:spcBef>
                  <a:spcPts val="1200"/>
                </a:spcBef>
                <a:spcAft>
                  <a:spcPts val="0"/>
                </a:spcAft>
              </a:pPr>
              <a:r>
                <a:rPr lang="en-US" sz="16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Fig. S1. </a:t>
              </a: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Dynamics of increase in the number of cells accumulating fat drops during </a:t>
              </a:r>
              <a:r>
                <a:rPr lang="en-US" sz="14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adipogenic</a:t>
              </a: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differentiation of MSCs;  n=3-7, mean +/- SE. *p&lt;0,05 versus sample with senescent cells, #p&lt;0,05 versus sample with replicative cells.</a:t>
              </a:r>
              <a:endParaRPr lang="ru-RU" sz="14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48DF728-C73C-473B-9C50-C2C753C612E6}"/>
              </a:ext>
            </a:extLst>
          </p:cNvPr>
          <p:cNvGrpSpPr/>
          <p:nvPr/>
        </p:nvGrpSpPr>
        <p:grpSpPr>
          <a:xfrm>
            <a:off x="281351" y="4269219"/>
            <a:ext cx="6599702" cy="4626090"/>
            <a:chOff x="281351" y="3916552"/>
            <a:chExt cx="6599702" cy="4626090"/>
          </a:xfrm>
        </p:grpSpPr>
        <p:grpSp>
          <p:nvGrpSpPr>
            <p:cNvPr id="12" name="Группа 11">
              <a:extLst>
                <a:ext uri="{FF2B5EF4-FFF2-40B4-BE49-F238E27FC236}">
                  <a16:creationId xmlns:a16="http://schemas.microsoft.com/office/drawing/2014/main" id="{49ABC41B-FA7A-4BF9-A45A-A72EC40DBA19}"/>
                </a:ext>
              </a:extLst>
            </p:cNvPr>
            <p:cNvGrpSpPr/>
            <p:nvPr/>
          </p:nvGrpSpPr>
          <p:grpSpPr>
            <a:xfrm>
              <a:off x="2764871" y="3916552"/>
              <a:ext cx="1852265" cy="3870154"/>
              <a:chOff x="4493117" y="4800573"/>
              <a:chExt cx="1852265" cy="3870154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4812924" y="5194757"/>
                <a:ext cx="5098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n=7</a:t>
                </a:r>
                <a:endParaRPr lang="ru-RU" sz="14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779960" y="6845268"/>
                <a:ext cx="4603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n=3</a:t>
                </a:r>
                <a:endParaRPr lang="ru-RU" sz="14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307894" y="6436537"/>
                <a:ext cx="4603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n=9</a:t>
                </a:r>
                <a:endParaRPr lang="ru-RU" sz="14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373714" y="6735650"/>
                <a:ext cx="300082" cy="369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99" dirty="0"/>
                  <a:t>*</a:t>
                </a:r>
                <a:endParaRPr lang="ru-RU" sz="1799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852591" y="7208115"/>
                <a:ext cx="300082" cy="369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99" dirty="0"/>
                  <a:t>*</a:t>
                </a:r>
                <a:endParaRPr lang="ru-RU" sz="1799" dirty="0"/>
              </a:p>
            </p:txBody>
          </p:sp>
          <p:graphicFrame>
            <p:nvGraphicFramePr>
              <p:cNvPr id="11" name="Диаграмма 10">
                <a:extLst>
                  <a:ext uri="{FF2B5EF4-FFF2-40B4-BE49-F238E27FC236}">
                    <a16:creationId xmlns:a16="http://schemas.microsoft.com/office/drawing/2014/main" id="{00000000-0008-0000-0500-00000F00000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27578546"/>
                  </p:ext>
                </p:extLst>
              </p:nvPr>
            </p:nvGraphicFramePr>
            <p:xfrm>
              <a:off x="4493117" y="4800573"/>
              <a:ext cx="1852265" cy="387015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D271BC3-507A-4982-8DA3-DC4F9DD5CF6F}"/>
                </a:ext>
              </a:extLst>
            </p:cNvPr>
            <p:cNvSpPr txBox="1"/>
            <p:nvPr/>
          </p:nvSpPr>
          <p:spPr>
            <a:xfrm>
              <a:off x="281351" y="7691703"/>
              <a:ext cx="6599702" cy="8509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algn="just">
                <a:lnSpc>
                  <a:spcPct val="115000"/>
                </a:lnSpc>
                <a:spcBef>
                  <a:spcPts val="1200"/>
                </a:spcBef>
                <a:spcAft>
                  <a:spcPts val="0"/>
                </a:spcAft>
              </a:pPr>
              <a:r>
                <a:rPr lang="en-US" sz="16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Fig. S2. </a:t>
              </a: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The tangent of the slope of the increase in the number of differentiating control, senescent and replicative cells (rate of differentiation, increase in percent of differentiated cells per day);  n=3-8, mean +/- SE. *p&lt;0,05.</a:t>
              </a:r>
              <a:endParaRPr lang="ru-RU" sz="14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7164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21">
            <a:extLst>
              <a:ext uri="{FF2B5EF4-FFF2-40B4-BE49-F238E27FC236}">
                <a16:creationId xmlns:a16="http://schemas.microsoft.com/office/drawing/2014/main" id="{549F1A6B-F0BA-4A5D-8BB9-20033CC9196B}"/>
              </a:ext>
            </a:extLst>
          </p:cNvPr>
          <p:cNvSpPr/>
          <p:nvPr/>
        </p:nvSpPr>
        <p:spPr>
          <a:xfrm>
            <a:off x="-198474" y="-148856"/>
            <a:ext cx="7404492" cy="10054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3380760"/>
              </p:ext>
            </p:extLst>
          </p:nvPr>
        </p:nvGraphicFramePr>
        <p:xfrm>
          <a:off x="985519" y="464746"/>
          <a:ext cx="4886961" cy="2852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898CD0C6-C1B2-1D3E-B730-28FFFBA19BE8}"/>
              </a:ext>
            </a:extLst>
          </p:cNvPr>
          <p:cNvCxnSpPr>
            <a:cxnSpLocks/>
          </p:cNvCxnSpPr>
          <p:nvPr/>
        </p:nvCxnSpPr>
        <p:spPr>
          <a:xfrm>
            <a:off x="699899" y="2552821"/>
            <a:ext cx="3905352" cy="0"/>
          </a:xfrm>
          <a:prstGeom prst="line">
            <a:avLst/>
          </a:prstGeom>
          <a:ln w="254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983940"/>
              </p:ext>
            </p:extLst>
          </p:nvPr>
        </p:nvGraphicFramePr>
        <p:xfrm>
          <a:off x="1009467" y="4953000"/>
          <a:ext cx="4839064" cy="2758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9FE0C443-EC71-6C10-BECA-C8F8298F5449}"/>
              </a:ext>
            </a:extLst>
          </p:cNvPr>
          <p:cNvCxnSpPr>
            <a:cxnSpLocks/>
          </p:cNvCxnSpPr>
          <p:nvPr/>
        </p:nvCxnSpPr>
        <p:spPr>
          <a:xfrm>
            <a:off x="699899" y="5675635"/>
            <a:ext cx="3905352" cy="0"/>
          </a:xfrm>
          <a:prstGeom prst="line">
            <a:avLst/>
          </a:prstGeom>
          <a:ln w="254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524BBBC-9A04-416C-91A4-A8F7F829DA9F}"/>
              </a:ext>
            </a:extLst>
          </p:cNvPr>
          <p:cNvSpPr txBox="1"/>
          <p:nvPr/>
        </p:nvSpPr>
        <p:spPr>
          <a:xfrm>
            <a:off x="340895" y="3505298"/>
            <a:ext cx="6517105" cy="850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S3.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 dynamics of Akt (Thr308) phosphorylation in control and senescent MSCs under insulin stimulation normalized to control 0 minutes point; n=3,  mean +/- SE.</a:t>
            </a:r>
            <a:endParaRPr lang="ru-RU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6A55C0-BC84-4845-B6BC-4751ADBFBC05}"/>
              </a:ext>
            </a:extLst>
          </p:cNvPr>
          <p:cNvSpPr txBox="1"/>
          <p:nvPr/>
        </p:nvSpPr>
        <p:spPr>
          <a:xfrm>
            <a:off x="340895" y="7779435"/>
            <a:ext cx="6517105" cy="603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S4.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 dynamics of Erk1/2 phosphorylation in control and senescent MSCs under insulin stimulation normalized to control 0 minutes point; n=3,  mean +/- SE.</a:t>
            </a:r>
            <a:endParaRPr lang="ru-RU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684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Прямоугольник 21">
            <a:extLst>
              <a:ext uri="{FF2B5EF4-FFF2-40B4-BE49-F238E27FC236}">
                <a16:creationId xmlns:a16="http://schemas.microsoft.com/office/drawing/2014/main" id="{60A8D84F-25B9-4444-A6F4-5BE6D8647E40}"/>
              </a:ext>
            </a:extLst>
          </p:cNvPr>
          <p:cNvSpPr/>
          <p:nvPr/>
        </p:nvSpPr>
        <p:spPr>
          <a:xfrm>
            <a:off x="-198474" y="-148856"/>
            <a:ext cx="7404492" cy="10054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A223C8A-9AC1-468A-9B2E-3AB6CB301952}"/>
              </a:ext>
            </a:extLst>
          </p:cNvPr>
          <p:cNvGrpSpPr/>
          <p:nvPr/>
        </p:nvGrpSpPr>
        <p:grpSpPr>
          <a:xfrm>
            <a:off x="283855" y="1191030"/>
            <a:ext cx="6574145" cy="5733243"/>
            <a:chOff x="283855" y="517259"/>
            <a:chExt cx="6574145" cy="5733243"/>
          </a:xfrm>
        </p:grpSpPr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id="{84A3FEF9-DBF2-42B3-B028-2A6133F3BF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8183" t="15953" b="-1"/>
            <a:stretch/>
          </p:blipFill>
          <p:spPr>
            <a:xfrm rot="10800000">
              <a:off x="1395709" y="1442028"/>
              <a:ext cx="3515926" cy="426711"/>
            </a:xfrm>
            <a:prstGeom prst="rect">
              <a:avLst/>
            </a:prstGeom>
          </p:spPr>
        </p:pic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BB2DC8BF-FFE8-4811-BB30-945AB463CE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54155" b="-11513"/>
            <a:stretch/>
          </p:blipFill>
          <p:spPr>
            <a:xfrm>
              <a:off x="1446552" y="4357231"/>
              <a:ext cx="3476245" cy="602597"/>
            </a:xfrm>
            <a:prstGeom prst="rect">
              <a:avLst/>
            </a:prstGeom>
          </p:spPr>
        </p:pic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id="{CA056865-7BFE-41DC-AE96-79A496F930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8376" t="-4767"/>
            <a:stretch/>
          </p:blipFill>
          <p:spPr>
            <a:xfrm rot="10800000">
              <a:off x="1395708" y="2117328"/>
              <a:ext cx="3527091" cy="632843"/>
            </a:xfrm>
            <a:prstGeom prst="rect">
              <a:avLst/>
            </a:prstGeom>
          </p:spPr>
        </p:pic>
        <p:pic>
          <p:nvPicPr>
            <p:cNvPr id="22" name="Рисунок 21">
              <a:extLst>
                <a:ext uri="{FF2B5EF4-FFF2-40B4-BE49-F238E27FC236}">
                  <a16:creationId xmlns:a16="http://schemas.microsoft.com/office/drawing/2014/main" id="{D87A5B20-1960-4188-9803-81EC4EB3AA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0187" t="10778" b="26893"/>
            <a:stretch/>
          </p:blipFill>
          <p:spPr>
            <a:xfrm rot="10800000">
              <a:off x="1408770" y="803348"/>
              <a:ext cx="3515927" cy="371457"/>
            </a:xfrm>
            <a:prstGeom prst="rect">
              <a:avLst/>
            </a:prstGeom>
          </p:spPr>
        </p:pic>
        <p:pic>
          <p:nvPicPr>
            <p:cNvPr id="23" name="Рисунок 22">
              <a:extLst>
                <a:ext uri="{FF2B5EF4-FFF2-40B4-BE49-F238E27FC236}">
                  <a16:creationId xmlns:a16="http://schemas.microsoft.com/office/drawing/2014/main" id="{BA1F9DF7-6A8D-4365-BA20-F44060CED8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" r="51479" b="9212"/>
            <a:stretch/>
          </p:blipFill>
          <p:spPr>
            <a:xfrm>
              <a:off x="1446551" y="3578750"/>
              <a:ext cx="3476247" cy="490118"/>
            </a:xfrm>
            <a:prstGeom prst="rect">
              <a:avLst/>
            </a:prstGeom>
          </p:spPr>
        </p:pic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id="{3A2ED1C9-5EA2-4195-B329-147641B9F0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-914" r="52591" b="13617"/>
            <a:stretch/>
          </p:blipFill>
          <p:spPr>
            <a:xfrm>
              <a:off x="1381240" y="2986569"/>
              <a:ext cx="3541558" cy="400378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1446553" y="554315"/>
              <a:ext cx="35153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  0’             5’         15’        30’          60’        90’</a:t>
              </a:r>
              <a:endParaRPr lang="ru-RU" sz="14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61363" y="857433"/>
              <a:ext cx="8499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Vinculin</a:t>
              </a:r>
              <a:endParaRPr lang="ru-RU" sz="16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1363" y="1457680"/>
              <a:ext cx="6805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p-</a:t>
              </a:r>
              <a:r>
                <a:rPr lang="en-US" sz="1600" dirty="0" err="1"/>
                <a:t>Akt</a:t>
              </a:r>
              <a:r>
                <a:rPr lang="en-US" sz="1600" dirty="0"/>
                <a:t> </a:t>
              </a:r>
              <a:endParaRPr lang="ru-RU" sz="16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61363" y="2227296"/>
              <a:ext cx="6671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p-</a:t>
              </a:r>
              <a:r>
                <a:rPr lang="en-US" sz="1600" dirty="0" err="1"/>
                <a:t>Erk</a:t>
              </a:r>
              <a:r>
                <a:rPr lang="en-US" sz="1600" dirty="0"/>
                <a:t> </a:t>
              </a:r>
              <a:endParaRPr lang="ru-RU" sz="16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61363" y="2970785"/>
              <a:ext cx="8499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Vinculin</a:t>
              </a:r>
              <a:endParaRPr lang="ru-RU" sz="16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61363" y="3613093"/>
              <a:ext cx="5795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/>
                <a:t>tAkt</a:t>
              </a:r>
              <a:r>
                <a:rPr lang="en-US" sz="1600" dirty="0"/>
                <a:t> </a:t>
              </a:r>
              <a:endParaRPr lang="ru-RU" sz="16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61363" y="4481375"/>
              <a:ext cx="566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/>
                <a:t>tErk</a:t>
              </a:r>
              <a:r>
                <a:rPr lang="en-US" sz="1600" dirty="0"/>
                <a:t> </a:t>
              </a:r>
              <a:endParaRPr lang="ru-RU" sz="16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327532" y="1113263"/>
              <a:ext cx="3541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  30,9         29,3       30,3       24,3      26,7       31</a:t>
              </a:r>
              <a:endParaRPr lang="ru-RU" sz="14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27532" y="1814483"/>
              <a:ext cx="36211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   20          17,8      17,9       14,9      17,7       15,3</a:t>
              </a:r>
              <a:endParaRPr lang="ru-RU" sz="14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353849" y="2666369"/>
              <a:ext cx="35098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   2,4         45,8      55,5      24,1        25        34,1</a:t>
              </a:r>
              <a:endParaRPr lang="ru-RU" sz="14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446553" y="3287509"/>
              <a:ext cx="35621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 26,2        21,6       22       20,4       28,4     28,8</a:t>
              </a:r>
              <a:endParaRPr lang="ru-RU" sz="1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408771" y="4021773"/>
              <a:ext cx="35398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 25,6       20,2      23,3      18,6      20,5      27,4</a:t>
              </a:r>
              <a:endParaRPr lang="ru-RU" sz="1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408771" y="4886569"/>
              <a:ext cx="36839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  17,1      26,8     26,3        20        31,1       23,2</a:t>
              </a:r>
              <a:endParaRPr lang="ru-RU" sz="1400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C86FB82-60A5-4318-9A1D-9E56BD05BCF3}"/>
                </a:ext>
              </a:extLst>
            </p:cNvPr>
            <p:cNvSpPr txBox="1"/>
            <p:nvPr/>
          </p:nvSpPr>
          <p:spPr>
            <a:xfrm>
              <a:off x="283855" y="517259"/>
              <a:ext cx="10221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Time, min</a:t>
              </a:r>
              <a:endParaRPr lang="ru-RU" sz="16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F228C10-AF4D-4FAB-89F1-604143974DC0}"/>
                </a:ext>
              </a:extLst>
            </p:cNvPr>
            <p:cNvSpPr txBox="1"/>
            <p:nvPr/>
          </p:nvSpPr>
          <p:spPr>
            <a:xfrm>
              <a:off x="283855" y="5399563"/>
              <a:ext cx="6574145" cy="8509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algn="just">
                <a:lnSpc>
                  <a:spcPct val="115000"/>
                </a:lnSpc>
                <a:spcBef>
                  <a:spcPts val="1200"/>
                </a:spcBef>
                <a:spcAft>
                  <a:spcPts val="0"/>
                </a:spcAft>
              </a:pPr>
              <a:r>
                <a:rPr lang="en-US" sz="16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Fig. S5. </a:t>
              </a:r>
              <a:r>
                <a: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Representative results of Western-blot analysis of Akt (Thr308) and Erk1/2 phosphorylation under the action of insulin in different time points in replicative MSCs. The results of densitometric analysis marked under the protein bands.</a:t>
              </a:r>
              <a:endParaRPr lang="ru-RU" sz="14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2135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8570E-62C9-4EB0-96B0-01541D66D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4EFE4-8453-4B98-801A-012DD933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21">
            <a:extLst>
              <a:ext uri="{FF2B5EF4-FFF2-40B4-BE49-F238E27FC236}">
                <a16:creationId xmlns:a16="http://schemas.microsoft.com/office/drawing/2014/main" id="{7E72FA27-76D5-40D3-B4CC-97B057B57A91}"/>
              </a:ext>
            </a:extLst>
          </p:cNvPr>
          <p:cNvSpPr/>
          <p:nvPr/>
        </p:nvSpPr>
        <p:spPr>
          <a:xfrm>
            <a:off x="-198474" y="-148856"/>
            <a:ext cx="7404492" cy="10054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5E5ED8E-E169-4556-98DA-40D0C919DD2F}"/>
              </a:ext>
            </a:extLst>
          </p:cNvPr>
          <p:cNvGrpSpPr/>
          <p:nvPr/>
        </p:nvGrpSpPr>
        <p:grpSpPr>
          <a:xfrm>
            <a:off x="68422" y="709336"/>
            <a:ext cx="6870700" cy="3855356"/>
            <a:chOff x="-7167787" y="1238822"/>
            <a:chExt cx="6870700" cy="385535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A67755C-8202-435C-986A-A68B975AC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155087" y="1303272"/>
              <a:ext cx="6858000" cy="379090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CA23263-9D61-478D-B8D5-B92B66A825C9}"/>
                </a:ext>
              </a:extLst>
            </p:cNvPr>
            <p:cNvSpPr txBox="1"/>
            <p:nvPr/>
          </p:nvSpPr>
          <p:spPr>
            <a:xfrm>
              <a:off x="-7155087" y="1238822"/>
              <a:ext cx="376775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  <a:r>
                <a:rPr lang="en-US" sz="1600" dirty="0"/>
                <a:t>          Control cells    </a:t>
              </a:r>
              <a:endParaRPr lang="ru-RU" sz="16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2C2E84E-0A7B-4D1F-B7E9-F9B93DB02A2D}"/>
                </a:ext>
              </a:extLst>
            </p:cNvPr>
            <p:cNvSpPr txBox="1"/>
            <p:nvPr/>
          </p:nvSpPr>
          <p:spPr>
            <a:xfrm>
              <a:off x="-7167786" y="2518833"/>
              <a:ext cx="42372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  <a:r>
                <a:rPr lang="en-US" sz="1600" dirty="0"/>
                <a:t>          Control cells + EVs from senescent MSCs    </a:t>
              </a:r>
              <a:endParaRPr lang="ru-RU" sz="16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846960B-25D5-4901-86CE-DD8D29B2C04F}"/>
                </a:ext>
              </a:extLst>
            </p:cNvPr>
            <p:cNvSpPr txBox="1"/>
            <p:nvPr/>
          </p:nvSpPr>
          <p:spPr>
            <a:xfrm>
              <a:off x="-7167787" y="3840962"/>
              <a:ext cx="423722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          Control cells + EVs from replicative MSCs    </a:t>
              </a:r>
              <a:endParaRPr lang="ru-RU" sz="16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60D11C0-160D-4075-BB1F-6D444FC27BE7}"/>
              </a:ext>
            </a:extLst>
          </p:cNvPr>
          <p:cNvSpPr txBox="1"/>
          <p:nvPr/>
        </p:nvSpPr>
        <p:spPr>
          <a:xfrm>
            <a:off x="81123" y="4702110"/>
            <a:ext cx="6857999" cy="16296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S6. The dynamics of </a:t>
            </a:r>
            <a:r>
              <a:rPr lang="en-US" sz="1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adipogenic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differentiation of control cells under the action of EVs from senescent and replicative MSCs.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A. Phase-contrast images of the dynamics of differentiation of control cells for 14 days with staining with neutral lipid dye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NileRed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on the 14th day; B-C. Phase-contrast images of the dynamics of differentiation of control cells with stimulation by EVs from senescent (B) and replicative (C) cells for 14 days with staining with neutral lipid dye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NileRed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on the 14th day.</a:t>
            </a:r>
            <a:endParaRPr lang="ru-RU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140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1">
            <a:extLst>
              <a:ext uri="{FF2B5EF4-FFF2-40B4-BE49-F238E27FC236}">
                <a16:creationId xmlns:a16="http://schemas.microsoft.com/office/drawing/2014/main" id="{29C82070-DCA4-46AF-96C5-CC6C74F51E5A}"/>
              </a:ext>
            </a:extLst>
          </p:cNvPr>
          <p:cNvSpPr/>
          <p:nvPr/>
        </p:nvSpPr>
        <p:spPr>
          <a:xfrm>
            <a:off x="-198474" y="-148856"/>
            <a:ext cx="7404492" cy="10054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832758" y="4216263"/>
            <a:ext cx="509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n=7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244824" y="5691299"/>
            <a:ext cx="509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n=9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571849" y="5668835"/>
            <a:ext cx="610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n=11</a:t>
            </a:r>
            <a:endParaRPr lang="ru-R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5637669" y="6073472"/>
            <a:ext cx="300082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/>
              <a:t>*</a:t>
            </a:r>
            <a:endParaRPr lang="ru-RU" sz="1799" dirty="0"/>
          </a:p>
        </p:txBody>
      </p:sp>
      <p:sp>
        <p:nvSpPr>
          <p:cNvPr id="22" name="TextBox 21"/>
          <p:cNvSpPr txBox="1"/>
          <p:nvPr/>
        </p:nvSpPr>
        <p:spPr>
          <a:xfrm>
            <a:off x="6340524" y="6014533"/>
            <a:ext cx="300082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/>
              <a:t>*</a:t>
            </a:r>
            <a:endParaRPr lang="ru-RU" sz="1799" dirty="0"/>
          </a:p>
        </p:txBody>
      </p:sp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00000000-0008-0000-05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9039539"/>
              </p:ext>
            </p:extLst>
          </p:nvPr>
        </p:nvGraphicFramePr>
        <p:xfrm>
          <a:off x="4035663" y="4179030"/>
          <a:ext cx="2955586" cy="3421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0E5005B2-8DDF-69DA-10B5-801EA24EE529}"/>
              </a:ext>
            </a:extLst>
          </p:cNvPr>
          <p:cNvGrpSpPr/>
          <p:nvPr/>
        </p:nvGrpSpPr>
        <p:grpSpPr>
          <a:xfrm>
            <a:off x="269577" y="4010110"/>
            <a:ext cx="3159423" cy="3712039"/>
            <a:chOff x="3698577" y="614904"/>
            <a:chExt cx="3159423" cy="342410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E2EF7F6-1785-3A08-299F-333A733BE46F}"/>
                </a:ext>
              </a:extLst>
            </p:cNvPr>
            <p:cNvSpPr txBox="1"/>
            <p:nvPr/>
          </p:nvSpPr>
          <p:spPr>
            <a:xfrm>
              <a:off x="5447712" y="2318685"/>
              <a:ext cx="267816" cy="370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99" dirty="0"/>
                <a:t>*</a:t>
              </a:r>
              <a:endParaRPr lang="ru-RU" sz="1799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904E8B-8249-72F0-4356-75613B0B81E4}"/>
                </a:ext>
              </a:extLst>
            </p:cNvPr>
            <p:cNvSpPr txBox="1"/>
            <p:nvPr/>
          </p:nvSpPr>
          <p:spPr>
            <a:xfrm>
              <a:off x="6137729" y="2361388"/>
              <a:ext cx="267816" cy="370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99" dirty="0"/>
                <a:t>*</a:t>
              </a:r>
              <a:endParaRPr lang="ru-RU" sz="1799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FB89E29-C6F7-87F9-83A6-345C6BF7A453}"/>
                </a:ext>
              </a:extLst>
            </p:cNvPr>
            <p:cNvSpPr txBox="1"/>
            <p:nvPr/>
          </p:nvSpPr>
          <p:spPr>
            <a:xfrm>
              <a:off x="4703811" y="964271"/>
              <a:ext cx="454987" cy="308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n=7</a:t>
              </a:r>
              <a:endParaRPr lang="ru-RU" sz="14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DC8AF0A-5EB4-31A4-BDEC-7650379EF163}"/>
                </a:ext>
              </a:extLst>
            </p:cNvPr>
            <p:cNvSpPr txBox="1"/>
            <p:nvPr/>
          </p:nvSpPr>
          <p:spPr>
            <a:xfrm>
              <a:off x="6096493" y="2040128"/>
              <a:ext cx="454987" cy="308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n=9</a:t>
              </a:r>
              <a:endParaRPr lang="ru-RU" sz="14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59552D2-3D31-7EEF-750B-B06EA545A4B9}"/>
                </a:ext>
              </a:extLst>
            </p:cNvPr>
            <p:cNvSpPr txBox="1"/>
            <p:nvPr/>
          </p:nvSpPr>
          <p:spPr>
            <a:xfrm>
              <a:off x="5353692" y="2018221"/>
              <a:ext cx="545289" cy="308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n=11</a:t>
              </a:r>
              <a:endParaRPr lang="ru-RU" sz="1400" dirty="0"/>
            </a:p>
          </p:txBody>
        </p:sp>
        <p:graphicFrame>
          <p:nvGraphicFramePr>
            <p:cNvPr id="9" name="Диаграмма 8">
              <a:extLst>
                <a:ext uri="{FF2B5EF4-FFF2-40B4-BE49-F238E27FC236}">
                  <a16:creationId xmlns:a16="http://schemas.microsoft.com/office/drawing/2014/main" id="{00000000-0008-0000-0600-000005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22658376"/>
                </p:ext>
              </p:extLst>
            </p:nvPr>
          </p:nvGraphicFramePr>
          <p:xfrm>
            <a:off x="3698577" y="614904"/>
            <a:ext cx="3159423" cy="342410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43852160-886E-62A9-34DA-D4343F6E602D}"/>
              </a:ext>
            </a:extLst>
          </p:cNvPr>
          <p:cNvGrpSpPr/>
          <p:nvPr/>
        </p:nvGrpSpPr>
        <p:grpSpPr>
          <a:xfrm>
            <a:off x="-90214" y="251975"/>
            <a:ext cx="3816610" cy="3904398"/>
            <a:chOff x="1558193" y="4793673"/>
            <a:chExt cx="3816610" cy="3904398"/>
          </a:xfrm>
        </p:grpSpPr>
        <p:graphicFrame>
          <p:nvGraphicFramePr>
            <p:cNvPr id="4" name="Диаграмма 3">
              <a:extLst>
                <a:ext uri="{FF2B5EF4-FFF2-40B4-BE49-F238E27FC236}">
                  <a16:creationId xmlns:a16="http://schemas.microsoft.com/office/drawing/2014/main" id="{00000000-0008-0000-0200-000008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913898"/>
                </p:ext>
              </p:extLst>
            </p:nvPr>
          </p:nvGraphicFramePr>
          <p:xfrm>
            <a:off x="1558193" y="4793673"/>
            <a:ext cx="3816610" cy="39043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ED2814C-B1DD-773B-69E4-71E162368912}"/>
                </a:ext>
              </a:extLst>
            </p:cNvPr>
            <p:cNvSpPr txBox="1"/>
            <p:nvPr/>
          </p:nvSpPr>
          <p:spPr>
            <a:xfrm>
              <a:off x="3519678" y="6228529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*#</a:t>
              </a:r>
              <a:endParaRPr lang="ru-RU" sz="16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8501FD6-9166-7767-F78F-7CBD2E33E2C7}"/>
                </a:ext>
              </a:extLst>
            </p:cNvPr>
            <p:cNvSpPr txBox="1"/>
            <p:nvPr/>
          </p:nvSpPr>
          <p:spPr>
            <a:xfrm>
              <a:off x="4123522" y="5966310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*#</a:t>
              </a:r>
              <a:endParaRPr lang="ru-RU" sz="16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BEEA5D-94CC-F7AF-9085-06CF5C5EFCD9}"/>
                </a:ext>
              </a:extLst>
            </p:cNvPr>
            <p:cNvSpPr txBox="1"/>
            <p:nvPr/>
          </p:nvSpPr>
          <p:spPr>
            <a:xfrm>
              <a:off x="4717745" y="5373672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*#</a:t>
              </a:r>
              <a:endParaRPr lang="ru-RU" sz="16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B1BDA3D-5EFC-433C-BD4E-B446A25ED628}"/>
              </a:ext>
            </a:extLst>
          </p:cNvPr>
          <p:cNvSpPr txBox="1"/>
          <p:nvPr/>
        </p:nvSpPr>
        <p:spPr>
          <a:xfrm>
            <a:off x="3850582" y="594416"/>
            <a:ext cx="3159423" cy="23374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S7.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Dynamics of increase in the number of cells accumulating fat drops during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adipogenic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differentiation of control MSCs in the presence of EVs from senescent cells, replicative cell and without EVs; n=4-7, mean +/- SE. *p&lt;0,05 versus sample with senescent EVs, #p&lt;0,05 versus sample with replicative EVs.</a:t>
            </a:r>
            <a:endParaRPr lang="ru-RU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AA6F470-782C-4380-826A-ED9E2A3164EE}"/>
              </a:ext>
            </a:extLst>
          </p:cNvPr>
          <p:cNvSpPr txBox="1"/>
          <p:nvPr/>
        </p:nvSpPr>
        <p:spPr>
          <a:xfrm>
            <a:off x="249577" y="7545939"/>
            <a:ext cx="3633238" cy="1346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S8. </a:t>
            </a:r>
            <a:r>
              <a:rPr lang="en-US" sz="1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efficiency of </a:t>
            </a:r>
            <a:r>
              <a:rPr lang="en-US" sz="14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adipogenic</a:t>
            </a:r>
            <a:r>
              <a:rPr lang="en-US" sz="1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differentiation of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control </a:t>
            </a:r>
            <a:r>
              <a:rPr lang="en-US" sz="1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cells without the addition of EVs and with the addition of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senescent </a:t>
            </a:r>
            <a:r>
              <a:rPr lang="en-US" sz="1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replicative EVs,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 +/- SE</a:t>
            </a:r>
            <a:r>
              <a:rPr lang="en-US" sz="1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*p&lt;0,05.</a:t>
            </a:r>
            <a:endParaRPr lang="ru-RU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101378-B9D8-4F39-B0B1-4CF5E77E04C5}"/>
              </a:ext>
            </a:extLst>
          </p:cNvPr>
          <p:cNvSpPr txBox="1"/>
          <p:nvPr/>
        </p:nvSpPr>
        <p:spPr>
          <a:xfrm>
            <a:off x="4097578" y="7722058"/>
            <a:ext cx="2948542" cy="1841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S9.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tangent of the slope of the increase in the number of differentiating control cells (differentiation rate) without EVs, with EVs secreted by senescent MSCs and replicative EVs</a:t>
            </a:r>
            <a:r>
              <a:rPr lang="en-US" sz="1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 +/- SE</a:t>
            </a:r>
            <a:r>
              <a:rPr lang="en-US" sz="1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*p&lt;0,05.</a:t>
            </a:r>
            <a:endParaRPr lang="ru-RU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824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21">
            <a:extLst>
              <a:ext uri="{FF2B5EF4-FFF2-40B4-BE49-F238E27FC236}">
                <a16:creationId xmlns:a16="http://schemas.microsoft.com/office/drawing/2014/main" id="{BA8E0AEA-B47B-4DA8-B149-21BBD90494F8}"/>
              </a:ext>
            </a:extLst>
          </p:cNvPr>
          <p:cNvSpPr/>
          <p:nvPr/>
        </p:nvSpPr>
        <p:spPr>
          <a:xfrm>
            <a:off x="-198474" y="-148856"/>
            <a:ext cx="7404492" cy="10054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095B80-0566-46A1-85F4-339956260B29}"/>
              </a:ext>
            </a:extLst>
          </p:cNvPr>
          <p:cNvSpPr txBox="1"/>
          <p:nvPr/>
        </p:nvSpPr>
        <p:spPr>
          <a:xfrm>
            <a:off x="681407" y="180259"/>
            <a:ext cx="6417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   0’       5’      15’      30’     60’     90’             0’      </a:t>
            </a:r>
            <a:r>
              <a:rPr lang="ru-RU" sz="1600" dirty="0"/>
              <a:t> </a:t>
            </a:r>
            <a:r>
              <a:rPr lang="en-US" sz="1600" dirty="0"/>
              <a:t>5’      15’     30’      60’     90’</a:t>
            </a:r>
            <a:endParaRPr lang="ru-RU" sz="1600" dirty="0"/>
          </a:p>
        </p:txBody>
      </p:sp>
      <p:sp>
        <p:nvSpPr>
          <p:cNvPr id="20" name="Прямоугольник 68">
            <a:extLst>
              <a:ext uri="{FF2B5EF4-FFF2-40B4-BE49-F238E27FC236}">
                <a16:creationId xmlns:a16="http://schemas.microsoft.com/office/drawing/2014/main" id="{B5D095DC-7BB7-4430-BD18-3545AB0EB6C0}"/>
              </a:ext>
            </a:extLst>
          </p:cNvPr>
          <p:cNvSpPr/>
          <p:nvPr/>
        </p:nvSpPr>
        <p:spPr>
          <a:xfrm>
            <a:off x="243347" y="180259"/>
            <a:ext cx="373555" cy="3658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69">
            <a:extLst>
              <a:ext uri="{FF2B5EF4-FFF2-40B4-BE49-F238E27FC236}">
                <a16:creationId xmlns:a16="http://schemas.microsoft.com/office/drawing/2014/main" id="{5C19A9C7-5435-40A0-848D-32F175E3EFF4}"/>
              </a:ext>
            </a:extLst>
          </p:cNvPr>
          <p:cNvSpPr/>
          <p:nvPr/>
        </p:nvSpPr>
        <p:spPr>
          <a:xfrm>
            <a:off x="3714372" y="334147"/>
            <a:ext cx="190754" cy="3504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A6A733-0847-4D34-94C2-7C35F1F6B7E2}"/>
              </a:ext>
            </a:extLst>
          </p:cNvPr>
          <p:cNvSpPr txBox="1"/>
          <p:nvPr/>
        </p:nvSpPr>
        <p:spPr>
          <a:xfrm>
            <a:off x="-185152" y="2465825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Vinculin</a:t>
            </a:r>
            <a:endParaRPr lang="ru-RU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F14F22-871E-4484-8355-52296845EA63}"/>
              </a:ext>
            </a:extLst>
          </p:cNvPr>
          <p:cNvSpPr txBox="1"/>
          <p:nvPr/>
        </p:nvSpPr>
        <p:spPr>
          <a:xfrm>
            <a:off x="-15810" y="591199"/>
            <a:ext cx="680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E97230-DE14-4982-905A-C1FFFF9E0EC9}"/>
              </a:ext>
            </a:extLst>
          </p:cNvPr>
          <p:cNvSpPr txBox="1"/>
          <p:nvPr/>
        </p:nvSpPr>
        <p:spPr>
          <a:xfrm>
            <a:off x="3703" y="1510504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Erk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27D370-7B53-41BB-8D43-1756A686B35E}"/>
              </a:ext>
            </a:extLst>
          </p:cNvPr>
          <p:cNvSpPr txBox="1"/>
          <p:nvPr/>
        </p:nvSpPr>
        <p:spPr>
          <a:xfrm>
            <a:off x="110784" y="1023418"/>
            <a:ext cx="579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3DB074-1337-4370-A19A-AE3C53F59CFB}"/>
              </a:ext>
            </a:extLst>
          </p:cNvPr>
          <p:cNvSpPr txBox="1"/>
          <p:nvPr/>
        </p:nvSpPr>
        <p:spPr>
          <a:xfrm>
            <a:off x="130340" y="1976525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tErk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8BB628-7FC5-487B-87E2-324F4A062258}"/>
              </a:ext>
            </a:extLst>
          </p:cNvPr>
          <p:cNvSpPr txBox="1"/>
          <p:nvPr/>
        </p:nvSpPr>
        <p:spPr>
          <a:xfrm>
            <a:off x="-219430" y="147278"/>
            <a:ext cx="10221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Time, min</a:t>
            </a:r>
            <a:endParaRPr lang="ru-RU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63628C0-9708-43D5-99BD-79CBC354BEDA}"/>
              </a:ext>
            </a:extLst>
          </p:cNvPr>
          <p:cNvSpPr txBox="1"/>
          <p:nvPr/>
        </p:nvSpPr>
        <p:spPr>
          <a:xfrm>
            <a:off x="664761" y="-218582"/>
            <a:ext cx="22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   </a:t>
            </a:r>
            <a:endParaRPr lang="ru-RU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6051D1C-E001-459A-A12D-E94BBDD40D0E}"/>
              </a:ext>
            </a:extLst>
          </p:cNvPr>
          <p:cNvSpPr txBox="1"/>
          <p:nvPr/>
        </p:nvSpPr>
        <p:spPr>
          <a:xfrm>
            <a:off x="3853295" y="-216494"/>
            <a:ext cx="22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   </a:t>
            </a:r>
            <a:endParaRPr lang="ru-RU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0D964B-66D0-47E4-B2EC-BB2E89CDD3AF}"/>
              </a:ext>
            </a:extLst>
          </p:cNvPr>
          <p:cNvSpPr txBox="1"/>
          <p:nvPr/>
        </p:nvSpPr>
        <p:spPr>
          <a:xfrm>
            <a:off x="1225787" y="-203994"/>
            <a:ext cx="2278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MSCs from young donors</a:t>
            </a:r>
            <a:endParaRPr lang="ru-RU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7C9DA8E-6B37-4890-90E3-D982691E38EE}"/>
              </a:ext>
            </a:extLst>
          </p:cNvPr>
          <p:cNvSpPr txBox="1"/>
          <p:nvPr/>
        </p:nvSpPr>
        <p:spPr>
          <a:xfrm>
            <a:off x="4356511" y="-201813"/>
            <a:ext cx="2170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MSCs from aged donors</a:t>
            </a:r>
            <a:endParaRPr lang="ru-RU" sz="1600" dirty="0"/>
          </a:p>
        </p:txBody>
      </p:sp>
      <p:pic>
        <p:nvPicPr>
          <p:cNvPr id="34" name="Рисунок 69">
            <a:extLst>
              <a:ext uri="{FF2B5EF4-FFF2-40B4-BE49-F238E27FC236}">
                <a16:creationId xmlns:a16="http://schemas.microsoft.com/office/drawing/2014/main" id="{191283DF-3F07-47E1-9F81-A8920138A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927401" y="562971"/>
            <a:ext cx="3071115" cy="419888"/>
          </a:xfrm>
          <a:prstGeom prst="rect">
            <a:avLst/>
          </a:prstGeom>
        </p:spPr>
      </p:pic>
      <p:pic>
        <p:nvPicPr>
          <p:cNvPr id="35" name="Рисунок 79">
            <a:extLst>
              <a:ext uri="{FF2B5EF4-FFF2-40B4-BE49-F238E27FC236}">
                <a16:creationId xmlns:a16="http://schemas.microsoft.com/office/drawing/2014/main" id="{75DDF236-493F-4861-97C4-EE5E7EB55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868738" y="936375"/>
            <a:ext cx="3147302" cy="545898"/>
          </a:xfrm>
          <a:prstGeom prst="rect">
            <a:avLst/>
          </a:prstGeom>
        </p:spPr>
      </p:pic>
      <p:pic>
        <p:nvPicPr>
          <p:cNvPr id="36" name="Рисунок 70">
            <a:extLst>
              <a:ext uri="{FF2B5EF4-FFF2-40B4-BE49-F238E27FC236}">
                <a16:creationId xmlns:a16="http://schemas.microsoft.com/office/drawing/2014/main" id="{27D78F18-0DD5-48C2-B43A-6D7A0F5BFB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3980344" y="1415744"/>
            <a:ext cx="2893413" cy="528074"/>
          </a:xfrm>
          <a:prstGeom prst="rect">
            <a:avLst/>
          </a:prstGeom>
        </p:spPr>
      </p:pic>
      <p:pic>
        <p:nvPicPr>
          <p:cNvPr id="37" name="Рисунок 83">
            <a:extLst>
              <a:ext uri="{FF2B5EF4-FFF2-40B4-BE49-F238E27FC236}">
                <a16:creationId xmlns:a16="http://schemas.microsoft.com/office/drawing/2014/main" id="{460F168A-4E8A-4616-BDAE-0B4A635EC5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428" b="4161"/>
          <a:stretch/>
        </p:blipFill>
        <p:spPr>
          <a:xfrm rot="10800000">
            <a:off x="3973712" y="1962688"/>
            <a:ext cx="2950583" cy="528077"/>
          </a:xfrm>
          <a:prstGeom prst="rect">
            <a:avLst/>
          </a:prstGeom>
        </p:spPr>
      </p:pic>
      <p:pic>
        <p:nvPicPr>
          <p:cNvPr id="38" name="Рисунок 80">
            <a:extLst>
              <a:ext uri="{FF2B5EF4-FFF2-40B4-BE49-F238E27FC236}">
                <a16:creationId xmlns:a16="http://schemas.microsoft.com/office/drawing/2014/main" id="{3FCB4FBF-AEF2-4205-9BB4-9015B92E80B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680" b="20384"/>
          <a:stretch/>
        </p:blipFill>
        <p:spPr>
          <a:xfrm rot="10800000">
            <a:off x="3847781" y="2493171"/>
            <a:ext cx="3025976" cy="465817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8FD2AE4-EE4E-4A29-BF0F-1F0F74A1D1AC}"/>
              </a:ext>
            </a:extLst>
          </p:cNvPr>
          <p:cNvSpPr txBox="1"/>
          <p:nvPr/>
        </p:nvSpPr>
        <p:spPr>
          <a:xfrm>
            <a:off x="-179622" y="4790447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Vinculin</a:t>
            </a:r>
            <a:endParaRPr lang="ru-RU" sz="16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8D90667-3BD5-48D6-91F4-432112FB7879}"/>
              </a:ext>
            </a:extLst>
          </p:cNvPr>
          <p:cNvSpPr txBox="1"/>
          <p:nvPr/>
        </p:nvSpPr>
        <p:spPr>
          <a:xfrm>
            <a:off x="-36012" y="2926883"/>
            <a:ext cx="680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8A330F-0CB3-4574-B87F-9C63C5A0CF7B}"/>
              </a:ext>
            </a:extLst>
          </p:cNvPr>
          <p:cNvSpPr txBox="1"/>
          <p:nvPr/>
        </p:nvSpPr>
        <p:spPr>
          <a:xfrm>
            <a:off x="-16499" y="3809612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Erk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54F0E1E-E856-4F3E-B21E-E3E2FAB7C062}"/>
              </a:ext>
            </a:extLst>
          </p:cNvPr>
          <p:cNvSpPr txBox="1"/>
          <p:nvPr/>
        </p:nvSpPr>
        <p:spPr>
          <a:xfrm>
            <a:off x="90582" y="3371294"/>
            <a:ext cx="579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2F38254-F6E8-4A08-9727-81E32EEC5533}"/>
              </a:ext>
            </a:extLst>
          </p:cNvPr>
          <p:cNvSpPr txBox="1"/>
          <p:nvPr/>
        </p:nvSpPr>
        <p:spPr>
          <a:xfrm>
            <a:off x="110138" y="4312209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tErk</a:t>
            </a:r>
            <a:r>
              <a:rPr lang="en-US" sz="1600" dirty="0"/>
              <a:t> </a:t>
            </a:r>
            <a:endParaRPr lang="ru-RU" sz="1600" dirty="0"/>
          </a:p>
        </p:txBody>
      </p:sp>
      <p:pic>
        <p:nvPicPr>
          <p:cNvPr id="44" name="Рисунок 9">
            <a:extLst>
              <a:ext uri="{FF2B5EF4-FFF2-40B4-BE49-F238E27FC236}">
                <a16:creationId xmlns:a16="http://schemas.microsoft.com/office/drawing/2014/main" id="{B7E0B784-BEDB-4564-A1CE-E708779B86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699297" y="502173"/>
            <a:ext cx="2935455" cy="480685"/>
          </a:xfrm>
          <a:prstGeom prst="rect">
            <a:avLst/>
          </a:prstGeom>
        </p:spPr>
      </p:pic>
      <p:pic>
        <p:nvPicPr>
          <p:cNvPr id="45" name="Рисунок 12">
            <a:extLst>
              <a:ext uri="{FF2B5EF4-FFF2-40B4-BE49-F238E27FC236}">
                <a16:creationId xmlns:a16="http://schemas.microsoft.com/office/drawing/2014/main" id="{BD29C25F-1674-4C3A-9850-0C8E321851D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2631"/>
          <a:stretch/>
        </p:blipFill>
        <p:spPr>
          <a:xfrm rot="10800000">
            <a:off x="690365" y="1013921"/>
            <a:ext cx="2902685" cy="414014"/>
          </a:xfrm>
          <a:prstGeom prst="rect">
            <a:avLst/>
          </a:prstGeom>
        </p:spPr>
      </p:pic>
      <p:pic>
        <p:nvPicPr>
          <p:cNvPr id="46" name="Рисунок 17">
            <a:extLst>
              <a:ext uri="{FF2B5EF4-FFF2-40B4-BE49-F238E27FC236}">
                <a16:creationId xmlns:a16="http://schemas.microsoft.com/office/drawing/2014/main" id="{FBED859B-7C31-43FF-98BE-BE62FB1A0EC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4108" b="15713"/>
          <a:stretch/>
        </p:blipFill>
        <p:spPr>
          <a:xfrm rot="10800000">
            <a:off x="703719" y="1486118"/>
            <a:ext cx="2889332" cy="408931"/>
          </a:xfrm>
          <a:prstGeom prst="rect">
            <a:avLst/>
          </a:prstGeom>
        </p:spPr>
      </p:pic>
      <p:pic>
        <p:nvPicPr>
          <p:cNvPr id="47" name="Рисунок 18">
            <a:extLst>
              <a:ext uri="{FF2B5EF4-FFF2-40B4-BE49-F238E27FC236}">
                <a16:creationId xmlns:a16="http://schemas.microsoft.com/office/drawing/2014/main" id="{CBAB3BF1-1AA3-429B-998C-FE5B95AD408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1146" b="11915"/>
          <a:stretch/>
        </p:blipFill>
        <p:spPr>
          <a:xfrm rot="10800000">
            <a:off x="697557" y="1936809"/>
            <a:ext cx="2889334" cy="474189"/>
          </a:xfrm>
          <a:prstGeom prst="rect">
            <a:avLst/>
          </a:prstGeom>
        </p:spPr>
      </p:pic>
      <p:pic>
        <p:nvPicPr>
          <p:cNvPr id="48" name="Рисунок 7">
            <a:extLst>
              <a:ext uri="{FF2B5EF4-FFF2-40B4-BE49-F238E27FC236}">
                <a16:creationId xmlns:a16="http://schemas.microsoft.com/office/drawing/2014/main" id="{F6D5EF4D-F1DA-4BAF-937A-6C98E4EE6FE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6296" b="18256"/>
          <a:stretch/>
        </p:blipFill>
        <p:spPr>
          <a:xfrm rot="10800000">
            <a:off x="647607" y="2422001"/>
            <a:ext cx="2939284" cy="443921"/>
          </a:xfrm>
          <a:prstGeom prst="rect">
            <a:avLst/>
          </a:prstGeom>
        </p:spPr>
      </p:pic>
      <p:pic>
        <p:nvPicPr>
          <p:cNvPr id="49" name="Рисунок 29">
            <a:extLst>
              <a:ext uri="{FF2B5EF4-FFF2-40B4-BE49-F238E27FC236}">
                <a16:creationId xmlns:a16="http://schemas.microsoft.com/office/drawing/2014/main" id="{20338B0E-A502-4FDC-9C7C-EA6EA8C9167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0800000">
            <a:off x="697556" y="2973487"/>
            <a:ext cx="2830962" cy="354208"/>
          </a:xfrm>
          <a:prstGeom prst="rect">
            <a:avLst/>
          </a:prstGeom>
        </p:spPr>
      </p:pic>
      <p:pic>
        <p:nvPicPr>
          <p:cNvPr id="51" name="Рисунок 11">
            <a:extLst>
              <a:ext uri="{FF2B5EF4-FFF2-40B4-BE49-F238E27FC236}">
                <a16:creationId xmlns:a16="http://schemas.microsoft.com/office/drawing/2014/main" id="{D1E8CE69-2258-46F3-BC4C-A7718675CB1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1160"/>
          <a:stretch/>
        </p:blipFill>
        <p:spPr>
          <a:xfrm rot="10800000">
            <a:off x="697666" y="3346909"/>
            <a:ext cx="2794437" cy="439925"/>
          </a:xfrm>
          <a:prstGeom prst="rect">
            <a:avLst/>
          </a:prstGeom>
        </p:spPr>
      </p:pic>
      <p:pic>
        <p:nvPicPr>
          <p:cNvPr id="52" name="Рисунок 31">
            <a:extLst>
              <a:ext uri="{FF2B5EF4-FFF2-40B4-BE49-F238E27FC236}">
                <a16:creationId xmlns:a16="http://schemas.microsoft.com/office/drawing/2014/main" id="{7A145D17-80B4-45CF-A5DD-76437C241D86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b="21568"/>
          <a:stretch/>
        </p:blipFill>
        <p:spPr>
          <a:xfrm rot="10800000">
            <a:off x="681406" y="3826237"/>
            <a:ext cx="2847111" cy="354261"/>
          </a:xfrm>
          <a:prstGeom prst="rect">
            <a:avLst/>
          </a:prstGeom>
        </p:spPr>
      </p:pic>
      <p:pic>
        <p:nvPicPr>
          <p:cNvPr id="53" name="Рисунок 10">
            <a:extLst>
              <a:ext uri="{FF2B5EF4-FFF2-40B4-BE49-F238E27FC236}">
                <a16:creationId xmlns:a16="http://schemas.microsoft.com/office/drawing/2014/main" id="{53C09E98-09B8-4544-867E-903DAB6AFD5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800000">
            <a:off x="731058" y="4241914"/>
            <a:ext cx="2797460" cy="451678"/>
          </a:xfrm>
          <a:prstGeom prst="rect">
            <a:avLst/>
          </a:prstGeom>
        </p:spPr>
      </p:pic>
      <p:pic>
        <p:nvPicPr>
          <p:cNvPr id="54" name="Рисунок 25">
            <a:extLst>
              <a:ext uri="{FF2B5EF4-FFF2-40B4-BE49-F238E27FC236}">
                <a16:creationId xmlns:a16="http://schemas.microsoft.com/office/drawing/2014/main" id="{E15D37A0-648C-4F90-9B11-2C0F083C85A8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16538" b="13952"/>
          <a:stretch/>
        </p:blipFill>
        <p:spPr>
          <a:xfrm rot="10800000">
            <a:off x="689143" y="4746283"/>
            <a:ext cx="2839535" cy="452132"/>
          </a:xfrm>
          <a:prstGeom prst="rect">
            <a:avLst/>
          </a:prstGeom>
        </p:spPr>
      </p:pic>
      <p:pic>
        <p:nvPicPr>
          <p:cNvPr id="55" name="Рисунок 2">
            <a:extLst>
              <a:ext uri="{FF2B5EF4-FFF2-40B4-BE49-F238E27FC236}">
                <a16:creationId xmlns:a16="http://schemas.microsoft.com/office/drawing/2014/main" id="{B0DA6F20-E173-4C8E-9C3B-FCFC6F95393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0800000">
            <a:off x="3930855" y="3036568"/>
            <a:ext cx="2993440" cy="253253"/>
          </a:xfrm>
          <a:prstGeom prst="rect">
            <a:avLst/>
          </a:prstGeom>
        </p:spPr>
      </p:pic>
      <p:pic>
        <p:nvPicPr>
          <p:cNvPr id="56" name="Рисунок 39">
            <a:extLst>
              <a:ext uri="{FF2B5EF4-FFF2-40B4-BE49-F238E27FC236}">
                <a16:creationId xmlns:a16="http://schemas.microsoft.com/office/drawing/2014/main" id="{BF78456E-9882-47B9-89DA-93BCF0DCC1B5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24078"/>
          <a:stretch/>
        </p:blipFill>
        <p:spPr>
          <a:xfrm rot="10800000">
            <a:off x="3889976" y="3405749"/>
            <a:ext cx="3034318" cy="377251"/>
          </a:xfrm>
          <a:prstGeom prst="rect">
            <a:avLst/>
          </a:prstGeom>
        </p:spPr>
      </p:pic>
      <p:pic>
        <p:nvPicPr>
          <p:cNvPr id="57" name="Рисунок 4">
            <a:extLst>
              <a:ext uri="{FF2B5EF4-FFF2-40B4-BE49-F238E27FC236}">
                <a16:creationId xmlns:a16="http://schemas.microsoft.com/office/drawing/2014/main" id="{0A6F1CB4-CCCC-4071-8B6D-00B525145315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t="13272" b="19453"/>
          <a:stretch/>
        </p:blipFill>
        <p:spPr>
          <a:xfrm rot="10800000">
            <a:off x="3963901" y="3852574"/>
            <a:ext cx="2894098" cy="377253"/>
          </a:xfrm>
          <a:prstGeom prst="rect">
            <a:avLst/>
          </a:prstGeom>
        </p:spPr>
      </p:pic>
      <p:pic>
        <p:nvPicPr>
          <p:cNvPr id="58" name="Рисунок 40">
            <a:extLst>
              <a:ext uri="{FF2B5EF4-FFF2-40B4-BE49-F238E27FC236}">
                <a16:creationId xmlns:a16="http://schemas.microsoft.com/office/drawing/2014/main" id="{288A2802-E36F-4106-86CC-5079E857906E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t="9640" b="26947"/>
          <a:stretch/>
        </p:blipFill>
        <p:spPr>
          <a:xfrm rot="10800000">
            <a:off x="3963900" y="4331553"/>
            <a:ext cx="2909857" cy="327479"/>
          </a:xfrm>
          <a:prstGeom prst="rect">
            <a:avLst/>
          </a:prstGeom>
        </p:spPr>
      </p:pic>
      <p:pic>
        <p:nvPicPr>
          <p:cNvPr id="59" name="Рисунок 36">
            <a:extLst>
              <a:ext uri="{FF2B5EF4-FFF2-40B4-BE49-F238E27FC236}">
                <a16:creationId xmlns:a16="http://schemas.microsoft.com/office/drawing/2014/main" id="{EF9904C7-6A3A-4517-A40D-1343A516C348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b="24584"/>
          <a:stretch/>
        </p:blipFill>
        <p:spPr>
          <a:xfrm rot="10800000">
            <a:off x="4008028" y="4790446"/>
            <a:ext cx="2909860" cy="403119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3E2DCF02-B97C-4EA5-9A53-B55DB3B150F2}"/>
              </a:ext>
            </a:extLst>
          </p:cNvPr>
          <p:cNvSpPr txBox="1"/>
          <p:nvPr/>
        </p:nvSpPr>
        <p:spPr>
          <a:xfrm>
            <a:off x="-173526" y="7234943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Vinculin</a:t>
            </a:r>
            <a:endParaRPr lang="ru-RU" sz="16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40560AB-590F-418E-8712-E34E1C4155A8}"/>
              </a:ext>
            </a:extLst>
          </p:cNvPr>
          <p:cNvSpPr txBox="1"/>
          <p:nvPr/>
        </p:nvSpPr>
        <p:spPr>
          <a:xfrm>
            <a:off x="-29916" y="5310419"/>
            <a:ext cx="680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9EA249-F5E1-4EBE-A767-194E23776ED6}"/>
              </a:ext>
            </a:extLst>
          </p:cNvPr>
          <p:cNvSpPr txBox="1"/>
          <p:nvPr/>
        </p:nvSpPr>
        <p:spPr>
          <a:xfrm>
            <a:off x="-10403" y="6254108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Erk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FECB385-EBEF-4469-BD74-026B159E095B}"/>
              </a:ext>
            </a:extLst>
          </p:cNvPr>
          <p:cNvSpPr txBox="1"/>
          <p:nvPr/>
        </p:nvSpPr>
        <p:spPr>
          <a:xfrm>
            <a:off x="96678" y="5779214"/>
            <a:ext cx="579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57C5F00-44EE-4ED1-9BAB-7561ABF61009}"/>
              </a:ext>
            </a:extLst>
          </p:cNvPr>
          <p:cNvSpPr txBox="1"/>
          <p:nvPr/>
        </p:nvSpPr>
        <p:spPr>
          <a:xfrm>
            <a:off x="116234" y="6756705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tErk</a:t>
            </a:r>
            <a:r>
              <a:rPr lang="en-US" sz="1600" dirty="0"/>
              <a:t> </a:t>
            </a:r>
            <a:endParaRPr lang="ru-RU" sz="1600" dirty="0"/>
          </a:p>
        </p:txBody>
      </p:sp>
      <p:pic>
        <p:nvPicPr>
          <p:cNvPr id="65" name="Рисунок 4">
            <a:extLst>
              <a:ext uri="{FF2B5EF4-FFF2-40B4-BE49-F238E27FC236}">
                <a16:creationId xmlns:a16="http://schemas.microsoft.com/office/drawing/2014/main" id="{DACB3EED-CDF1-49F2-9FEA-3174649A69A9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t="11865" b="18429"/>
          <a:stretch/>
        </p:blipFill>
        <p:spPr>
          <a:xfrm>
            <a:off x="4008026" y="5274913"/>
            <a:ext cx="2849973" cy="468794"/>
          </a:xfrm>
          <a:prstGeom prst="rect">
            <a:avLst/>
          </a:prstGeom>
        </p:spPr>
      </p:pic>
      <p:pic>
        <p:nvPicPr>
          <p:cNvPr id="66" name="Рисунок 5">
            <a:extLst>
              <a:ext uri="{FF2B5EF4-FFF2-40B4-BE49-F238E27FC236}">
                <a16:creationId xmlns:a16="http://schemas.microsoft.com/office/drawing/2014/main" id="{0207A9A1-2B80-41A2-B95B-5F1B73732396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t="15309" b="37112"/>
          <a:stretch/>
        </p:blipFill>
        <p:spPr>
          <a:xfrm>
            <a:off x="4034375" y="5726286"/>
            <a:ext cx="2849974" cy="468794"/>
          </a:xfrm>
          <a:prstGeom prst="rect">
            <a:avLst/>
          </a:prstGeom>
        </p:spPr>
      </p:pic>
      <p:pic>
        <p:nvPicPr>
          <p:cNvPr id="67" name="Рисунок 26">
            <a:extLst>
              <a:ext uri="{FF2B5EF4-FFF2-40B4-BE49-F238E27FC236}">
                <a16:creationId xmlns:a16="http://schemas.microsoft.com/office/drawing/2014/main" id="{3C3884E3-6373-45FE-96ED-A740ED76C0AD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t="18216" b="16124"/>
          <a:stretch/>
        </p:blipFill>
        <p:spPr>
          <a:xfrm>
            <a:off x="4008026" y="6241917"/>
            <a:ext cx="2876324" cy="412732"/>
          </a:xfrm>
          <a:prstGeom prst="rect">
            <a:avLst/>
          </a:prstGeom>
        </p:spPr>
      </p:pic>
      <p:pic>
        <p:nvPicPr>
          <p:cNvPr id="68" name="Рисунок 6">
            <a:extLst>
              <a:ext uri="{FF2B5EF4-FFF2-40B4-BE49-F238E27FC236}">
                <a16:creationId xmlns:a16="http://schemas.microsoft.com/office/drawing/2014/main" id="{FC11FA82-9E28-4B24-ABCF-834CA28BA4F0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t="19931" r="4286" b="23112"/>
          <a:stretch/>
        </p:blipFill>
        <p:spPr>
          <a:xfrm>
            <a:off x="3943560" y="6671361"/>
            <a:ext cx="2940789" cy="468794"/>
          </a:xfrm>
          <a:prstGeom prst="rect">
            <a:avLst/>
          </a:prstGeom>
        </p:spPr>
      </p:pic>
      <p:pic>
        <p:nvPicPr>
          <p:cNvPr id="69" name="Рисунок 29">
            <a:extLst>
              <a:ext uri="{FF2B5EF4-FFF2-40B4-BE49-F238E27FC236}">
                <a16:creationId xmlns:a16="http://schemas.microsoft.com/office/drawing/2014/main" id="{8C4A6DD4-0FA3-490C-902A-F06D9FAA0A45}"/>
              </a:ext>
            </a:extLst>
          </p:cNvPr>
          <p:cNvPicPr>
            <a:picLocks noChangeAspect="1"/>
          </p:cNvPicPr>
          <p:nvPr/>
        </p:nvPicPr>
        <p:blipFill rotWithShape="1">
          <a:blip r:embed="rId24"/>
          <a:srcRect t="11435" b="15940"/>
          <a:stretch/>
        </p:blipFill>
        <p:spPr>
          <a:xfrm rot="10800000">
            <a:off x="3945942" y="7222749"/>
            <a:ext cx="2940788" cy="435749"/>
          </a:xfrm>
          <a:prstGeom prst="rect">
            <a:avLst/>
          </a:prstGeom>
        </p:spPr>
      </p:pic>
      <p:pic>
        <p:nvPicPr>
          <p:cNvPr id="70" name="Рисунок 45">
            <a:extLst>
              <a:ext uri="{FF2B5EF4-FFF2-40B4-BE49-F238E27FC236}">
                <a16:creationId xmlns:a16="http://schemas.microsoft.com/office/drawing/2014/main" id="{F5374F82-56C3-4172-97EE-02D9FA8BC3B1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t="18316" b="17751"/>
          <a:stretch/>
        </p:blipFill>
        <p:spPr>
          <a:xfrm>
            <a:off x="715398" y="5279582"/>
            <a:ext cx="2776705" cy="435849"/>
          </a:xfrm>
          <a:prstGeom prst="rect">
            <a:avLst/>
          </a:prstGeom>
        </p:spPr>
      </p:pic>
      <p:pic>
        <p:nvPicPr>
          <p:cNvPr id="71" name="Рисунок 51">
            <a:extLst>
              <a:ext uri="{FF2B5EF4-FFF2-40B4-BE49-F238E27FC236}">
                <a16:creationId xmlns:a16="http://schemas.microsoft.com/office/drawing/2014/main" id="{FE071C56-EC43-4F58-9448-B7A5830B21AE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t="32381" b="16696"/>
          <a:stretch/>
        </p:blipFill>
        <p:spPr>
          <a:xfrm>
            <a:off x="582908" y="5750477"/>
            <a:ext cx="3003983" cy="451678"/>
          </a:xfrm>
          <a:prstGeom prst="rect">
            <a:avLst/>
          </a:prstGeom>
        </p:spPr>
      </p:pic>
      <p:pic>
        <p:nvPicPr>
          <p:cNvPr id="72" name="Рисунок 56">
            <a:extLst>
              <a:ext uri="{FF2B5EF4-FFF2-40B4-BE49-F238E27FC236}">
                <a16:creationId xmlns:a16="http://schemas.microsoft.com/office/drawing/2014/main" id="{C9622EDE-8FB5-48DA-9748-1A6324EEAF6D}"/>
              </a:ext>
            </a:extLst>
          </p:cNvPr>
          <p:cNvPicPr>
            <a:picLocks noChangeAspect="1"/>
          </p:cNvPicPr>
          <p:nvPr/>
        </p:nvPicPr>
        <p:blipFill rotWithShape="1">
          <a:blip r:embed="rId27"/>
          <a:srcRect t="15436" b="12424"/>
          <a:stretch/>
        </p:blipFill>
        <p:spPr>
          <a:xfrm>
            <a:off x="715398" y="6292617"/>
            <a:ext cx="2788898" cy="339832"/>
          </a:xfrm>
          <a:prstGeom prst="rect">
            <a:avLst/>
          </a:prstGeom>
        </p:spPr>
      </p:pic>
      <p:pic>
        <p:nvPicPr>
          <p:cNvPr id="73" name="Рисунок 54">
            <a:extLst>
              <a:ext uri="{FF2B5EF4-FFF2-40B4-BE49-F238E27FC236}">
                <a16:creationId xmlns:a16="http://schemas.microsoft.com/office/drawing/2014/main" id="{9276F88F-3DAE-49C6-A6BC-99801B24704A}"/>
              </a:ext>
            </a:extLst>
          </p:cNvPr>
          <p:cNvPicPr>
            <a:picLocks noChangeAspect="1"/>
          </p:cNvPicPr>
          <p:nvPr/>
        </p:nvPicPr>
        <p:blipFill rotWithShape="1">
          <a:blip r:embed="rId28"/>
          <a:srcRect t="31397" b="8203"/>
          <a:stretch/>
        </p:blipFill>
        <p:spPr>
          <a:xfrm>
            <a:off x="700801" y="6739750"/>
            <a:ext cx="2827717" cy="412732"/>
          </a:xfrm>
          <a:prstGeom prst="rect">
            <a:avLst/>
          </a:prstGeom>
        </p:spPr>
      </p:pic>
      <p:pic>
        <p:nvPicPr>
          <p:cNvPr id="74" name="Рисунок 49">
            <a:extLst>
              <a:ext uri="{FF2B5EF4-FFF2-40B4-BE49-F238E27FC236}">
                <a16:creationId xmlns:a16="http://schemas.microsoft.com/office/drawing/2014/main" id="{8E4BF6CB-6126-4EA8-8D84-8E70263F71A7}"/>
              </a:ext>
            </a:extLst>
          </p:cNvPr>
          <p:cNvPicPr>
            <a:picLocks noChangeAspect="1"/>
          </p:cNvPicPr>
          <p:nvPr/>
        </p:nvPicPr>
        <p:blipFill rotWithShape="1">
          <a:blip r:embed="rId29"/>
          <a:srcRect b="21072"/>
          <a:stretch/>
        </p:blipFill>
        <p:spPr>
          <a:xfrm rot="10800000">
            <a:off x="668959" y="7252633"/>
            <a:ext cx="2827718" cy="352220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C3257C2E-CA7E-4BE1-85F2-5F1AECE369C7}"/>
              </a:ext>
            </a:extLst>
          </p:cNvPr>
          <p:cNvSpPr txBox="1"/>
          <p:nvPr/>
        </p:nvSpPr>
        <p:spPr>
          <a:xfrm>
            <a:off x="-167430" y="9557519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Vinculin</a:t>
            </a:r>
            <a:endParaRPr lang="ru-RU" sz="16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4B9BC5B-2A57-4812-8F08-2B9792A28F98}"/>
              </a:ext>
            </a:extLst>
          </p:cNvPr>
          <p:cNvSpPr txBox="1"/>
          <p:nvPr/>
        </p:nvSpPr>
        <p:spPr>
          <a:xfrm>
            <a:off x="-23820" y="7632995"/>
            <a:ext cx="680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43457B9-40CB-48C0-AF3F-AA3CE00E0F81}"/>
              </a:ext>
            </a:extLst>
          </p:cNvPr>
          <p:cNvSpPr txBox="1"/>
          <p:nvPr/>
        </p:nvSpPr>
        <p:spPr>
          <a:xfrm>
            <a:off x="-4307" y="8576684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Erk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E1D329C-4C86-4A20-8C59-38ED0BC14910}"/>
              </a:ext>
            </a:extLst>
          </p:cNvPr>
          <p:cNvSpPr txBox="1"/>
          <p:nvPr/>
        </p:nvSpPr>
        <p:spPr>
          <a:xfrm>
            <a:off x="102774" y="8101790"/>
            <a:ext cx="579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3D5919B-0790-4AF7-8A08-CC5642E5CDAE}"/>
              </a:ext>
            </a:extLst>
          </p:cNvPr>
          <p:cNvSpPr txBox="1"/>
          <p:nvPr/>
        </p:nvSpPr>
        <p:spPr>
          <a:xfrm>
            <a:off x="122330" y="9079281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tErk</a:t>
            </a:r>
            <a:r>
              <a:rPr lang="en-US" sz="1600" dirty="0"/>
              <a:t> </a:t>
            </a:r>
            <a:endParaRPr lang="ru-RU" sz="1600" dirty="0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A142DC3-096B-45EF-81EC-8636DACF8EA5}"/>
              </a:ext>
            </a:extLst>
          </p:cNvPr>
          <p:cNvCxnSpPr>
            <a:cxnSpLocks/>
          </p:cNvCxnSpPr>
          <p:nvPr/>
        </p:nvCxnSpPr>
        <p:spPr>
          <a:xfrm>
            <a:off x="-16500" y="2904737"/>
            <a:ext cx="70408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AEB3FDA-BEDF-4A23-AF54-D518BF5B4653}"/>
              </a:ext>
            </a:extLst>
          </p:cNvPr>
          <p:cNvCxnSpPr>
            <a:cxnSpLocks/>
          </p:cNvCxnSpPr>
          <p:nvPr/>
        </p:nvCxnSpPr>
        <p:spPr>
          <a:xfrm>
            <a:off x="1788" y="5190737"/>
            <a:ext cx="70408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0471C23-7899-4074-9FB7-A13128068FCF}"/>
              </a:ext>
            </a:extLst>
          </p:cNvPr>
          <p:cNvCxnSpPr>
            <a:cxnSpLocks/>
          </p:cNvCxnSpPr>
          <p:nvPr/>
        </p:nvCxnSpPr>
        <p:spPr>
          <a:xfrm>
            <a:off x="-16500" y="7635233"/>
            <a:ext cx="70408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5" name="Рисунок 32">
            <a:extLst>
              <a:ext uri="{FF2B5EF4-FFF2-40B4-BE49-F238E27FC236}">
                <a16:creationId xmlns:a16="http://schemas.microsoft.com/office/drawing/2014/main" id="{75D31908-5623-47C8-A908-F09EEB7D6728}"/>
              </a:ext>
            </a:extLst>
          </p:cNvPr>
          <p:cNvPicPr>
            <a:picLocks noChangeAspect="1"/>
          </p:cNvPicPr>
          <p:nvPr/>
        </p:nvPicPr>
        <p:blipFill rotWithShape="1">
          <a:blip r:embed="rId30"/>
          <a:srcRect t="29431" b="9207"/>
          <a:stretch/>
        </p:blipFill>
        <p:spPr>
          <a:xfrm>
            <a:off x="582908" y="8608684"/>
            <a:ext cx="3038116" cy="380582"/>
          </a:xfrm>
          <a:prstGeom prst="rect">
            <a:avLst/>
          </a:prstGeom>
        </p:spPr>
      </p:pic>
      <p:pic>
        <p:nvPicPr>
          <p:cNvPr id="86" name="Рисунок 30">
            <a:extLst>
              <a:ext uri="{FF2B5EF4-FFF2-40B4-BE49-F238E27FC236}">
                <a16:creationId xmlns:a16="http://schemas.microsoft.com/office/drawing/2014/main" id="{A97B5292-661A-421B-BEFE-814431C0434F}"/>
              </a:ext>
            </a:extLst>
          </p:cNvPr>
          <p:cNvPicPr>
            <a:picLocks noChangeAspect="1"/>
          </p:cNvPicPr>
          <p:nvPr/>
        </p:nvPicPr>
        <p:blipFill rotWithShape="1">
          <a:blip r:embed="rId31"/>
          <a:srcRect t="21927" b="7947"/>
          <a:stretch/>
        </p:blipFill>
        <p:spPr>
          <a:xfrm>
            <a:off x="643342" y="9079435"/>
            <a:ext cx="2977682" cy="296097"/>
          </a:xfrm>
          <a:prstGeom prst="rect">
            <a:avLst/>
          </a:prstGeom>
        </p:spPr>
      </p:pic>
      <p:pic>
        <p:nvPicPr>
          <p:cNvPr id="87" name="Рисунок 27">
            <a:extLst>
              <a:ext uri="{FF2B5EF4-FFF2-40B4-BE49-F238E27FC236}">
                <a16:creationId xmlns:a16="http://schemas.microsoft.com/office/drawing/2014/main" id="{39BDDB7F-6485-4DD9-9DBB-B445FE65C629}"/>
              </a:ext>
            </a:extLst>
          </p:cNvPr>
          <p:cNvPicPr>
            <a:picLocks noChangeAspect="1"/>
          </p:cNvPicPr>
          <p:nvPr/>
        </p:nvPicPr>
        <p:blipFill rotWithShape="1">
          <a:blip r:embed="rId32"/>
          <a:srcRect t="23550" b="19426"/>
          <a:stretch/>
        </p:blipFill>
        <p:spPr>
          <a:xfrm>
            <a:off x="582908" y="7749480"/>
            <a:ext cx="3013063" cy="228903"/>
          </a:xfrm>
          <a:prstGeom prst="rect">
            <a:avLst/>
          </a:prstGeom>
        </p:spPr>
      </p:pic>
      <p:pic>
        <p:nvPicPr>
          <p:cNvPr id="88" name="Рисунок 23">
            <a:extLst>
              <a:ext uri="{FF2B5EF4-FFF2-40B4-BE49-F238E27FC236}">
                <a16:creationId xmlns:a16="http://schemas.microsoft.com/office/drawing/2014/main" id="{68AD5852-C3A4-4335-B179-F584BE9AFC51}"/>
              </a:ext>
            </a:extLst>
          </p:cNvPr>
          <p:cNvPicPr>
            <a:picLocks noChangeAspect="1"/>
          </p:cNvPicPr>
          <p:nvPr/>
        </p:nvPicPr>
        <p:blipFill rotWithShape="1">
          <a:blip r:embed="rId33"/>
          <a:srcRect t="17447" b="16179"/>
          <a:stretch/>
        </p:blipFill>
        <p:spPr>
          <a:xfrm>
            <a:off x="582908" y="8088560"/>
            <a:ext cx="3060924" cy="481648"/>
          </a:xfrm>
          <a:prstGeom prst="rect">
            <a:avLst/>
          </a:prstGeom>
        </p:spPr>
      </p:pic>
      <p:pic>
        <p:nvPicPr>
          <p:cNvPr id="89" name="Рисунок 21">
            <a:extLst>
              <a:ext uri="{FF2B5EF4-FFF2-40B4-BE49-F238E27FC236}">
                <a16:creationId xmlns:a16="http://schemas.microsoft.com/office/drawing/2014/main" id="{E2A5DF72-DA69-41F2-8068-2C342BE10727}"/>
              </a:ext>
            </a:extLst>
          </p:cNvPr>
          <p:cNvPicPr>
            <a:picLocks noChangeAspect="1"/>
          </p:cNvPicPr>
          <p:nvPr/>
        </p:nvPicPr>
        <p:blipFill rotWithShape="1">
          <a:blip r:embed="rId34"/>
          <a:srcRect l="3046" t="11268" b="39760"/>
          <a:stretch/>
        </p:blipFill>
        <p:spPr>
          <a:xfrm>
            <a:off x="616902" y="9485473"/>
            <a:ext cx="3097470" cy="405767"/>
          </a:xfrm>
          <a:prstGeom prst="rect">
            <a:avLst/>
          </a:prstGeom>
        </p:spPr>
      </p:pic>
      <p:pic>
        <p:nvPicPr>
          <p:cNvPr id="90" name="Рисунок 48">
            <a:extLst>
              <a:ext uri="{FF2B5EF4-FFF2-40B4-BE49-F238E27FC236}">
                <a16:creationId xmlns:a16="http://schemas.microsoft.com/office/drawing/2014/main" id="{8EDEA044-6133-4326-8DC8-11105771BFC2}"/>
              </a:ext>
            </a:extLst>
          </p:cNvPr>
          <p:cNvPicPr>
            <a:picLocks noChangeAspect="1"/>
          </p:cNvPicPr>
          <p:nvPr/>
        </p:nvPicPr>
        <p:blipFill rotWithShape="1">
          <a:blip r:embed="rId35"/>
          <a:srcRect t="28233" b="28929"/>
          <a:stretch/>
        </p:blipFill>
        <p:spPr>
          <a:xfrm>
            <a:off x="3905126" y="9475036"/>
            <a:ext cx="3101578" cy="405767"/>
          </a:xfrm>
          <a:prstGeom prst="rect">
            <a:avLst/>
          </a:prstGeom>
        </p:spPr>
      </p:pic>
      <p:pic>
        <p:nvPicPr>
          <p:cNvPr id="91" name="Рисунок 51">
            <a:extLst>
              <a:ext uri="{FF2B5EF4-FFF2-40B4-BE49-F238E27FC236}">
                <a16:creationId xmlns:a16="http://schemas.microsoft.com/office/drawing/2014/main" id="{2A0D9E61-132A-436C-85DB-904FB10E9FB9}"/>
              </a:ext>
            </a:extLst>
          </p:cNvPr>
          <p:cNvPicPr>
            <a:picLocks noChangeAspect="1"/>
          </p:cNvPicPr>
          <p:nvPr/>
        </p:nvPicPr>
        <p:blipFill rotWithShape="1">
          <a:blip r:embed="rId36"/>
          <a:srcRect t="19419" b="37814"/>
          <a:stretch/>
        </p:blipFill>
        <p:spPr>
          <a:xfrm>
            <a:off x="3927402" y="8593421"/>
            <a:ext cx="3038116" cy="355508"/>
          </a:xfrm>
          <a:prstGeom prst="rect">
            <a:avLst/>
          </a:prstGeom>
        </p:spPr>
      </p:pic>
      <p:pic>
        <p:nvPicPr>
          <p:cNvPr id="92" name="Рисунок 52">
            <a:extLst>
              <a:ext uri="{FF2B5EF4-FFF2-40B4-BE49-F238E27FC236}">
                <a16:creationId xmlns:a16="http://schemas.microsoft.com/office/drawing/2014/main" id="{F764B6C2-A063-4397-991A-F009B66AA176}"/>
              </a:ext>
            </a:extLst>
          </p:cNvPr>
          <p:cNvPicPr>
            <a:picLocks noChangeAspect="1"/>
          </p:cNvPicPr>
          <p:nvPr/>
        </p:nvPicPr>
        <p:blipFill rotWithShape="1">
          <a:blip r:embed="rId37"/>
          <a:srcRect t="19561" b="10596"/>
          <a:stretch/>
        </p:blipFill>
        <p:spPr>
          <a:xfrm>
            <a:off x="3941091" y="9012068"/>
            <a:ext cx="3101578" cy="405767"/>
          </a:xfrm>
          <a:prstGeom prst="rect">
            <a:avLst/>
          </a:prstGeom>
        </p:spPr>
      </p:pic>
      <p:pic>
        <p:nvPicPr>
          <p:cNvPr id="93" name="Рисунок 50">
            <a:extLst>
              <a:ext uri="{FF2B5EF4-FFF2-40B4-BE49-F238E27FC236}">
                <a16:creationId xmlns:a16="http://schemas.microsoft.com/office/drawing/2014/main" id="{E7EF162D-AAE1-4F7A-BD6E-0B03BED3D53E}"/>
              </a:ext>
            </a:extLst>
          </p:cNvPr>
          <p:cNvPicPr>
            <a:picLocks noChangeAspect="1"/>
          </p:cNvPicPr>
          <p:nvPr/>
        </p:nvPicPr>
        <p:blipFill rotWithShape="1">
          <a:blip r:embed="rId38"/>
          <a:srcRect t="23796" b="18665"/>
          <a:stretch/>
        </p:blipFill>
        <p:spPr>
          <a:xfrm>
            <a:off x="3977321" y="7719637"/>
            <a:ext cx="2964081" cy="306454"/>
          </a:xfrm>
          <a:prstGeom prst="rect">
            <a:avLst/>
          </a:prstGeom>
        </p:spPr>
      </p:pic>
      <p:pic>
        <p:nvPicPr>
          <p:cNvPr id="94" name="Рисунок 58">
            <a:extLst>
              <a:ext uri="{FF2B5EF4-FFF2-40B4-BE49-F238E27FC236}">
                <a16:creationId xmlns:a16="http://schemas.microsoft.com/office/drawing/2014/main" id="{714627F2-08BE-4A20-9E8B-DF711318DC2E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b="24475"/>
          <a:stretch/>
        </p:blipFill>
        <p:spPr>
          <a:xfrm>
            <a:off x="3959339" y="8142189"/>
            <a:ext cx="2931172" cy="30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132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21">
            <a:extLst>
              <a:ext uri="{FF2B5EF4-FFF2-40B4-BE49-F238E27FC236}">
                <a16:creationId xmlns:a16="http://schemas.microsoft.com/office/drawing/2014/main" id="{BA8E0AEA-B47B-4DA8-B149-21BBD90494F8}"/>
              </a:ext>
            </a:extLst>
          </p:cNvPr>
          <p:cNvSpPr/>
          <p:nvPr/>
        </p:nvSpPr>
        <p:spPr>
          <a:xfrm>
            <a:off x="-198474" y="-148856"/>
            <a:ext cx="7404492" cy="10054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095B80-0566-46A1-85F4-339956260B29}"/>
              </a:ext>
            </a:extLst>
          </p:cNvPr>
          <p:cNvSpPr txBox="1"/>
          <p:nvPr/>
        </p:nvSpPr>
        <p:spPr>
          <a:xfrm>
            <a:off x="681407" y="180259"/>
            <a:ext cx="6417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   0’       5’      15’      30’     60’     90’             0’      </a:t>
            </a:r>
            <a:r>
              <a:rPr lang="ru-RU" sz="1600" dirty="0"/>
              <a:t> </a:t>
            </a:r>
            <a:r>
              <a:rPr lang="en-US" sz="1600" dirty="0"/>
              <a:t>5’      15’     30’      60’     90’</a:t>
            </a:r>
            <a:endParaRPr lang="ru-RU" sz="1600" dirty="0"/>
          </a:p>
        </p:txBody>
      </p:sp>
      <p:sp>
        <p:nvSpPr>
          <p:cNvPr id="20" name="Прямоугольник 68">
            <a:extLst>
              <a:ext uri="{FF2B5EF4-FFF2-40B4-BE49-F238E27FC236}">
                <a16:creationId xmlns:a16="http://schemas.microsoft.com/office/drawing/2014/main" id="{B5D095DC-7BB7-4430-BD18-3545AB0EB6C0}"/>
              </a:ext>
            </a:extLst>
          </p:cNvPr>
          <p:cNvSpPr/>
          <p:nvPr/>
        </p:nvSpPr>
        <p:spPr>
          <a:xfrm>
            <a:off x="243347" y="180259"/>
            <a:ext cx="373555" cy="3658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69">
            <a:extLst>
              <a:ext uri="{FF2B5EF4-FFF2-40B4-BE49-F238E27FC236}">
                <a16:creationId xmlns:a16="http://schemas.microsoft.com/office/drawing/2014/main" id="{5C19A9C7-5435-40A0-848D-32F175E3EFF4}"/>
              </a:ext>
            </a:extLst>
          </p:cNvPr>
          <p:cNvSpPr/>
          <p:nvPr/>
        </p:nvSpPr>
        <p:spPr>
          <a:xfrm>
            <a:off x="3714372" y="334147"/>
            <a:ext cx="190754" cy="3504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A6A733-0847-4D34-94C2-7C35F1F6B7E2}"/>
              </a:ext>
            </a:extLst>
          </p:cNvPr>
          <p:cNvSpPr txBox="1"/>
          <p:nvPr/>
        </p:nvSpPr>
        <p:spPr>
          <a:xfrm>
            <a:off x="-185152" y="2465825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Vinculin</a:t>
            </a:r>
            <a:endParaRPr lang="ru-RU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F14F22-871E-4484-8355-52296845EA63}"/>
              </a:ext>
            </a:extLst>
          </p:cNvPr>
          <p:cNvSpPr txBox="1"/>
          <p:nvPr/>
        </p:nvSpPr>
        <p:spPr>
          <a:xfrm>
            <a:off x="-15810" y="591199"/>
            <a:ext cx="680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E97230-DE14-4982-905A-C1FFFF9E0EC9}"/>
              </a:ext>
            </a:extLst>
          </p:cNvPr>
          <p:cNvSpPr txBox="1"/>
          <p:nvPr/>
        </p:nvSpPr>
        <p:spPr>
          <a:xfrm>
            <a:off x="3703" y="1510504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Erk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27D370-7B53-41BB-8D43-1756A686B35E}"/>
              </a:ext>
            </a:extLst>
          </p:cNvPr>
          <p:cNvSpPr txBox="1"/>
          <p:nvPr/>
        </p:nvSpPr>
        <p:spPr>
          <a:xfrm>
            <a:off x="110784" y="1023418"/>
            <a:ext cx="579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3DB074-1337-4370-A19A-AE3C53F59CFB}"/>
              </a:ext>
            </a:extLst>
          </p:cNvPr>
          <p:cNvSpPr txBox="1"/>
          <p:nvPr/>
        </p:nvSpPr>
        <p:spPr>
          <a:xfrm>
            <a:off x="130340" y="1976525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tErk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8BB628-7FC5-487B-87E2-324F4A062258}"/>
              </a:ext>
            </a:extLst>
          </p:cNvPr>
          <p:cNvSpPr txBox="1"/>
          <p:nvPr/>
        </p:nvSpPr>
        <p:spPr>
          <a:xfrm>
            <a:off x="-219430" y="147278"/>
            <a:ext cx="10221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Time, min</a:t>
            </a:r>
            <a:endParaRPr lang="ru-RU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63628C0-9708-43D5-99BD-79CBC354BEDA}"/>
              </a:ext>
            </a:extLst>
          </p:cNvPr>
          <p:cNvSpPr txBox="1"/>
          <p:nvPr/>
        </p:nvSpPr>
        <p:spPr>
          <a:xfrm>
            <a:off x="664761" y="-218582"/>
            <a:ext cx="22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   </a:t>
            </a:r>
            <a:endParaRPr lang="ru-RU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6051D1C-E001-459A-A12D-E94BBDD40D0E}"/>
              </a:ext>
            </a:extLst>
          </p:cNvPr>
          <p:cNvSpPr txBox="1"/>
          <p:nvPr/>
        </p:nvSpPr>
        <p:spPr>
          <a:xfrm>
            <a:off x="3853295" y="-216494"/>
            <a:ext cx="22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   </a:t>
            </a:r>
            <a:endParaRPr lang="ru-RU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0D964B-66D0-47E4-B2EC-BB2E89CDD3AF}"/>
              </a:ext>
            </a:extLst>
          </p:cNvPr>
          <p:cNvSpPr txBox="1"/>
          <p:nvPr/>
        </p:nvSpPr>
        <p:spPr>
          <a:xfrm>
            <a:off x="1225787" y="-203994"/>
            <a:ext cx="2278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MSCs from young donors</a:t>
            </a:r>
            <a:endParaRPr lang="ru-RU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7C9DA8E-6B37-4890-90E3-D982691E38EE}"/>
              </a:ext>
            </a:extLst>
          </p:cNvPr>
          <p:cNvSpPr txBox="1"/>
          <p:nvPr/>
        </p:nvSpPr>
        <p:spPr>
          <a:xfrm>
            <a:off x="4356511" y="-201813"/>
            <a:ext cx="2170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MSCs from aged donors</a:t>
            </a:r>
            <a:endParaRPr lang="ru-RU" sz="16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FD2AE4-EE4E-4A29-BF0F-1F0F74A1D1AC}"/>
              </a:ext>
            </a:extLst>
          </p:cNvPr>
          <p:cNvSpPr txBox="1"/>
          <p:nvPr/>
        </p:nvSpPr>
        <p:spPr>
          <a:xfrm>
            <a:off x="-179622" y="3913378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Vinculin</a:t>
            </a:r>
            <a:endParaRPr lang="ru-RU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8A330F-0CB3-4574-B87F-9C63C5A0CF7B}"/>
              </a:ext>
            </a:extLst>
          </p:cNvPr>
          <p:cNvSpPr txBox="1"/>
          <p:nvPr/>
        </p:nvSpPr>
        <p:spPr>
          <a:xfrm>
            <a:off x="-16499" y="2932543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Erk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2F38254-F6E8-4A08-9727-81E32EEC5533}"/>
              </a:ext>
            </a:extLst>
          </p:cNvPr>
          <p:cNvSpPr txBox="1"/>
          <p:nvPr/>
        </p:nvSpPr>
        <p:spPr>
          <a:xfrm>
            <a:off x="110138" y="3435140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tErk</a:t>
            </a:r>
            <a:r>
              <a:rPr lang="en-US" sz="1600" dirty="0"/>
              <a:t> </a:t>
            </a:r>
            <a:endParaRPr lang="ru-RU" sz="1600" dirty="0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A142DC3-096B-45EF-81EC-8636DACF8EA5}"/>
              </a:ext>
            </a:extLst>
          </p:cNvPr>
          <p:cNvCxnSpPr>
            <a:cxnSpLocks/>
          </p:cNvCxnSpPr>
          <p:nvPr/>
        </p:nvCxnSpPr>
        <p:spPr>
          <a:xfrm>
            <a:off x="-16500" y="2868161"/>
            <a:ext cx="70408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AEB3FDA-BEDF-4A23-AF54-D518BF5B4653}"/>
              </a:ext>
            </a:extLst>
          </p:cNvPr>
          <p:cNvCxnSpPr>
            <a:cxnSpLocks/>
          </p:cNvCxnSpPr>
          <p:nvPr/>
        </p:nvCxnSpPr>
        <p:spPr>
          <a:xfrm>
            <a:off x="1788" y="4313668"/>
            <a:ext cx="70408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0" name="Рисунок 44">
            <a:extLst>
              <a:ext uri="{FF2B5EF4-FFF2-40B4-BE49-F238E27FC236}">
                <a16:creationId xmlns:a16="http://schemas.microsoft.com/office/drawing/2014/main" id="{0B158B7C-1096-49E2-8322-0037B42B64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342" b="30087"/>
          <a:stretch/>
        </p:blipFill>
        <p:spPr>
          <a:xfrm>
            <a:off x="730145" y="600795"/>
            <a:ext cx="3032086" cy="342145"/>
          </a:xfrm>
          <a:prstGeom prst="rect">
            <a:avLst/>
          </a:prstGeom>
        </p:spPr>
      </p:pic>
      <p:pic>
        <p:nvPicPr>
          <p:cNvPr id="82" name="Рисунок 45">
            <a:extLst>
              <a:ext uri="{FF2B5EF4-FFF2-40B4-BE49-F238E27FC236}">
                <a16:creationId xmlns:a16="http://schemas.microsoft.com/office/drawing/2014/main" id="{F969D18A-26EE-4965-BE3F-1C2C10B48C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443" b="16859"/>
          <a:stretch/>
        </p:blipFill>
        <p:spPr>
          <a:xfrm>
            <a:off x="759996" y="1058689"/>
            <a:ext cx="2963335" cy="377959"/>
          </a:xfrm>
          <a:prstGeom prst="rect">
            <a:avLst/>
          </a:prstGeom>
        </p:spPr>
      </p:pic>
      <p:pic>
        <p:nvPicPr>
          <p:cNvPr id="95" name="Рисунок 41">
            <a:extLst>
              <a:ext uri="{FF2B5EF4-FFF2-40B4-BE49-F238E27FC236}">
                <a16:creationId xmlns:a16="http://schemas.microsoft.com/office/drawing/2014/main" id="{B0C5C637-FDCF-4105-AA39-8514422861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558" b="20575"/>
          <a:stretch/>
        </p:blipFill>
        <p:spPr>
          <a:xfrm>
            <a:off x="759996" y="1566073"/>
            <a:ext cx="3015398" cy="434466"/>
          </a:xfrm>
          <a:prstGeom prst="rect">
            <a:avLst/>
          </a:prstGeom>
        </p:spPr>
      </p:pic>
      <p:pic>
        <p:nvPicPr>
          <p:cNvPr id="96" name="Рисунок 43">
            <a:extLst>
              <a:ext uri="{FF2B5EF4-FFF2-40B4-BE49-F238E27FC236}">
                <a16:creationId xmlns:a16="http://schemas.microsoft.com/office/drawing/2014/main" id="{C60763D5-D920-4906-923B-90A52EFC07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09" t="17666" b="44494"/>
          <a:stretch/>
        </p:blipFill>
        <p:spPr>
          <a:xfrm>
            <a:off x="684183" y="1958574"/>
            <a:ext cx="3183250" cy="426914"/>
          </a:xfrm>
          <a:prstGeom prst="rect">
            <a:avLst/>
          </a:prstGeom>
        </p:spPr>
      </p:pic>
      <p:pic>
        <p:nvPicPr>
          <p:cNvPr id="97" name="Рисунок 35">
            <a:extLst>
              <a:ext uri="{FF2B5EF4-FFF2-40B4-BE49-F238E27FC236}">
                <a16:creationId xmlns:a16="http://schemas.microsoft.com/office/drawing/2014/main" id="{07878424-86B4-4E64-AA2D-DE851AA5DC9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0023" b="20716"/>
          <a:stretch/>
        </p:blipFill>
        <p:spPr>
          <a:xfrm>
            <a:off x="696646" y="2473324"/>
            <a:ext cx="3102367" cy="330303"/>
          </a:xfrm>
          <a:prstGeom prst="rect">
            <a:avLst/>
          </a:prstGeom>
        </p:spPr>
      </p:pic>
      <p:pic>
        <p:nvPicPr>
          <p:cNvPr id="98" name="Рисунок 14">
            <a:extLst>
              <a:ext uri="{FF2B5EF4-FFF2-40B4-BE49-F238E27FC236}">
                <a16:creationId xmlns:a16="http://schemas.microsoft.com/office/drawing/2014/main" id="{217B58D1-DB21-45F6-8DD2-2015F67847C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7199" b="18289"/>
          <a:stretch/>
        </p:blipFill>
        <p:spPr>
          <a:xfrm>
            <a:off x="3994238" y="3052982"/>
            <a:ext cx="3104310" cy="292456"/>
          </a:xfrm>
          <a:prstGeom prst="rect">
            <a:avLst/>
          </a:prstGeom>
        </p:spPr>
      </p:pic>
      <p:pic>
        <p:nvPicPr>
          <p:cNvPr id="99" name="Рисунок 9">
            <a:extLst>
              <a:ext uri="{FF2B5EF4-FFF2-40B4-BE49-F238E27FC236}">
                <a16:creationId xmlns:a16="http://schemas.microsoft.com/office/drawing/2014/main" id="{73AFBC2C-0F11-4ECF-8207-E7373658886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2680" r="6043" b="11817"/>
          <a:stretch/>
        </p:blipFill>
        <p:spPr>
          <a:xfrm>
            <a:off x="4057962" y="3461844"/>
            <a:ext cx="2982183" cy="415774"/>
          </a:xfrm>
          <a:prstGeom prst="rect">
            <a:avLst/>
          </a:prstGeom>
        </p:spPr>
      </p:pic>
      <p:pic>
        <p:nvPicPr>
          <p:cNvPr id="100" name="Рисунок 10">
            <a:extLst>
              <a:ext uri="{FF2B5EF4-FFF2-40B4-BE49-F238E27FC236}">
                <a16:creationId xmlns:a16="http://schemas.microsoft.com/office/drawing/2014/main" id="{C4549034-51D8-427A-AAA8-BE7BA2AFA95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0905" b="34346"/>
          <a:stretch/>
        </p:blipFill>
        <p:spPr>
          <a:xfrm>
            <a:off x="4079301" y="3860634"/>
            <a:ext cx="2939427" cy="403085"/>
          </a:xfrm>
          <a:prstGeom prst="rect">
            <a:avLst/>
          </a:prstGeom>
        </p:spPr>
      </p:pic>
      <p:pic>
        <p:nvPicPr>
          <p:cNvPr id="101" name="Рисунок 7">
            <a:extLst>
              <a:ext uri="{FF2B5EF4-FFF2-40B4-BE49-F238E27FC236}">
                <a16:creationId xmlns:a16="http://schemas.microsoft.com/office/drawing/2014/main" id="{17895961-B228-4871-BABD-07F290E296C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3998" b="28255"/>
          <a:stretch/>
        </p:blipFill>
        <p:spPr>
          <a:xfrm>
            <a:off x="802756" y="3386372"/>
            <a:ext cx="3050539" cy="422628"/>
          </a:xfrm>
          <a:prstGeom prst="rect">
            <a:avLst/>
          </a:prstGeom>
        </p:spPr>
      </p:pic>
      <p:pic>
        <p:nvPicPr>
          <p:cNvPr id="102" name="Рисунок 16">
            <a:extLst>
              <a:ext uri="{FF2B5EF4-FFF2-40B4-BE49-F238E27FC236}">
                <a16:creationId xmlns:a16="http://schemas.microsoft.com/office/drawing/2014/main" id="{D9B326E3-4354-47F2-AD1F-337922DC174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6250" b="30715"/>
          <a:stretch/>
        </p:blipFill>
        <p:spPr>
          <a:xfrm>
            <a:off x="707046" y="2964627"/>
            <a:ext cx="3137524" cy="422629"/>
          </a:xfrm>
          <a:prstGeom prst="rect">
            <a:avLst/>
          </a:prstGeom>
        </p:spPr>
      </p:pic>
      <p:pic>
        <p:nvPicPr>
          <p:cNvPr id="103" name="Рисунок 12">
            <a:extLst>
              <a:ext uri="{FF2B5EF4-FFF2-40B4-BE49-F238E27FC236}">
                <a16:creationId xmlns:a16="http://schemas.microsoft.com/office/drawing/2014/main" id="{96CDBB3A-77A1-4DBD-81C2-5105C15D56E5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33414"/>
          <a:stretch/>
        </p:blipFill>
        <p:spPr>
          <a:xfrm>
            <a:off x="707046" y="3857767"/>
            <a:ext cx="3192758" cy="391366"/>
          </a:xfrm>
          <a:prstGeom prst="rect">
            <a:avLst/>
          </a:prstGeom>
        </p:spPr>
      </p:pic>
      <p:pic>
        <p:nvPicPr>
          <p:cNvPr id="104" name="Рисунок 92">
            <a:extLst>
              <a:ext uri="{FF2B5EF4-FFF2-40B4-BE49-F238E27FC236}">
                <a16:creationId xmlns:a16="http://schemas.microsoft.com/office/drawing/2014/main" id="{ACEC8212-DB45-4C05-98AB-0E530651B39A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1" b="18262"/>
          <a:stretch/>
        </p:blipFill>
        <p:spPr>
          <a:xfrm rot="10800000">
            <a:off x="4074510" y="4396116"/>
            <a:ext cx="2971787" cy="374814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8AF4818F-D15E-42A1-B533-C492E83FD1D4}"/>
              </a:ext>
            </a:extLst>
          </p:cNvPr>
          <p:cNvSpPr txBox="1"/>
          <p:nvPr/>
        </p:nvSpPr>
        <p:spPr>
          <a:xfrm>
            <a:off x="-185718" y="6272530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Vinculin</a:t>
            </a:r>
            <a:endParaRPr lang="ru-RU" sz="16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3F6D6FA-247B-491F-9448-5AE81DC3CB00}"/>
              </a:ext>
            </a:extLst>
          </p:cNvPr>
          <p:cNvSpPr txBox="1"/>
          <p:nvPr/>
        </p:nvSpPr>
        <p:spPr>
          <a:xfrm>
            <a:off x="-42108" y="4408966"/>
            <a:ext cx="680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59D376A-B8FA-4E18-9FAF-9BB214DA50C9}"/>
              </a:ext>
            </a:extLst>
          </p:cNvPr>
          <p:cNvSpPr txBox="1"/>
          <p:nvPr/>
        </p:nvSpPr>
        <p:spPr>
          <a:xfrm>
            <a:off x="-22595" y="5291695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</a:t>
            </a:r>
            <a:r>
              <a:rPr lang="en-US" sz="1600" dirty="0" err="1"/>
              <a:t>Erk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C80080B-7A41-41D3-8E9D-3C07070D6FEA}"/>
              </a:ext>
            </a:extLst>
          </p:cNvPr>
          <p:cNvSpPr txBox="1"/>
          <p:nvPr/>
        </p:nvSpPr>
        <p:spPr>
          <a:xfrm>
            <a:off x="84486" y="4853377"/>
            <a:ext cx="579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tAkt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7AD98DF-097E-4148-B4C4-49FB7B3BBDEF}"/>
              </a:ext>
            </a:extLst>
          </p:cNvPr>
          <p:cNvSpPr txBox="1"/>
          <p:nvPr/>
        </p:nvSpPr>
        <p:spPr>
          <a:xfrm>
            <a:off x="104042" y="5794292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tErk</a:t>
            </a:r>
            <a:r>
              <a:rPr lang="en-US" sz="1600" dirty="0"/>
              <a:t> </a:t>
            </a:r>
            <a:endParaRPr lang="ru-RU" sz="1600" dirty="0"/>
          </a:p>
        </p:txBody>
      </p:sp>
      <p:pic>
        <p:nvPicPr>
          <p:cNvPr id="110" name="Рисунок 49">
            <a:extLst>
              <a:ext uri="{FF2B5EF4-FFF2-40B4-BE49-F238E27FC236}">
                <a16:creationId xmlns:a16="http://schemas.microsoft.com/office/drawing/2014/main" id="{E9817DA3-E31A-4CAD-8466-99295D6C1E42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b="32504"/>
          <a:stretch/>
        </p:blipFill>
        <p:spPr>
          <a:xfrm rot="10800000">
            <a:off x="4007274" y="4900940"/>
            <a:ext cx="3091274" cy="322034"/>
          </a:xfrm>
          <a:prstGeom prst="rect">
            <a:avLst/>
          </a:prstGeom>
        </p:spPr>
      </p:pic>
      <p:pic>
        <p:nvPicPr>
          <p:cNvPr id="111" name="Рисунок 93">
            <a:extLst>
              <a:ext uri="{FF2B5EF4-FFF2-40B4-BE49-F238E27FC236}">
                <a16:creationId xmlns:a16="http://schemas.microsoft.com/office/drawing/2014/main" id="{5849B483-7B59-4722-86B8-39EEBEF4824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0800000">
            <a:off x="4062316" y="5284486"/>
            <a:ext cx="3024040" cy="413466"/>
          </a:xfrm>
          <a:prstGeom prst="rect">
            <a:avLst/>
          </a:prstGeom>
        </p:spPr>
      </p:pic>
      <p:pic>
        <p:nvPicPr>
          <p:cNvPr id="112" name="Рисунок 98">
            <a:extLst>
              <a:ext uri="{FF2B5EF4-FFF2-40B4-BE49-F238E27FC236}">
                <a16:creationId xmlns:a16="http://schemas.microsoft.com/office/drawing/2014/main" id="{6A534E93-7DD1-48E0-BEF0-6CB1AA54EADE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13754" b="18445"/>
          <a:stretch/>
        </p:blipFill>
        <p:spPr>
          <a:xfrm>
            <a:off x="4052175" y="5755487"/>
            <a:ext cx="3046373" cy="343741"/>
          </a:xfrm>
          <a:prstGeom prst="rect">
            <a:avLst/>
          </a:prstGeom>
        </p:spPr>
      </p:pic>
      <p:pic>
        <p:nvPicPr>
          <p:cNvPr id="113" name="Рисунок 95">
            <a:extLst>
              <a:ext uri="{FF2B5EF4-FFF2-40B4-BE49-F238E27FC236}">
                <a16:creationId xmlns:a16="http://schemas.microsoft.com/office/drawing/2014/main" id="{865F18D7-D7E5-4BA1-B3BD-8E3ABC531A3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10800000">
            <a:off x="4181855" y="6199899"/>
            <a:ext cx="2904499" cy="475310"/>
          </a:xfrm>
          <a:prstGeom prst="rect">
            <a:avLst/>
          </a:prstGeom>
        </p:spPr>
      </p:pic>
      <p:pic>
        <p:nvPicPr>
          <p:cNvPr id="114" name="Рисунок 43">
            <a:extLst>
              <a:ext uri="{FF2B5EF4-FFF2-40B4-BE49-F238E27FC236}">
                <a16:creationId xmlns:a16="http://schemas.microsoft.com/office/drawing/2014/main" id="{02DF117A-DB58-4892-A76B-69592C7975CE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t="23050" b="12907"/>
          <a:stretch/>
        </p:blipFill>
        <p:spPr>
          <a:xfrm rot="10800000">
            <a:off x="709839" y="4368734"/>
            <a:ext cx="3192757" cy="458691"/>
          </a:xfrm>
          <a:prstGeom prst="rect">
            <a:avLst/>
          </a:prstGeom>
        </p:spPr>
      </p:pic>
      <p:pic>
        <p:nvPicPr>
          <p:cNvPr id="115" name="Рисунок 45">
            <a:extLst>
              <a:ext uri="{FF2B5EF4-FFF2-40B4-BE49-F238E27FC236}">
                <a16:creationId xmlns:a16="http://schemas.microsoft.com/office/drawing/2014/main" id="{22A4DB79-7765-473F-9AFD-3AD953694263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t="15956" b="25730"/>
          <a:stretch/>
        </p:blipFill>
        <p:spPr>
          <a:xfrm rot="10800000">
            <a:off x="712469" y="4869769"/>
            <a:ext cx="3140826" cy="367709"/>
          </a:xfrm>
          <a:prstGeom prst="rect">
            <a:avLst/>
          </a:prstGeom>
        </p:spPr>
      </p:pic>
      <p:pic>
        <p:nvPicPr>
          <p:cNvPr id="116" name="Рисунок 41">
            <a:extLst>
              <a:ext uri="{FF2B5EF4-FFF2-40B4-BE49-F238E27FC236}">
                <a16:creationId xmlns:a16="http://schemas.microsoft.com/office/drawing/2014/main" id="{2BE0E9C6-B79C-4AE2-A8C3-F2B81DA85341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t="21524" b="17765"/>
          <a:stretch/>
        </p:blipFill>
        <p:spPr>
          <a:xfrm rot="10800000">
            <a:off x="707046" y="6301747"/>
            <a:ext cx="3137524" cy="367710"/>
          </a:xfrm>
          <a:prstGeom prst="rect">
            <a:avLst/>
          </a:prstGeom>
        </p:spPr>
      </p:pic>
      <p:pic>
        <p:nvPicPr>
          <p:cNvPr id="117" name="Рисунок 35">
            <a:extLst>
              <a:ext uri="{FF2B5EF4-FFF2-40B4-BE49-F238E27FC236}">
                <a16:creationId xmlns:a16="http://schemas.microsoft.com/office/drawing/2014/main" id="{E47EC1C2-73CE-49ED-944C-52367EA216F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067970" y="575983"/>
            <a:ext cx="2921084" cy="372723"/>
          </a:xfrm>
          <a:prstGeom prst="rect">
            <a:avLst/>
          </a:prstGeom>
        </p:spPr>
      </p:pic>
      <p:pic>
        <p:nvPicPr>
          <p:cNvPr id="118" name="Рисунок 36">
            <a:extLst>
              <a:ext uri="{FF2B5EF4-FFF2-40B4-BE49-F238E27FC236}">
                <a16:creationId xmlns:a16="http://schemas.microsoft.com/office/drawing/2014/main" id="{E517B4EF-8C76-4E49-9C47-B0B8AB8BCB43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l="4070" t="12218" r="4492" b="14537"/>
          <a:stretch/>
        </p:blipFill>
        <p:spPr>
          <a:xfrm>
            <a:off x="4094734" y="948706"/>
            <a:ext cx="2928088" cy="444152"/>
          </a:xfrm>
          <a:prstGeom prst="rect">
            <a:avLst/>
          </a:prstGeom>
        </p:spPr>
      </p:pic>
      <p:pic>
        <p:nvPicPr>
          <p:cNvPr id="119" name="Рисунок 34">
            <a:extLst>
              <a:ext uri="{FF2B5EF4-FFF2-40B4-BE49-F238E27FC236}">
                <a16:creationId xmlns:a16="http://schemas.microsoft.com/office/drawing/2014/main" id="{660AE0F7-0E75-44E5-BFFE-34AACBEFF83F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094734" y="1518240"/>
            <a:ext cx="2928088" cy="357683"/>
          </a:xfrm>
          <a:prstGeom prst="rect">
            <a:avLst/>
          </a:prstGeom>
        </p:spPr>
      </p:pic>
      <p:pic>
        <p:nvPicPr>
          <p:cNvPr id="120" name="Рисунок 37">
            <a:extLst>
              <a:ext uri="{FF2B5EF4-FFF2-40B4-BE49-F238E27FC236}">
                <a16:creationId xmlns:a16="http://schemas.microsoft.com/office/drawing/2014/main" id="{5E50E292-D72D-49C5-A0AF-CB2668FF3967}"/>
              </a:ext>
            </a:extLst>
          </p:cNvPr>
          <p:cNvPicPr>
            <a:picLocks noChangeAspect="1"/>
          </p:cNvPicPr>
          <p:nvPr/>
        </p:nvPicPr>
        <p:blipFill rotWithShape="1">
          <a:blip r:embed="rId24"/>
          <a:srcRect t="16002" r="4019" b="23623"/>
          <a:stretch/>
        </p:blipFill>
        <p:spPr>
          <a:xfrm>
            <a:off x="4045219" y="1921274"/>
            <a:ext cx="3050539" cy="421471"/>
          </a:xfrm>
          <a:prstGeom prst="rect">
            <a:avLst/>
          </a:prstGeom>
        </p:spPr>
      </p:pic>
      <p:pic>
        <p:nvPicPr>
          <p:cNvPr id="121" name="Рисунок 38">
            <a:extLst>
              <a:ext uri="{FF2B5EF4-FFF2-40B4-BE49-F238E27FC236}">
                <a16:creationId xmlns:a16="http://schemas.microsoft.com/office/drawing/2014/main" id="{143AA32D-735E-404B-A8C8-1AEA50BF4185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t="11685" b="25148"/>
          <a:stretch/>
        </p:blipFill>
        <p:spPr>
          <a:xfrm>
            <a:off x="4049308" y="2403848"/>
            <a:ext cx="3032201" cy="34868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3AE42E5-15E3-4FE8-B369-528E1A3DD501}"/>
              </a:ext>
            </a:extLst>
          </p:cNvPr>
          <p:cNvSpPr txBox="1"/>
          <p:nvPr/>
        </p:nvSpPr>
        <p:spPr>
          <a:xfrm>
            <a:off x="-74224" y="6939071"/>
            <a:ext cx="7063278" cy="567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S10.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Results of Western-blot analysis of Akt (Thr308) and Erk1/2 phosphorylation under the action of insulin in different time points in control (A) and senescent (B) MSCs.</a:t>
            </a:r>
            <a:endParaRPr lang="ru-RU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8552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3391</TotalTime>
  <Words>744</Words>
  <Application>Microsoft Office PowerPoint</Application>
  <PresentationFormat>A4 Paper (210x297 mm)</PresentationFormat>
  <Paragraphs>103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Pyotr TK</dc:creator>
  <cp:lastModifiedBy>Елизавета Войнова</cp:lastModifiedBy>
  <cp:revision>40</cp:revision>
  <dcterms:created xsi:type="dcterms:W3CDTF">2022-09-05T09:16:34Z</dcterms:created>
  <dcterms:modified xsi:type="dcterms:W3CDTF">2022-11-09T10:45:52Z</dcterms:modified>
</cp:coreProperties>
</file>