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7"/>
    <p:restoredTop sz="96192"/>
  </p:normalViewPr>
  <p:slideViewPr>
    <p:cSldViewPr snapToGrid="0" snapToObjects="1">
      <p:cViewPr varScale="1">
        <p:scale>
          <a:sx n="124" d="100"/>
          <a:sy n="124" d="100"/>
        </p:scale>
        <p:origin x="3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90180-7351-EB4D-8CDA-CD157CAE99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707BA62-1366-1045-81C1-C2C6740A21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65DA16-29DE-1A41-89F6-AB044A6AF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9662C-C2D0-D548-80EA-1B3E00CBB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BA9CC-2B9E-F94D-AA25-910EACCDE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27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5375C-A10D-2040-A02F-B499D9B1E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89D64D-1990-B74D-BCFC-60F99007E3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E7691F-07BE-2E48-93CF-4D1399E33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3554C-FE95-354A-A12E-BBFAD4D03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977B3-2B87-8D44-9103-45AAFFCFB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7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2DAB2F-F41D-4E40-8955-C63D2948E8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C4D1E-FDE5-0E4F-915E-E0F05F2B7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5A530-6156-344A-95C0-4C77B9021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4334D4-64C5-5A4F-AB73-DBAC5CC11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1033B-FCF7-9240-8B90-6D01F9030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66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A6C75-9BC8-E840-830E-645EF01F8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2E676-36AB-864C-9CCB-D967E7F56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A333D-D660-6E48-B865-0BF510D3F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6481B8-0D67-0A42-A8A2-84BBF2A9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54B7C-7C3C-3642-BB8A-5522B8F8B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80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23AC2-A22C-C248-BFD1-77D38E3C8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642533-99F8-564C-8787-438360A9F9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6811E7-C48A-2C4B-8CD5-F31676A3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80186-2822-E74F-9915-50C2DB906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324FC-2EF1-1B42-9C66-2E011DF0E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597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89FDA-79FC-7E40-AE86-7840E12DE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FDC39-D3C8-274D-AFEB-2D08091D15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CA142-3EA7-3B45-8D5E-DA91D8885F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4C47D-796A-D046-9594-509C2DE0C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3A53E1-8BC7-9348-911A-C75716D04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327182-1A7F-0441-9281-0A7487C1E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8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A3E9F-C7D6-7B4C-86D2-000433D90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A1D72-3B97-964A-A3C9-34FEC233B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A794C5-A526-1F4D-8671-7532265D39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2970B7-AB56-F041-8BB9-0A825F09C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2B72E7-D7D4-E74F-84AB-43065B8A59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276810-D1BD-F844-B0F8-C4FB9E1E5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26A75D-2B05-7B41-A052-95BC3B3F4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4D307A-68A3-944E-8495-5946FA03D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159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003CE-AB8F-EA44-991A-E367D821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E22BB5-70C6-034E-9E6B-1CF0B8396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C45B1-A9FE-E64D-94B8-404681488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6E55C-9FB3-654B-B9D8-C7EFE7BD5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2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99CCC2-472B-F845-AA3F-E4DD47AA1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F02F85-8E86-C04A-BB03-A070FFCF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EC4547-8462-A34A-93C1-21BCCBD41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47698-773C-3C41-B213-E9B6D7A60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EF330B-FE4F-4B46-AE62-FB32B7845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BDB800-8763-0743-9D1F-CC77BBF9F7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A763C1-8F66-E143-ADEA-520EF81C7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55B98-A199-3A43-8113-54EA40260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004780-9901-FF4F-8B0C-71909B6A1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66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1470B-BBE0-3144-BADC-211BF2242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915CAA-9C7A-9340-9D3D-E0F96BBE49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A7C015-CF84-F748-BDA8-EF1544C83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27FF3-C8FE-CE4E-9B6C-D5EFCC350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754162-43E7-CB41-A591-94B8AF66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CCF039-7085-7940-B5AC-304CC722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177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A2BFA0-9453-A34A-865C-C8CE6BAC7A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1C59E-0578-5249-B8F7-EC6E3E1851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D7CD95-C7E8-0944-B264-5791FE736F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5AB30-BCF5-6642-8A56-BF814379DCDB}" type="datetimeFigureOut">
              <a:rPr lang="en-US" smtClean="0"/>
              <a:t>4/14/22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904250-1B62-B246-A08C-D40F755D3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2E179-B775-D243-87D8-597ACD9DC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43A5-57A6-8B45-A14C-A5A4D4AAA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77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58981" y="1091684"/>
            <a:ext cx="5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43600" y="1036855"/>
            <a:ext cx="50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5782" y="489527"/>
            <a:ext cx="2697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Figure 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58981" y="5588000"/>
            <a:ext cx="960581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Legend.</a:t>
            </a:r>
            <a:r>
              <a:rPr lang="en-GB" sz="1400" dirty="0"/>
              <a:t> Survival curves of death or hospitalisation from progressive heart failure showing for </a:t>
            </a:r>
            <a:r>
              <a:rPr lang="en-GB" sz="1400" dirty="0" err="1"/>
              <a:t>tertiles</a:t>
            </a:r>
            <a:r>
              <a:rPr lang="en-GB" sz="1400" dirty="0"/>
              <a:t> of </a:t>
            </a:r>
            <a:r>
              <a:rPr lang="en-GB" sz="1400" dirty="0" err="1"/>
              <a:t>NTproBNP</a:t>
            </a:r>
            <a:r>
              <a:rPr lang="en-GB" sz="1400" dirty="0"/>
              <a:t> in those with </a:t>
            </a:r>
            <a:r>
              <a:rPr lang="en-GB" sz="1400" b="1" dirty="0"/>
              <a:t>(A)</a:t>
            </a:r>
            <a:r>
              <a:rPr lang="en-GB" sz="1400" dirty="0"/>
              <a:t> heart failure with preserved ejection fraction and </a:t>
            </a:r>
            <a:r>
              <a:rPr lang="en-GB" sz="1400" b="1" dirty="0"/>
              <a:t>(B) </a:t>
            </a:r>
            <a:r>
              <a:rPr lang="en-GB" sz="1400" dirty="0"/>
              <a:t>heart failure with reduced ejection fraction.</a:t>
            </a:r>
          </a:p>
          <a:p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5209E06-B82D-304C-92DA-838B48094330}"/>
              </a:ext>
            </a:extLst>
          </p:cNvPr>
          <p:cNvSpPr/>
          <p:nvPr/>
        </p:nvSpPr>
        <p:spPr>
          <a:xfrm>
            <a:off x="6286500" y="3356264"/>
            <a:ext cx="405245" cy="207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CA8B82D-5695-E848-861C-836C9B665C84}"/>
              </a:ext>
            </a:extLst>
          </p:cNvPr>
          <p:cNvSpPr/>
          <p:nvPr/>
        </p:nvSpPr>
        <p:spPr>
          <a:xfrm>
            <a:off x="6795655" y="3273136"/>
            <a:ext cx="290945" cy="290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9E45939-50FF-8744-BA87-7FAFDECF5974}"/>
              </a:ext>
            </a:extLst>
          </p:cNvPr>
          <p:cNvSpPr/>
          <p:nvPr/>
        </p:nvSpPr>
        <p:spPr>
          <a:xfrm>
            <a:off x="1641764" y="3418609"/>
            <a:ext cx="218209" cy="2701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61F2665-723C-0E4C-9201-324EF2D122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2214"/>
          <a:stretch/>
        </p:blipFill>
        <p:spPr>
          <a:xfrm>
            <a:off x="5940136" y="1356196"/>
            <a:ext cx="4198505" cy="34671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201948"/>
              </p:ext>
            </p:extLst>
          </p:nvPr>
        </p:nvGraphicFramePr>
        <p:xfrm>
          <a:off x="5724236" y="4354705"/>
          <a:ext cx="4560457" cy="9570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73913">
                  <a:extLst>
                    <a:ext uri="{9D8B030D-6E8A-4147-A177-3AD203B41FA5}">
                      <a16:colId xmlns:a16="http://schemas.microsoft.com/office/drawing/2014/main" val="1934040788"/>
                    </a:ext>
                  </a:extLst>
                </a:gridCol>
                <a:gridCol w="580828">
                  <a:extLst>
                    <a:ext uri="{9D8B030D-6E8A-4147-A177-3AD203B41FA5}">
                      <a16:colId xmlns:a16="http://schemas.microsoft.com/office/drawing/2014/main" val="2526453462"/>
                    </a:ext>
                  </a:extLst>
                </a:gridCol>
                <a:gridCol w="534728">
                  <a:extLst>
                    <a:ext uri="{9D8B030D-6E8A-4147-A177-3AD203B41FA5}">
                      <a16:colId xmlns:a16="http://schemas.microsoft.com/office/drawing/2014/main" val="3162780524"/>
                    </a:ext>
                  </a:extLst>
                </a:gridCol>
                <a:gridCol w="608486">
                  <a:extLst>
                    <a:ext uri="{9D8B030D-6E8A-4147-A177-3AD203B41FA5}">
                      <a16:colId xmlns:a16="http://schemas.microsoft.com/office/drawing/2014/main" val="3752174414"/>
                    </a:ext>
                  </a:extLst>
                </a:gridCol>
                <a:gridCol w="543948">
                  <a:extLst>
                    <a:ext uri="{9D8B030D-6E8A-4147-A177-3AD203B41FA5}">
                      <a16:colId xmlns:a16="http://schemas.microsoft.com/office/drawing/2014/main" val="3398998195"/>
                    </a:ext>
                  </a:extLst>
                </a:gridCol>
                <a:gridCol w="617704">
                  <a:extLst>
                    <a:ext uri="{9D8B030D-6E8A-4147-A177-3AD203B41FA5}">
                      <a16:colId xmlns:a16="http://schemas.microsoft.com/office/drawing/2014/main" val="3461689358"/>
                    </a:ext>
                  </a:extLst>
                </a:gridCol>
                <a:gridCol w="507071">
                  <a:extLst>
                    <a:ext uri="{9D8B030D-6E8A-4147-A177-3AD203B41FA5}">
                      <a16:colId xmlns:a16="http://schemas.microsoft.com/office/drawing/2014/main" val="931049747"/>
                    </a:ext>
                  </a:extLst>
                </a:gridCol>
                <a:gridCol w="593779">
                  <a:extLst>
                    <a:ext uri="{9D8B030D-6E8A-4147-A177-3AD203B41FA5}">
                      <a16:colId xmlns:a16="http://schemas.microsoft.com/office/drawing/2014/main" val="3556869247"/>
                    </a:ext>
                  </a:extLst>
                </a:gridCol>
              </a:tblGrid>
              <a:tr h="273656"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Number at risk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181082"/>
                  </a:ext>
                </a:extLst>
              </a:tr>
              <a:tr h="247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0801901"/>
                  </a:ext>
                </a:extLst>
              </a:tr>
              <a:tr h="218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Middle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9106649"/>
                  </a:ext>
                </a:extLst>
              </a:tr>
              <a:tr h="218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6858554"/>
                  </a:ext>
                </a:extLst>
              </a:tr>
            </a:tbl>
          </a:graphicData>
        </a:graphic>
      </p:graphicFrame>
      <p:sp>
        <p:nvSpPr>
          <p:cNvPr id="26" name="Rectangle 25">
            <a:extLst>
              <a:ext uri="{FF2B5EF4-FFF2-40B4-BE49-F238E27FC236}">
                <a16:creationId xmlns:a16="http://schemas.microsoft.com/office/drawing/2014/main" id="{3BA57CE6-9DB8-FD42-A938-C5802B125FE7}"/>
              </a:ext>
            </a:extLst>
          </p:cNvPr>
          <p:cNvSpPr/>
          <p:nvPr/>
        </p:nvSpPr>
        <p:spPr>
          <a:xfrm>
            <a:off x="1595293" y="3356264"/>
            <a:ext cx="264680" cy="207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C271E4E-5313-964E-95C2-635D3040586A}"/>
              </a:ext>
            </a:extLst>
          </p:cNvPr>
          <p:cNvSpPr/>
          <p:nvPr/>
        </p:nvSpPr>
        <p:spPr>
          <a:xfrm>
            <a:off x="1546225" y="3321050"/>
            <a:ext cx="458066" cy="33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7B7EC39-7261-704F-8E78-CD62274576B3}"/>
              </a:ext>
            </a:extLst>
          </p:cNvPr>
          <p:cNvSpPr/>
          <p:nvPr/>
        </p:nvSpPr>
        <p:spPr>
          <a:xfrm>
            <a:off x="7005600" y="3321050"/>
            <a:ext cx="345600" cy="243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4D6E8C-3E5A-184A-8E80-586D9397FC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6776" b="36954"/>
          <a:stretch/>
        </p:blipFill>
        <p:spPr>
          <a:xfrm>
            <a:off x="404667" y="1406187"/>
            <a:ext cx="4139044" cy="3138670"/>
          </a:xfrm>
          <a:prstGeom prst="rect">
            <a:avLst/>
          </a:prstGeom>
        </p:spPr>
      </p:pic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BC8D70B-A1AB-E54D-925D-5E7A96FDA5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398017"/>
              </p:ext>
            </p:extLst>
          </p:nvPr>
        </p:nvGraphicFramePr>
        <p:xfrm>
          <a:off x="193961" y="4354705"/>
          <a:ext cx="4560457" cy="957060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73913">
                  <a:extLst>
                    <a:ext uri="{9D8B030D-6E8A-4147-A177-3AD203B41FA5}">
                      <a16:colId xmlns:a16="http://schemas.microsoft.com/office/drawing/2014/main" val="1934040788"/>
                    </a:ext>
                  </a:extLst>
                </a:gridCol>
                <a:gridCol w="580828">
                  <a:extLst>
                    <a:ext uri="{9D8B030D-6E8A-4147-A177-3AD203B41FA5}">
                      <a16:colId xmlns:a16="http://schemas.microsoft.com/office/drawing/2014/main" val="2526453462"/>
                    </a:ext>
                  </a:extLst>
                </a:gridCol>
                <a:gridCol w="534728">
                  <a:extLst>
                    <a:ext uri="{9D8B030D-6E8A-4147-A177-3AD203B41FA5}">
                      <a16:colId xmlns:a16="http://schemas.microsoft.com/office/drawing/2014/main" val="3162780524"/>
                    </a:ext>
                  </a:extLst>
                </a:gridCol>
                <a:gridCol w="608486">
                  <a:extLst>
                    <a:ext uri="{9D8B030D-6E8A-4147-A177-3AD203B41FA5}">
                      <a16:colId xmlns:a16="http://schemas.microsoft.com/office/drawing/2014/main" val="3752174414"/>
                    </a:ext>
                  </a:extLst>
                </a:gridCol>
                <a:gridCol w="543948">
                  <a:extLst>
                    <a:ext uri="{9D8B030D-6E8A-4147-A177-3AD203B41FA5}">
                      <a16:colId xmlns:a16="http://schemas.microsoft.com/office/drawing/2014/main" val="3398998195"/>
                    </a:ext>
                  </a:extLst>
                </a:gridCol>
                <a:gridCol w="617704">
                  <a:extLst>
                    <a:ext uri="{9D8B030D-6E8A-4147-A177-3AD203B41FA5}">
                      <a16:colId xmlns:a16="http://schemas.microsoft.com/office/drawing/2014/main" val="3461689358"/>
                    </a:ext>
                  </a:extLst>
                </a:gridCol>
                <a:gridCol w="507071">
                  <a:extLst>
                    <a:ext uri="{9D8B030D-6E8A-4147-A177-3AD203B41FA5}">
                      <a16:colId xmlns:a16="http://schemas.microsoft.com/office/drawing/2014/main" val="931049747"/>
                    </a:ext>
                  </a:extLst>
                </a:gridCol>
                <a:gridCol w="593779">
                  <a:extLst>
                    <a:ext uri="{9D8B030D-6E8A-4147-A177-3AD203B41FA5}">
                      <a16:colId xmlns:a16="http://schemas.microsoft.com/office/drawing/2014/main" val="3556869247"/>
                    </a:ext>
                  </a:extLst>
                </a:gridCol>
              </a:tblGrid>
              <a:tr h="273656">
                <a:tc gridSpan="8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Number at risk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7181082"/>
                  </a:ext>
                </a:extLst>
              </a:tr>
              <a:tr h="2471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Low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40801901"/>
                  </a:ext>
                </a:extLst>
              </a:tr>
              <a:tr h="218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Middle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9106649"/>
                  </a:ext>
                </a:extLst>
              </a:tr>
              <a:tr h="2181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4866414"/>
                  </a:ext>
                </a:extLst>
              </a:tr>
            </a:tbl>
          </a:graphicData>
        </a:graphic>
      </p:graphicFrame>
      <p:sp>
        <p:nvSpPr>
          <p:cNvPr id="19" name="Rectangle 18">
            <a:extLst>
              <a:ext uri="{FF2B5EF4-FFF2-40B4-BE49-F238E27FC236}">
                <a16:creationId xmlns:a16="http://schemas.microsoft.com/office/drawing/2014/main" id="{9408B277-3EAD-DD44-A836-3DCFF3F3D9B9}"/>
              </a:ext>
            </a:extLst>
          </p:cNvPr>
          <p:cNvSpPr/>
          <p:nvPr/>
        </p:nvSpPr>
        <p:spPr>
          <a:xfrm>
            <a:off x="1506488" y="3387436"/>
            <a:ext cx="345600" cy="243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411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2419</TotalTime>
  <Words>99</Words>
  <Application>Microsoft Macintosh PowerPoint</Application>
  <PresentationFormat>Widescreen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Gierula</dc:creator>
  <cp:lastModifiedBy>John Gierula</cp:lastModifiedBy>
  <cp:revision>9</cp:revision>
  <dcterms:created xsi:type="dcterms:W3CDTF">2022-04-12T15:48:38Z</dcterms:created>
  <dcterms:modified xsi:type="dcterms:W3CDTF">2022-04-14T09:38:28Z</dcterms:modified>
</cp:coreProperties>
</file>