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4CB92-E97E-254C-A8D0-59496A4AE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8F46033-74ED-E94A-8DE3-5EE95C63AD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26C070-C5BA-6248-AF8D-4BC00A62B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0DCB8-2111-F345-83F4-CDBBF277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21564F-77BF-534A-B7AE-37505533A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18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91400-226B-F64C-9CE0-090CD3FA6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AB0A4-52E2-5245-9E4B-816D50C64D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BAE7-01EF-A345-AC69-8A8C43CC4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D78319-700F-4B45-966B-B43076DFA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62D57-F8F8-8C4C-8B7C-A69E9FAD5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872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24A806-9170-F242-8CDD-E1F4C4C54C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34AEC7-BB88-724A-A2B8-CD3ABFE601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780E4F-AB76-5C4A-A03E-43299811D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9B95D-3A9D-3E44-98D1-933966AD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82BF0-7235-C141-A3F9-60434AC35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2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0FF091-DC31-A041-A611-355EA6582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BBCDE-FBF3-2E4E-9B4F-DC86F468C0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291F1-1000-FE44-8986-8FF3E8E92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29ADE-C200-044D-9C8D-109C1E823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5910B-F658-A14D-A579-3C26B50107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84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A4E91-9C26-8F49-A95B-E87E09B4E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8A6B41-3964-794D-9E31-3CC3C0092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96988C-B5E8-904B-B663-AB335EDC1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C311EA-4DEB-864D-AB05-5DFD2B380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C0CE96-B287-6D4E-9EA2-BD587B30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629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A0DFD-3D27-A54B-8367-7C542C304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BE5141-4139-4548-BFD7-AD3F0B12C4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7DEB37-86A1-3C45-A225-39D5431370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418569-1FB4-7D43-86D9-2BBAD7357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C632D-A1F0-7248-A4A5-A51010C0C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3140F-D42E-0F4F-9BF3-6E8FF94D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3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DCAEC-3FB3-644B-8925-B1183C884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D4C16-D8BC-E143-A8EF-5745F6978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96EC9C-47CB-A84F-9E55-5457916D0B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2E183A-090A-A64B-95D2-DD7D5F1D55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77571C-35D0-E54B-A660-95485960C1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F8900F-35F7-7A46-B4BC-0DABAD958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FBEB50-DB99-1B4C-9DD5-4A8A6B417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36B682-8BFB-BD44-966F-B05F19FA0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80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2D265-0060-8D43-988E-45C7D8E37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94B97-2F3A-AB48-B5E2-978616DE67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D7E97-F820-184C-BB3C-435AD63A1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65390-1747-A444-85EE-D1BABB4A5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679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8EACBD-B010-E845-A962-EBAAB87B2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591E5E-F8F9-E44A-99A4-F6E9594EA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E486B-9604-594B-B23F-A2F7BDEF4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54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E1EE4-6B57-1846-A7E0-2ED0C2E9E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7B501-A430-BC4D-8DA5-00966D89B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E7D338-1CC6-974F-8F9F-5EC7D8697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680DB4-80A1-054D-968F-60A6F123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122718-ED30-6E4F-BF1F-763BA0D03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F84A6B-1266-8942-ADC2-8B28B755F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65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048D-22E2-D84B-802B-E3A7DAAD6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E961229-6F09-DF43-ACA9-F6C81A42EA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81F01-EC7F-0F42-B04E-090076B28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500DCE-1BC5-D341-B95F-D35707E9A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E95D3C-A787-BD4E-94D0-54CC3B72F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31ABB-4938-F34A-867D-BBB62BED3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607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0B6B43-55BF-514C-9F10-7A9C6E0CB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B8DB27-29E0-4A4D-AC2F-64098A1CC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63E2B-93E2-F44D-8436-D68113D5C1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953CE-112E-AE43-96F2-F6CD2E7F1898}" type="datetimeFigureOut">
              <a:rPr lang="en-US" smtClean="0"/>
              <a:t>7/14/22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C2E3C-D650-984D-A661-D132C21B4D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670B80-79D9-EE44-9299-F265425A8A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011F-AF41-844B-BAC1-BC157381D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1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0A87FE8-A082-8246-89DE-F95F35320B36}"/>
              </a:ext>
            </a:extLst>
          </p:cNvPr>
          <p:cNvSpPr txBox="1"/>
          <p:nvPr/>
        </p:nvSpPr>
        <p:spPr>
          <a:xfrm>
            <a:off x="111760" y="71120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935399-4212-7D48-88B8-9BEFC4F88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225" y="1464310"/>
            <a:ext cx="2541270" cy="32432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53EB721-F22C-7445-B3C5-1BC6CFD7A3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4940" y="1340604"/>
            <a:ext cx="3733800" cy="3238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F2827D-7B14-AF40-AF6B-9BA960BB3A36}"/>
              </a:ext>
            </a:extLst>
          </p:cNvPr>
          <p:cNvSpPr txBox="1"/>
          <p:nvPr/>
        </p:nvSpPr>
        <p:spPr>
          <a:xfrm>
            <a:off x="965840" y="1279644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E4B7A0-29BC-3645-AD50-957EE64DB4CB}"/>
              </a:ext>
            </a:extLst>
          </p:cNvPr>
          <p:cNvSpPr txBox="1"/>
          <p:nvPr/>
        </p:nvSpPr>
        <p:spPr>
          <a:xfrm>
            <a:off x="5230040" y="1279644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</p:spTree>
    <p:extLst>
      <p:ext uri="{BB962C8B-B14F-4D97-AF65-F5344CB8AC3E}">
        <p14:creationId xmlns:p14="http://schemas.microsoft.com/office/powerpoint/2010/main" val="138881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B392FF-02DF-6547-A971-B854621400A2}"/>
              </a:ext>
            </a:extLst>
          </p:cNvPr>
          <p:cNvSpPr txBox="1"/>
          <p:nvPr/>
        </p:nvSpPr>
        <p:spPr>
          <a:xfrm>
            <a:off x="0" y="-27057"/>
            <a:ext cx="1207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Figure S2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9205A3-8C45-BE40-940E-C0BE5D7038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26" y="721313"/>
            <a:ext cx="9011062" cy="337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460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8B392FF-02DF-6547-A971-B854621400A2}"/>
              </a:ext>
            </a:extLst>
          </p:cNvPr>
          <p:cNvSpPr txBox="1"/>
          <p:nvPr/>
        </p:nvSpPr>
        <p:spPr>
          <a:xfrm>
            <a:off x="0" y="-27057"/>
            <a:ext cx="12070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Figure S3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99803AB-8568-8A4C-9E24-CE4C556E6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215090"/>
              </p:ext>
            </p:extLst>
          </p:nvPr>
        </p:nvGraphicFramePr>
        <p:xfrm>
          <a:off x="1653702" y="3053593"/>
          <a:ext cx="8389567" cy="27432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188724">
                  <a:extLst>
                    <a:ext uri="{9D8B030D-6E8A-4147-A177-3AD203B41FA5}">
                      <a16:colId xmlns:a16="http://schemas.microsoft.com/office/drawing/2014/main" val="1506436084"/>
                    </a:ext>
                  </a:extLst>
                </a:gridCol>
                <a:gridCol w="2422187">
                  <a:extLst>
                    <a:ext uri="{9D8B030D-6E8A-4147-A177-3AD203B41FA5}">
                      <a16:colId xmlns:a16="http://schemas.microsoft.com/office/drawing/2014/main" val="3929153446"/>
                    </a:ext>
                  </a:extLst>
                </a:gridCol>
                <a:gridCol w="1681264">
                  <a:extLst>
                    <a:ext uri="{9D8B030D-6E8A-4147-A177-3AD203B41FA5}">
                      <a16:colId xmlns:a16="http://schemas.microsoft.com/office/drawing/2014/main" val="1842650930"/>
                    </a:ext>
                  </a:extLst>
                </a:gridCol>
                <a:gridCol w="2097392">
                  <a:extLst>
                    <a:ext uri="{9D8B030D-6E8A-4147-A177-3AD203B41FA5}">
                      <a16:colId xmlns:a16="http://schemas.microsoft.com/office/drawing/2014/main" val="2552076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Odds of ICANS development (Standard Error)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Odds Ratio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832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Hypophosphatemia (controlling for severe CRS)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1.90 (0.83)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0.0217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8555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Severe CRS (controlling for hypophosphatemia)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1.66 (0.61)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0.0065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9140098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70A560E-CA39-0940-B7AC-21FF7B2D5B9A}"/>
              </a:ext>
            </a:extLst>
          </p:cNvPr>
          <p:cNvSpPr txBox="1"/>
          <p:nvPr/>
        </p:nvSpPr>
        <p:spPr>
          <a:xfrm>
            <a:off x="1124532" y="943842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23274B3-7AA5-3944-990D-F2D3E5132D77}"/>
              </a:ext>
            </a:extLst>
          </p:cNvPr>
          <p:cNvSpPr txBox="1"/>
          <p:nvPr/>
        </p:nvSpPr>
        <p:spPr>
          <a:xfrm>
            <a:off x="1133894" y="268426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B127960-72DE-4D4C-BA3E-E08B4B5718FC}"/>
              </a:ext>
            </a:extLst>
          </p:cNvPr>
          <p:cNvSpPr/>
          <p:nvPr/>
        </p:nvSpPr>
        <p:spPr>
          <a:xfrm>
            <a:off x="1822315" y="1128508"/>
            <a:ext cx="6096000" cy="11710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with severe CRS: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30/77 (39.0% of all patients)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Patients with hypophosphatemia: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46/77 (59.7% of all patients)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1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Patients with hypophosphatemia with preceding (or concurrent) CRS requiring therapy: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16/46 (35% of all patients with hypophosphatemia)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itchFamily="2" charset="2"/>
              <a:buChar char=""/>
            </a:pP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ICANS patients with CRS (any grade)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23/23 (100% of ICANS patients)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1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ICANS patients with severe CRS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17/23 (74.0% of all ICANS patients)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452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9E2324A-1670-E04D-9033-B4AD88EBD56A}"/>
              </a:ext>
            </a:extLst>
          </p:cNvPr>
          <p:cNvSpPr txBox="1"/>
          <p:nvPr/>
        </p:nvSpPr>
        <p:spPr>
          <a:xfrm>
            <a:off x="0" y="28932"/>
            <a:ext cx="104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S4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2F85C0-9168-444B-9C35-773AD14F149D}"/>
              </a:ext>
            </a:extLst>
          </p:cNvPr>
          <p:cNvSpPr txBox="1"/>
          <p:nvPr/>
        </p:nvSpPr>
        <p:spPr>
          <a:xfrm>
            <a:off x="0" y="581961"/>
            <a:ext cx="376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7BD10A-49A1-E847-BC1F-D86FB765DAB3}"/>
              </a:ext>
            </a:extLst>
          </p:cNvPr>
          <p:cNvSpPr txBox="1"/>
          <p:nvPr/>
        </p:nvSpPr>
        <p:spPr>
          <a:xfrm>
            <a:off x="4633287" y="581961"/>
            <a:ext cx="36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860BD2-F4C3-FA42-B004-693A6B8AFF78}"/>
              </a:ext>
            </a:extLst>
          </p:cNvPr>
          <p:cNvSpPr txBox="1"/>
          <p:nvPr/>
        </p:nvSpPr>
        <p:spPr>
          <a:xfrm>
            <a:off x="4633287" y="3644837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8C501E-CFEA-E24F-B8DF-C78E5B0F9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588" y="690664"/>
            <a:ext cx="7457519" cy="273920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303FCAB-1E6D-2C47-B909-68703E59E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46" y="4014169"/>
            <a:ext cx="7510639" cy="28988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AB5245C-8999-C843-A32C-6138A67F04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" y="870626"/>
            <a:ext cx="4621609" cy="591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3544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51501</TotalTime>
  <Words>138</Words>
  <Application>Microsoft Macintosh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Courier New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Nowicki</dc:creator>
  <cp:lastModifiedBy>Scott Nowicki</cp:lastModifiedBy>
  <cp:revision>15</cp:revision>
  <dcterms:created xsi:type="dcterms:W3CDTF">2022-02-23T21:16:23Z</dcterms:created>
  <dcterms:modified xsi:type="dcterms:W3CDTF">2022-07-20T18:52:03Z</dcterms:modified>
</cp:coreProperties>
</file>