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30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1.wdp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1A77B244-9BAD-4746-BE9B-7EE5C89D80E4}"/>
              </a:ext>
            </a:extLst>
          </p:cNvPr>
          <p:cNvGrpSpPr/>
          <p:nvPr/>
        </p:nvGrpSpPr>
        <p:grpSpPr>
          <a:xfrm>
            <a:off x="279690" y="3159076"/>
            <a:ext cx="6241347" cy="1670422"/>
            <a:chOff x="621667" y="4035915"/>
            <a:chExt cx="5911417" cy="1495866"/>
          </a:xfrm>
        </p:grpSpPr>
        <p:grpSp>
          <p:nvGrpSpPr>
            <p:cNvPr id="6" name="组合 12">
              <a:extLst>
                <a:ext uri="{FF2B5EF4-FFF2-40B4-BE49-F238E27FC236}">
                  <a16:creationId xmlns:a16="http://schemas.microsoft.com/office/drawing/2014/main" id="{EB0B89F7-B121-4CAE-BC50-2EC13E2788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2428" y="4154818"/>
              <a:ext cx="5720656" cy="1376963"/>
              <a:chOff x="1364" y="3966"/>
              <a:chExt cx="14890" cy="3571"/>
            </a:xfrm>
          </p:grpSpPr>
          <p:sp>
            <p:nvSpPr>
              <p:cNvPr id="8" name="矩形 25">
                <a:extLst>
                  <a:ext uri="{FF2B5EF4-FFF2-40B4-BE49-F238E27FC236}">
                    <a16:creationId xmlns:a16="http://schemas.microsoft.com/office/drawing/2014/main" id="{EC4D9BF6-955D-454D-BAEA-D5A8D40DF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4915"/>
                <a:ext cx="9370" cy="288"/>
              </a:xfrm>
              <a:prstGeom prst="rect">
                <a:avLst/>
              </a:prstGeom>
              <a:solidFill>
                <a:srgbClr val="0DD7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9" name="矩形 26">
                <a:extLst>
                  <a:ext uri="{FF2B5EF4-FFF2-40B4-BE49-F238E27FC236}">
                    <a16:creationId xmlns:a16="http://schemas.microsoft.com/office/drawing/2014/main" id="{FFAF0518-D5B1-4702-B51F-555D0D4A2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1" y="4719"/>
                <a:ext cx="120" cy="68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0" name="矩形 27">
                <a:extLst>
                  <a:ext uri="{FF2B5EF4-FFF2-40B4-BE49-F238E27FC236}">
                    <a16:creationId xmlns:a16="http://schemas.microsoft.com/office/drawing/2014/main" id="{4A949839-720A-4F2C-B902-88B62F7D8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1" y="4719"/>
                <a:ext cx="120" cy="68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1" name="矩形 28">
                <a:extLst>
                  <a:ext uri="{FF2B5EF4-FFF2-40B4-BE49-F238E27FC236}">
                    <a16:creationId xmlns:a16="http://schemas.microsoft.com/office/drawing/2014/main" id="{9EBEF59F-92A8-4EF5-BDBC-B58585840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7" y="4719"/>
                <a:ext cx="120" cy="680"/>
              </a:xfrm>
              <a:prstGeom prst="rect">
                <a:avLst/>
              </a:prstGeom>
              <a:solidFill>
                <a:srgbClr val="FF0066"/>
              </a:solidFill>
              <a:ln w="2540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2" name="矩形 29">
                <a:extLst>
                  <a:ext uri="{FF2B5EF4-FFF2-40B4-BE49-F238E27FC236}">
                    <a16:creationId xmlns:a16="http://schemas.microsoft.com/office/drawing/2014/main" id="{1C195C94-3B2E-40AB-BB70-BF507AD3C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" y="4719"/>
                <a:ext cx="120" cy="680"/>
              </a:xfrm>
              <a:prstGeom prst="rect">
                <a:avLst/>
              </a:prstGeom>
              <a:solidFill>
                <a:srgbClr val="FF0066"/>
              </a:solidFill>
              <a:ln w="2540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3" name="矩形 30">
                <a:extLst>
                  <a:ext uri="{FF2B5EF4-FFF2-40B4-BE49-F238E27FC236}">
                    <a16:creationId xmlns:a16="http://schemas.microsoft.com/office/drawing/2014/main" id="{301CEED6-41F2-4930-BA38-9B97416C0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" y="4719"/>
                <a:ext cx="120" cy="68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4" name="矩形 31">
                <a:extLst>
                  <a:ext uri="{FF2B5EF4-FFF2-40B4-BE49-F238E27FC236}">
                    <a16:creationId xmlns:a16="http://schemas.microsoft.com/office/drawing/2014/main" id="{1176D076-3AE4-40C2-83A9-76E7C900D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6" y="4719"/>
                <a:ext cx="120" cy="68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15" name="矩形 32">
                <a:extLst>
                  <a:ext uri="{FF2B5EF4-FFF2-40B4-BE49-F238E27FC236}">
                    <a16:creationId xmlns:a16="http://schemas.microsoft.com/office/drawing/2014/main" id="{69406622-1623-4596-AD85-99251D711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1" y="4719"/>
                <a:ext cx="120" cy="680"/>
              </a:xfrm>
              <a:prstGeom prst="rect">
                <a:avLst/>
              </a:prstGeom>
              <a:solidFill>
                <a:srgbClr val="FF0066"/>
              </a:solidFill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 dirty="0"/>
              </a:p>
            </p:txBody>
          </p:sp>
          <p:grpSp>
            <p:nvGrpSpPr>
              <p:cNvPr id="16" name="组合 33">
                <a:extLst>
                  <a:ext uri="{FF2B5EF4-FFF2-40B4-BE49-F238E27FC236}">
                    <a16:creationId xmlns:a16="http://schemas.microsoft.com/office/drawing/2014/main" id="{0775C539-DF4E-45C9-857A-7BBAA5DD54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397" y="4098"/>
                <a:ext cx="4857" cy="1859"/>
                <a:chOff x="13389" y="3987"/>
                <a:chExt cx="4664" cy="1859"/>
              </a:xfrm>
            </p:grpSpPr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id="{1E592612-0CA5-4643-AE80-F45636B713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9" y="4062"/>
                  <a:ext cx="120" cy="283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700" b="1"/>
                </a:p>
              </p:txBody>
            </p:sp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29592C20-E97C-4A9D-A845-90FC889734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453" y="3987"/>
                  <a:ext cx="3963" cy="4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m6A site(Low confidence)</a:t>
                  </a:r>
                </a:p>
              </p:txBody>
            </p:sp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id="{70413BE4-720F-4808-AB3A-3E60C21647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9" y="4558"/>
                  <a:ext cx="120" cy="283"/>
                </a:xfrm>
                <a:prstGeom prst="rect">
                  <a:avLst/>
                </a:prstGeom>
                <a:solidFill>
                  <a:srgbClr val="92D050"/>
                </a:solidFill>
                <a:ln w="2540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700" b="1"/>
                </a:p>
              </p:txBody>
            </p:sp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077593E0-4793-4587-977E-F857F94231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453" y="4491"/>
                  <a:ext cx="4600" cy="4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m6A site(Moderate confidence)</a:t>
                  </a:r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id="{B93D8912-4DA2-4624-A6F5-6CCBA132C1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9" y="5054"/>
                  <a:ext cx="120" cy="283"/>
                </a:xfrm>
                <a:prstGeom prst="rect">
                  <a:avLst/>
                </a:prstGeom>
                <a:solidFill>
                  <a:srgbClr val="FF0066"/>
                </a:solidFill>
                <a:ln w="25400">
                  <a:solidFill>
                    <a:srgbClr val="FF006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700" b="1"/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618F5D81-15B0-44ED-9A6B-02025454455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453" y="5381"/>
                  <a:ext cx="4600" cy="4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m6A site(Very high confidence)</a:t>
                  </a: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6F159C2E-475F-4EA8-8665-CB9E00E2AB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9" y="5550"/>
                  <a:ext cx="120" cy="283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700" b="1"/>
                </a:p>
              </p:txBody>
            </p:sp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134B80F1-4BEA-4B73-A606-7DDD08D2BF8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453" y="4945"/>
                  <a:ext cx="4387" cy="4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m6A site(High confidence)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C4B7D101-8722-47EA-83C6-90BA1A86E645}"/>
                  </a:ext>
                </a:extLst>
              </p:cNvPr>
              <p:cNvCxnSpPr>
                <a:stCxn id="9" idx="2"/>
              </p:cNvCxnSpPr>
              <p:nvPr/>
            </p:nvCxnSpPr>
            <p:spPr>
              <a:xfrm flipH="1">
                <a:off x="1536" y="539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333399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0271C716-447A-437F-A81C-0657E4BC93C5}"/>
                  </a:ext>
                </a:extLst>
              </p:cNvPr>
              <p:cNvCxnSpPr>
                <a:stCxn id="9" idx="2"/>
              </p:cNvCxnSpPr>
              <p:nvPr/>
            </p:nvCxnSpPr>
            <p:spPr>
              <a:xfrm>
                <a:off x="2997" y="539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333399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8822B63D-4B14-4042-A29C-FCFB6E640070}"/>
                  </a:ext>
                </a:extLst>
              </p:cNvPr>
              <p:cNvCxnSpPr/>
              <p:nvPr/>
            </p:nvCxnSpPr>
            <p:spPr>
              <a:xfrm flipH="1">
                <a:off x="7770" y="539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DAEDEF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01A08C6C-8DD9-4C5E-B7DE-92631AD9A16C}"/>
                  </a:ext>
                </a:extLst>
              </p:cNvPr>
              <p:cNvCxnSpPr/>
              <p:nvPr/>
            </p:nvCxnSpPr>
            <p:spPr>
              <a:xfrm>
                <a:off x="9228" y="540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DAEDEF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21" name="文本框 47">
                <a:extLst>
                  <a:ext uri="{FF2B5EF4-FFF2-40B4-BE49-F238E27FC236}">
                    <a16:creationId xmlns:a16="http://schemas.microsoft.com/office/drawing/2014/main" id="{66135E53-6DE6-488A-9E53-6B31EB0E4D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5" y="6837"/>
                <a:ext cx="2624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...GG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CC...GG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CU...</a:t>
                </a:r>
              </a:p>
            </p:txBody>
          </p:sp>
          <p:sp>
            <p:nvSpPr>
              <p:cNvPr id="22" name="文本框 65">
                <a:extLst>
                  <a:ext uri="{FF2B5EF4-FFF2-40B4-BE49-F238E27FC236}">
                    <a16:creationId xmlns:a16="http://schemas.microsoft.com/office/drawing/2014/main" id="{A28E3080-3512-4C95-A030-F5F489C2F9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56" y="6819"/>
                <a:ext cx="2650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...AG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CU...AG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CU...</a:t>
                </a:r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D733167B-34B5-4392-A6C9-23444A9E8648}"/>
                  </a:ext>
                </a:extLst>
              </p:cNvPr>
              <p:cNvCxnSpPr>
                <a:stCxn id="9" idx="2"/>
              </p:cNvCxnSpPr>
              <p:nvPr/>
            </p:nvCxnSpPr>
            <p:spPr>
              <a:xfrm flipH="1">
                <a:off x="4017" y="539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9E9FC914-1E11-439A-894A-C9E12E1DE6F8}"/>
                  </a:ext>
                </a:extLst>
              </p:cNvPr>
              <p:cNvCxnSpPr>
                <a:stCxn id="9" idx="2"/>
              </p:cNvCxnSpPr>
              <p:nvPr/>
            </p:nvCxnSpPr>
            <p:spPr>
              <a:xfrm>
                <a:off x="5771" y="5399"/>
                <a:ext cx="1005" cy="1542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25" name="文本框 68">
                <a:extLst>
                  <a:ext uri="{FF2B5EF4-FFF2-40B4-BE49-F238E27FC236}">
                    <a16:creationId xmlns:a16="http://schemas.microsoft.com/office/drawing/2014/main" id="{AB232B20-F404-468A-968A-1C58E447BC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7" y="6850"/>
                <a:ext cx="3844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...UG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CA...AA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CU...GG</a:t>
                </a:r>
                <a:r>
                  <a:rPr lang="en-US" altLang="zh-CN" sz="700" b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sz="700" b="1" dirty="0"/>
                  <a:t>CA...</a:t>
                </a:r>
              </a:p>
            </p:txBody>
          </p:sp>
          <p:sp>
            <p:nvSpPr>
              <p:cNvPr id="26" name="文本框 69">
                <a:extLst>
                  <a:ext uri="{FF2B5EF4-FFF2-40B4-BE49-F238E27FC236}">
                    <a16:creationId xmlns:a16="http://schemas.microsoft.com/office/drawing/2014/main" id="{831CA85B-F05A-458E-A9AD-4B8366E5EA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3" y="7072"/>
                <a:ext cx="897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81</a:t>
                </a:r>
              </a:p>
            </p:txBody>
          </p:sp>
          <p:sp>
            <p:nvSpPr>
              <p:cNvPr id="27" name="文本框 70">
                <a:extLst>
                  <a:ext uri="{FF2B5EF4-FFF2-40B4-BE49-F238E27FC236}">
                    <a16:creationId xmlns:a16="http://schemas.microsoft.com/office/drawing/2014/main" id="{A81FCF2B-9519-41F1-BBAF-2550D1A3F4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23" y="7072"/>
                <a:ext cx="821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88</a:t>
                </a:r>
              </a:p>
            </p:txBody>
          </p:sp>
          <p:sp>
            <p:nvSpPr>
              <p:cNvPr id="28" name="文本框 71">
                <a:extLst>
                  <a:ext uri="{FF2B5EF4-FFF2-40B4-BE49-F238E27FC236}">
                    <a16:creationId xmlns:a16="http://schemas.microsoft.com/office/drawing/2014/main" id="{AB14D301-C95B-412A-A551-7CC7E782F9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7" y="7072"/>
                <a:ext cx="1048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270</a:t>
                </a:r>
              </a:p>
            </p:txBody>
          </p:sp>
          <p:sp>
            <p:nvSpPr>
              <p:cNvPr id="29" name="文本框 72">
                <a:extLst>
                  <a:ext uri="{FF2B5EF4-FFF2-40B4-BE49-F238E27FC236}">
                    <a16:creationId xmlns:a16="http://schemas.microsoft.com/office/drawing/2014/main" id="{1E31DE7A-0BE0-4F30-93A0-D1FD2455BB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60" y="7072"/>
                <a:ext cx="934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323</a:t>
                </a:r>
              </a:p>
            </p:txBody>
          </p:sp>
          <p:sp>
            <p:nvSpPr>
              <p:cNvPr id="30" name="文本框 73">
                <a:extLst>
                  <a:ext uri="{FF2B5EF4-FFF2-40B4-BE49-F238E27FC236}">
                    <a16:creationId xmlns:a16="http://schemas.microsoft.com/office/drawing/2014/main" id="{7D4CB7C8-4E1B-4284-8E04-3B439183A3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73" y="7072"/>
                <a:ext cx="906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338</a:t>
                </a:r>
              </a:p>
            </p:txBody>
          </p:sp>
          <p:sp>
            <p:nvSpPr>
              <p:cNvPr id="31" name="文本框 74">
                <a:extLst>
                  <a:ext uri="{FF2B5EF4-FFF2-40B4-BE49-F238E27FC236}">
                    <a16:creationId xmlns:a16="http://schemas.microsoft.com/office/drawing/2014/main" id="{FB8FEE5F-ACEC-4EF0-8F0C-34A9A6BB71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15" y="7072"/>
                <a:ext cx="1023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797</a:t>
                </a:r>
              </a:p>
            </p:txBody>
          </p:sp>
          <p:sp>
            <p:nvSpPr>
              <p:cNvPr id="32" name="文本框 75">
                <a:extLst>
                  <a:ext uri="{FF2B5EF4-FFF2-40B4-BE49-F238E27FC236}">
                    <a16:creationId xmlns:a16="http://schemas.microsoft.com/office/drawing/2014/main" id="{B674CC29-C04F-440F-BA74-65B32CB2F2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23" y="7072"/>
                <a:ext cx="1046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812</a:t>
                </a:r>
              </a:p>
            </p:txBody>
          </p:sp>
          <p:sp>
            <p:nvSpPr>
              <p:cNvPr id="33" name="文本框 76">
                <a:extLst>
                  <a:ext uri="{FF2B5EF4-FFF2-40B4-BE49-F238E27FC236}">
                    <a16:creationId xmlns:a16="http://schemas.microsoft.com/office/drawing/2014/main" id="{68F66FFE-3C56-425B-B9DD-EE9588CC19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89" y="3966"/>
                <a:ext cx="3094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FGF14-AS2</a:t>
                </a:r>
              </a:p>
            </p:txBody>
          </p:sp>
          <p:sp>
            <p:nvSpPr>
              <p:cNvPr id="34" name="文本框 77">
                <a:extLst>
                  <a:ext uri="{FF2B5EF4-FFF2-40B4-BE49-F238E27FC236}">
                    <a16:creationId xmlns:a16="http://schemas.microsoft.com/office/drawing/2014/main" id="{BE652775-AA12-4F80-AE64-7D0371920F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4" y="4481"/>
                <a:ext cx="596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00" b="1" dirty="0"/>
                  <a:t>1</a:t>
                </a:r>
              </a:p>
            </p:txBody>
          </p:sp>
          <p:sp>
            <p:nvSpPr>
              <p:cNvPr id="35" name="文本框 78">
                <a:extLst>
                  <a:ext uri="{FF2B5EF4-FFF2-40B4-BE49-F238E27FC236}">
                    <a16:creationId xmlns:a16="http://schemas.microsoft.com/office/drawing/2014/main" id="{DEFA00E1-0D51-40AD-96EE-3FF49B4CBA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07" y="4481"/>
                <a:ext cx="1325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 eaLnBrk="1" hangingPunct="1"/>
                <a:r>
                  <a:rPr lang="en-US" altLang="zh-CN" sz="700" b="1" dirty="0"/>
                  <a:t>1074</a:t>
                </a:r>
              </a:p>
            </p:txBody>
          </p:sp>
        </p:grpSp>
        <p:sp>
          <p:nvSpPr>
            <p:cNvPr id="7" name="文本框 13">
              <a:extLst>
                <a:ext uri="{FF2B5EF4-FFF2-40B4-BE49-F238E27FC236}">
                  <a16:creationId xmlns:a16="http://schemas.microsoft.com/office/drawing/2014/main" id="{14A30F3B-3DD7-4342-90F8-166B4B1F59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667" y="4035915"/>
              <a:ext cx="241176" cy="234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c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51ED6440-C85A-492D-8AE3-E6B20B082E1B}"/>
              </a:ext>
            </a:extLst>
          </p:cNvPr>
          <p:cNvGrpSpPr/>
          <p:nvPr/>
        </p:nvGrpSpPr>
        <p:grpSpPr>
          <a:xfrm>
            <a:off x="222659" y="724159"/>
            <a:ext cx="5193671" cy="2242689"/>
            <a:chOff x="480164" y="4060615"/>
            <a:chExt cx="4953471" cy="2272533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id="{6F2AB8A5-A990-4890-BC4F-99075514D8F3}"/>
                </a:ext>
              </a:extLst>
            </p:cNvPr>
            <p:cNvGrpSpPr/>
            <p:nvPr/>
          </p:nvGrpSpPr>
          <p:grpSpPr>
            <a:xfrm>
              <a:off x="480164" y="4060615"/>
              <a:ext cx="4953471" cy="2272533"/>
              <a:chOff x="20637" y="3767679"/>
              <a:chExt cx="5888255" cy="2062642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0489F430-3418-46D3-AF4E-FD1D77087D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013"/>
              <a:stretch/>
            </p:blipFill>
            <p:spPr>
              <a:xfrm>
                <a:off x="429774" y="4000141"/>
                <a:ext cx="5479118" cy="183018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64" name="文本框 80">
                <a:extLst>
                  <a:ext uri="{FF2B5EF4-FFF2-40B4-BE49-F238E27FC236}">
                    <a16:creationId xmlns:a16="http://schemas.microsoft.com/office/drawing/2014/main" id="{E067178B-23F5-4631-A970-DAC5A6E2DA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37" y="3767679"/>
                <a:ext cx="426721" cy="2406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a</a:t>
                </a:r>
              </a:p>
            </p:txBody>
          </p:sp>
        </p:grp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A3A93FFD-25D8-4376-ABF3-E06B07C5FADF}"/>
                </a:ext>
              </a:extLst>
            </p:cNvPr>
            <p:cNvSpPr/>
            <p:nvPr/>
          </p:nvSpPr>
          <p:spPr>
            <a:xfrm>
              <a:off x="2650363" y="5097244"/>
              <a:ext cx="738028" cy="45539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/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A69BDB90-3B2E-4AF9-A8B2-45A673E9F117}"/>
                </a:ext>
              </a:extLst>
            </p:cNvPr>
            <p:cNvSpPr/>
            <p:nvPr/>
          </p:nvSpPr>
          <p:spPr>
            <a:xfrm>
              <a:off x="3587005" y="5110600"/>
              <a:ext cx="738028" cy="45539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84C2B4AD-C577-4754-BA57-4F1810BB9E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9554" y="5658730"/>
              <a:ext cx="1695323" cy="202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700" b="1" dirty="0">
                  <a:solidFill>
                    <a:srgbClr val="FF0000"/>
                  </a:solidFill>
                </a:rPr>
                <a:t>m6A sites</a:t>
              </a:r>
            </a:p>
          </p:txBody>
        </p: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FE35C76A-A506-4AB4-8349-7C718FEB734E}"/>
                </a:ext>
              </a:extLst>
            </p:cNvPr>
            <p:cNvCxnSpPr>
              <a:stCxn id="60" idx="0"/>
            </p:cNvCxnSpPr>
            <p:nvPr/>
          </p:nvCxnSpPr>
          <p:spPr>
            <a:xfrm flipH="1" flipV="1">
              <a:off x="3154540" y="5410789"/>
              <a:ext cx="322676" cy="2479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5EE159C5-6556-48FC-8720-A562C28A4A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8460" y="5410788"/>
              <a:ext cx="356675" cy="2479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96A0952B-B4ED-4E53-B7C8-BDEC22AE0C51}"/>
              </a:ext>
            </a:extLst>
          </p:cNvPr>
          <p:cNvGrpSpPr/>
          <p:nvPr/>
        </p:nvGrpSpPr>
        <p:grpSpPr>
          <a:xfrm>
            <a:off x="3554847" y="5028642"/>
            <a:ext cx="1783870" cy="2652695"/>
            <a:chOff x="3955518" y="5676131"/>
            <a:chExt cx="1783870" cy="2652695"/>
          </a:xfrm>
        </p:grpSpPr>
        <p:sp>
          <p:nvSpPr>
            <p:cNvPr id="66" name="文本框 167">
              <a:extLst>
                <a:ext uri="{FF2B5EF4-FFF2-40B4-BE49-F238E27FC236}">
                  <a16:creationId xmlns:a16="http://schemas.microsoft.com/office/drawing/2014/main" id="{0D2B9CD3-F49C-41BF-BE66-A9DA31DBB1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5518" y="5676131"/>
              <a:ext cx="36003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e</a:t>
              </a: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62F46FE9-5F7E-4193-8178-A0CC759CCE59}"/>
                </a:ext>
              </a:extLst>
            </p:cNvPr>
            <p:cNvGrpSpPr/>
            <p:nvPr/>
          </p:nvGrpSpPr>
          <p:grpSpPr>
            <a:xfrm>
              <a:off x="4392815" y="5746510"/>
              <a:ext cx="1346573" cy="2582316"/>
              <a:chOff x="605255" y="8128484"/>
              <a:chExt cx="1346573" cy="2582316"/>
            </a:xfrm>
          </p:grpSpPr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AB0BAB64-8ACF-4D11-B0FF-6A90658E1EC2}"/>
                  </a:ext>
                </a:extLst>
              </p:cNvPr>
              <p:cNvSpPr txBox="1"/>
              <p:nvPr/>
            </p:nvSpPr>
            <p:spPr>
              <a:xfrm>
                <a:off x="611249" y="8359040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640639F2-F48D-427B-9786-6925AE885A33}"/>
                  </a:ext>
                </a:extLst>
              </p:cNvPr>
              <p:cNvSpPr txBox="1"/>
              <p:nvPr/>
            </p:nvSpPr>
            <p:spPr>
              <a:xfrm>
                <a:off x="611249" y="8571605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6A011BDA-39C2-4C6A-B9E7-D2A807C2DAA6}"/>
                  </a:ext>
                </a:extLst>
              </p:cNvPr>
              <p:cNvSpPr txBox="1"/>
              <p:nvPr/>
            </p:nvSpPr>
            <p:spPr>
              <a:xfrm>
                <a:off x="611249" y="8784167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36062AC3-B921-4F69-8264-369A28305F1F}"/>
                  </a:ext>
                </a:extLst>
              </p:cNvPr>
              <p:cNvSpPr txBox="1"/>
              <p:nvPr/>
            </p:nvSpPr>
            <p:spPr>
              <a:xfrm>
                <a:off x="611249" y="8996730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id="{3E7DCAD9-F744-4636-B9D9-7D4156158106}"/>
                  </a:ext>
                </a:extLst>
              </p:cNvPr>
              <p:cNvSpPr txBox="1"/>
              <p:nvPr/>
            </p:nvSpPr>
            <p:spPr>
              <a:xfrm>
                <a:off x="611249" y="9209292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5FA76685-79B2-4135-B3F8-2D2F41905607}"/>
                  </a:ext>
                </a:extLst>
              </p:cNvPr>
              <p:cNvSpPr txBox="1"/>
              <p:nvPr/>
            </p:nvSpPr>
            <p:spPr>
              <a:xfrm>
                <a:off x="611249" y="9421857"/>
                <a:ext cx="384760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4" name="组合 73">
                <a:extLst>
                  <a:ext uri="{FF2B5EF4-FFF2-40B4-BE49-F238E27FC236}">
                    <a16:creationId xmlns:a16="http://schemas.microsoft.com/office/drawing/2014/main" id="{943C77CB-D8B6-4500-85BA-53E604D28E68}"/>
                  </a:ext>
                </a:extLst>
              </p:cNvPr>
              <p:cNvGrpSpPr/>
              <p:nvPr/>
            </p:nvGrpSpPr>
            <p:grpSpPr>
              <a:xfrm>
                <a:off x="605255" y="8128484"/>
                <a:ext cx="1346573" cy="2582316"/>
                <a:chOff x="605255" y="8128484"/>
                <a:chExt cx="1346573" cy="2582316"/>
              </a:xfrm>
            </p:grpSpPr>
            <p:pic>
              <p:nvPicPr>
                <p:cNvPr id="75" name="图片 74">
                  <a:extLst>
                    <a:ext uri="{FF2B5EF4-FFF2-40B4-BE49-F238E27FC236}">
                      <a16:creationId xmlns:a16="http://schemas.microsoft.com/office/drawing/2014/main" id="{75CDDEB4-A108-4AFC-9D16-58670444CD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13197" y="8128484"/>
                  <a:ext cx="1038631" cy="1440000"/>
                </a:xfrm>
                <a:prstGeom prst="rect">
                  <a:avLst/>
                </a:prstGeom>
              </p:spPr>
            </p:pic>
            <p:sp>
              <p:nvSpPr>
                <p:cNvPr id="76" name="文本框 10">
                  <a:extLst>
                    <a:ext uri="{FF2B5EF4-FFF2-40B4-BE49-F238E27FC236}">
                      <a16:creationId xmlns:a16="http://schemas.microsoft.com/office/drawing/2014/main" id="{B867EDDA-748A-4FBF-B0BE-33031799CB5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2936580">
                  <a:off x="639163" y="9447412"/>
                  <a:ext cx="292388" cy="10311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pcDNA3.1+Luc</a:t>
                  </a:r>
                  <a:endParaRPr lang="zh-CN" altLang="en-US" sz="700" b="1" dirty="0"/>
                </a:p>
              </p:txBody>
            </p:sp>
            <p:sp>
              <p:nvSpPr>
                <p:cNvPr id="77" name="文本框 10">
                  <a:extLst>
                    <a:ext uri="{FF2B5EF4-FFF2-40B4-BE49-F238E27FC236}">
                      <a16:creationId xmlns:a16="http://schemas.microsoft.com/office/drawing/2014/main" id="{BBE6D78F-1686-4D9B-A5B6-EF6339EDEB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2936580">
                  <a:off x="889805" y="9447412"/>
                  <a:ext cx="292388" cy="10311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METTL3+Luc</a:t>
                  </a:r>
                  <a:endParaRPr lang="zh-CN" altLang="en-US" sz="700" b="1" dirty="0"/>
                </a:p>
              </p:txBody>
            </p:sp>
            <p:sp>
              <p:nvSpPr>
                <p:cNvPr id="78" name="文本框 10">
                  <a:extLst>
                    <a:ext uri="{FF2B5EF4-FFF2-40B4-BE49-F238E27FC236}">
                      <a16:creationId xmlns:a16="http://schemas.microsoft.com/office/drawing/2014/main" id="{528168A2-528F-405B-BF38-DAFF5C63B28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2936580">
                  <a:off x="1090741" y="9432291"/>
                  <a:ext cx="292388" cy="1192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METTL3+mut3-Luc</a:t>
                  </a:r>
                  <a:endParaRPr lang="zh-CN" altLang="en-US" sz="700" b="1" dirty="0"/>
                </a:p>
              </p:txBody>
            </p:sp>
            <p:sp>
              <p:nvSpPr>
                <p:cNvPr id="79" name="文本框 10">
                  <a:extLst>
                    <a:ext uri="{FF2B5EF4-FFF2-40B4-BE49-F238E27FC236}">
                      <a16:creationId xmlns:a16="http://schemas.microsoft.com/office/drawing/2014/main" id="{9DD4C8FE-64B5-4456-A3E5-FDCFDADC82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2936580">
                  <a:off x="1305260" y="9423461"/>
                  <a:ext cx="292388" cy="12873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METTL3+mut3-4-Luc</a:t>
                  </a:r>
                  <a:endParaRPr lang="zh-CN" altLang="en-US" sz="700" b="1" dirty="0"/>
                </a:p>
              </p:txBody>
            </p:sp>
            <p:sp>
              <p:nvSpPr>
                <p:cNvPr id="80" name="文本框 79">
                  <a:extLst>
                    <a:ext uri="{FF2B5EF4-FFF2-40B4-BE49-F238E27FC236}">
                      <a16:creationId xmlns:a16="http://schemas.microsoft.com/office/drawing/2014/main" id="{403E9C51-2870-491E-A35E-50C4B8949A33}"/>
                    </a:ext>
                  </a:extLst>
                </p:cNvPr>
                <p:cNvSpPr txBox="1"/>
                <p:nvPr/>
              </p:nvSpPr>
              <p:spPr>
                <a:xfrm rot="16200000">
                  <a:off x="6101" y="8855592"/>
                  <a:ext cx="1398236" cy="19992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Relative luciferase activity </a:t>
                  </a:r>
                </a:p>
              </p:txBody>
            </p:sp>
          </p:grpSp>
        </p:grpSp>
      </p:grpSp>
      <p:sp>
        <p:nvSpPr>
          <p:cNvPr id="83" name="文本框 167">
            <a:extLst>
              <a:ext uri="{FF2B5EF4-FFF2-40B4-BE49-F238E27FC236}">
                <a16:creationId xmlns:a16="http://schemas.microsoft.com/office/drawing/2014/main" id="{EAEC7581-7442-47DC-97F1-44628D950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088" y="5041673"/>
            <a:ext cx="43784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 dirty="0"/>
              <a:t>d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16B70B30-E36C-5E2F-07F9-D3176A68A63C}"/>
              </a:ext>
            </a:extLst>
          </p:cNvPr>
          <p:cNvGrpSpPr>
            <a:grpSpLocks/>
          </p:cNvGrpSpPr>
          <p:nvPr/>
        </p:nvGrpSpPr>
        <p:grpSpPr>
          <a:xfrm>
            <a:off x="224750" y="5194005"/>
            <a:ext cx="2631657" cy="864000"/>
            <a:chOff x="-395357" y="5378385"/>
            <a:chExt cx="4151455" cy="1554882"/>
          </a:xfrm>
        </p:grpSpPr>
        <p:grpSp>
          <p:nvGrpSpPr>
            <p:cNvPr id="82" name="组合 81">
              <a:extLst>
                <a:ext uri="{FF2B5EF4-FFF2-40B4-BE49-F238E27FC236}">
                  <a16:creationId xmlns:a16="http://schemas.microsoft.com/office/drawing/2014/main" id="{18299BE9-DD27-4BA6-8353-2EACD84862BF}"/>
                </a:ext>
              </a:extLst>
            </p:cNvPr>
            <p:cNvGrpSpPr/>
            <p:nvPr/>
          </p:nvGrpSpPr>
          <p:grpSpPr>
            <a:xfrm>
              <a:off x="-395357" y="5378385"/>
              <a:ext cx="3809658" cy="1248975"/>
              <a:chOff x="2239862" y="6244859"/>
              <a:chExt cx="2344232" cy="876733"/>
            </a:xfrm>
          </p:grpSpPr>
          <p:grpSp>
            <p:nvGrpSpPr>
              <p:cNvPr id="94" name="组合 97">
                <a:extLst>
                  <a:ext uri="{FF2B5EF4-FFF2-40B4-BE49-F238E27FC236}">
                    <a16:creationId xmlns:a16="http://schemas.microsoft.com/office/drawing/2014/main" id="{9FA2B6A4-28E5-45B0-A205-7E8F10E593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9625" y="6244859"/>
                <a:ext cx="1069114" cy="191266"/>
                <a:chOff x="9280" y="3337"/>
                <a:chExt cx="2844" cy="668"/>
              </a:xfrm>
            </p:grpSpPr>
            <p:sp>
              <p:nvSpPr>
                <p:cNvPr id="122" name="圆角矩形 98">
                  <a:extLst>
                    <a:ext uri="{FF2B5EF4-FFF2-40B4-BE49-F238E27FC236}">
                      <a16:creationId xmlns:a16="http://schemas.microsoft.com/office/drawing/2014/main" id="{5B58323F-BD75-407C-9C37-C60F6D8F82E3}"/>
                    </a:ext>
                  </a:extLst>
                </p:cNvPr>
                <p:cNvSpPr/>
                <p:nvPr/>
              </p:nvSpPr>
              <p:spPr>
                <a:xfrm>
                  <a:off x="10853" y="3401"/>
                  <a:ext cx="1271" cy="560"/>
                </a:xfrm>
                <a:prstGeom prst="round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/>
                <a:p>
                  <a:pPr algn="ctr" eaLnBrk="1" hangingPunct="1">
                    <a:defRPr/>
                  </a:pPr>
                  <a:r>
                    <a:rPr lang="en-US" altLang="zh-CN" sz="700" b="1" noProof="1">
                      <a:solidFill>
                        <a:srgbClr val="FFFF00"/>
                      </a:solidFill>
                      <a:cs typeface="Arial" panose="020B0604020202020204" pitchFamily="34" charset="0"/>
                    </a:rPr>
                    <a:t>Luc</a:t>
                  </a:r>
                </a:p>
              </p:txBody>
            </p:sp>
            <p:sp>
              <p:nvSpPr>
                <p:cNvPr id="123" name="文本框 122">
                  <a:extLst>
                    <a:ext uri="{FF2B5EF4-FFF2-40B4-BE49-F238E27FC236}">
                      <a16:creationId xmlns:a16="http://schemas.microsoft.com/office/drawing/2014/main" id="{CAB3004F-F9D1-479C-8F87-9478B08DC5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80" y="3337"/>
                  <a:ext cx="1576" cy="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 anchorCtr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Vector</a:t>
                  </a:r>
                </a:p>
              </p:txBody>
            </p:sp>
          </p:grpSp>
          <p:grpSp>
            <p:nvGrpSpPr>
              <p:cNvPr id="95" name="组合 100">
                <a:extLst>
                  <a:ext uri="{FF2B5EF4-FFF2-40B4-BE49-F238E27FC236}">
                    <a16:creationId xmlns:a16="http://schemas.microsoft.com/office/drawing/2014/main" id="{CAF4C279-E361-4DEB-A573-52ACC3B72F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39862" y="6701840"/>
                <a:ext cx="2344232" cy="191267"/>
                <a:chOff x="8703" y="3337"/>
                <a:chExt cx="6236" cy="668"/>
              </a:xfrm>
            </p:grpSpPr>
            <p:grpSp>
              <p:nvGrpSpPr>
                <p:cNvPr id="114" name="组合 101">
                  <a:extLst>
                    <a:ext uri="{FF2B5EF4-FFF2-40B4-BE49-F238E27FC236}">
                      <a16:creationId xmlns:a16="http://schemas.microsoft.com/office/drawing/2014/main" id="{41CB9F01-95B3-4F72-9910-A00DC29BBF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855" y="3402"/>
                  <a:ext cx="4084" cy="555"/>
                  <a:chOff x="10855" y="3402"/>
                  <a:chExt cx="4084" cy="555"/>
                </a:xfrm>
              </p:grpSpPr>
              <p:sp>
                <p:nvSpPr>
                  <p:cNvPr id="116" name="圆角矩形 102">
                    <a:extLst>
                      <a:ext uri="{FF2B5EF4-FFF2-40B4-BE49-F238E27FC236}">
                        <a16:creationId xmlns:a16="http://schemas.microsoft.com/office/drawing/2014/main" id="{CCDBABD7-F1F3-408E-9FBC-3C9A7A1CCE39}"/>
                      </a:ext>
                    </a:extLst>
                  </p:cNvPr>
                  <p:cNvSpPr/>
                  <p:nvPr/>
                </p:nvSpPr>
                <p:spPr>
                  <a:xfrm>
                    <a:off x="12105" y="3546"/>
                    <a:ext cx="2834" cy="266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圆角矩形 103">
                    <a:extLst>
                      <a:ext uri="{FF2B5EF4-FFF2-40B4-BE49-F238E27FC236}">
                        <a16:creationId xmlns:a16="http://schemas.microsoft.com/office/drawing/2014/main" id="{241D906D-99DB-425D-999A-C97DA102B7CE}"/>
                      </a:ext>
                    </a:extLst>
                  </p:cNvPr>
                  <p:cNvSpPr/>
                  <p:nvPr/>
                </p:nvSpPr>
                <p:spPr>
                  <a:xfrm>
                    <a:off x="10855" y="3402"/>
                    <a:ext cx="1267" cy="555"/>
                  </a:xfrm>
                  <a:prstGeom prst="round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r>
                      <a:rPr lang="en-US" altLang="zh-CN" sz="700" b="1" noProof="1">
                        <a:solidFill>
                          <a:srgbClr val="FFFF00"/>
                        </a:solidFill>
                        <a:cs typeface="Arial" panose="020B0604020202020204" pitchFamily="34" charset="0"/>
                      </a:rPr>
                      <a:t>Luc</a:t>
                    </a:r>
                  </a:p>
                </p:txBody>
              </p:sp>
              <p:sp>
                <p:nvSpPr>
                  <p:cNvPr id="118" name="流程图: 过程 117">
                    <a:extLst>
                      <a:ext uri="{FF2B5EF4-FFF2-40B4-BE49-F238E27FC236}">
                        <a16:creationId xmlns:a16="http://schemas.microsoft.com/office/drawing/2014/main" id="{3C03171A-CEDD-4877-81C5-0A15EBD3D558}"/>
                      </a:ext>
                    </a:extLst>
                  </p:cNvPr>
                  <p:cNvSpPr/>
                  <p:nvPr/>
                </p:nvSpPr>
                <p:spPr>
                  <a:xfrm>
                    <a:off x="12490" y="3546"/>
                    <a:ext cx="135" cy="266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9" name="流程图: 过程 118">
                    <a:extLst>
                      <a:ext uri="{FF2B5EF4-FFF2-40B4-BE49-F238E27FC236}">
                        <a16:creationId xmlns:a16="http://schemas.microsoft.com/office/drawing/2014/main" id="{7B8FDED3-D15A-4678-BB09-8126F2982F10}"/>
                      </a:ext>
                    </a:extLst>
                  </p:cNvPr>
                  <p:cNvSpPr/>
                  <p:nvPr/>
                </p:nvSpPr>
                <p:spPr>
                  <a:xfrm>
                    <a:off x="12895" y="3545"/>
                    <a:ext cx="135" cy="266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0" name="流程图: 过程 119">
                    <a:extLst>
                      <a:ext uri="{FF2B5EF4-FFF2-40B4-BE49-F238E27FC236}">
                        <a16:creationId xmlns:a16="http://schemas.microsoft.com/office/drawing/2014/main" id="{6C624DCA-4CF2-4404-8C4B-0D099112ABD5}"/>
                      </a:ext>
                    </a:extLst>
                  </p:cNvPr>
                  <p:cNvSpPr/>
                  <p:nvPr/>
                </p:nvSpPr>
                <p:spPr>
                  <a:xfrm>
                    <a:off x="13289" y="3545"/>
                    <a:ext cx="135" cy="266"/>
                  </a:xfrm>
                  <a:prstGeom prst="flowChartProcess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1" name="流程图: 过程 120">
                    <a:extLst>
                      <a:ext uri="{FF2B5EF4-FFF2-40B4-BE49-F238E27FC236}">
                        <a16:creationId xmlns:a16="http://schemas.microsoft.com/office/drawing/2014/main" id="{C660BE00-43C3-43DC-A8AE-652076C9C21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3702" y="3549"/>
                    <a:ext cx="139" cy="254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0000"/>
                      </a:solidFill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15" name="文本框 108">
                  <a:extLst>
                    <a:ext uri="{FF2B5EF4-FFF2-40B4-BE49-F238E27FC236}">
                      <a16:creationId xmlns:a16="http://schemas.microsoft.com/office/drawing/2014/main" id="{9329EAED-BADD-4C24-B872-FDC3D8C1EC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03" y="3337"/>
                  <a:ext cx="2153" cy="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 anchorCtr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>
                      <a:sym typeface="宋体" panose="02010600030101010101" pitchFamily="2" charset="-122"/>
                    </a:rPr>
                    <a:t>mut3</a:t>
                  </a:r>
                </a:p>
              </p:txBody>
            </p:sp>
          </p:grpSp>
          <p:grpSp>
            <p:nvGrpSpPr>
              <p:cNvPr id="96" name="组合 109">
                <a:extLst>
                  <a:ext uri="{FF2B5EF4-FFF2-40B4-BE49-F238E27FC236}">
                    <a16:creationId xmlns:a16="http://schemas.microsoft.com/office/drawing/2014/main" id="{9B93A994-E706-4DAD-AA77-ABCFB41A35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39862" y="6930326"/>
                <a:ext cx="2344232" cy="191266"/>
                <a:chOff x="8703" y="3337"/>
                <a:chExt cx="6236" cy="668"/>
              </a:xfrm>
            </p:grpSpPr>
            <p:grpSp>
              <p:nvGrpSpPr>
                <p:cNvPr id="106" name="组合 110">
                  <a:extLst>
                    <a:ext uri="{FF2B5EF4-FFF2-40B4-BE49-F238E27FC236}">
                      <a16:creationId xmlns:a16="http://schemas.microsoft.com/office/drawing/2014/main" id="{74844011-C870-4A5C-B1ED-C8C46166F5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855" y="3403"/>
                  <a:ext cx="4084" cy="555"/>
                  <a:chOff x="10855" y="3403"/>
                  <a:chExt cx="4084" cy="555"/>
                </a:xfrm>
              </p:grpSpPr>
              <p:sp>
                <p:nvSpPr>
                  <p:cNvPr id="108" name="圆角矩形 111">
                    <a:extLst>
                      <a:ext uri="{FF2B5EF4-FFF2-40B4-BE49-F238E27FC236}">
                        <a16:creationId xmlns:a16="http://schemas.microsoft.com/office/drawing/2014/main" id="{7CC6C6EA-CCD4-4C7D-9B1D-5D8741A2FBB0}"/>
                      </a:ext>
                    </a:extLst>
                  </p:cNvPr>
                  <p:cNvSpPr/>
                  <p:nvPr/>
                </p:nvSpPr>
                <p:spPr>
                  <a:xfrm>
                    <a:off x="12105" y="3547"/>
                    <a:ext cx="2834" cy="266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9" name="圆角矩形 112">
                    <a:extLst>
                      <a:ext uri="{FF2B5EF4-FFF2-40B4-BE49-F238E27FC236}">
                        <a16:creationId xmlns:a16="http://schemas.microsoft.com/office/drawing/2014/main" id="{D22D0A6C-2F22-489E-96FF-EA99A85385EF}"/>
                      </a:ext>
                    </a:extLst>
                  </p:cNvPr>
                  <p:cNvSpPr/>
                  <p:nvPr/>
                </p:nvSpPr>
                <p:spPr>
                  <a:xfrm>
                    <a:off x="10855" y="3403"/>
                    <a:ext cx="1267" cy="555"/>
                  </a:xfrm>
                  <a:prstGeom prst="round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r>
                      <a:rPr lang="en-US" altLang="zh-CN" sz="700" b="1" noProof="1">
                        <a:solidFill>
                          <a:srgbClr val="FFFF00"/>
                        </a:solidFill>
                        <a:cs typeface="Arial" panose="020B0604020202020204" pitchFamily="34" charset="0"/>
                      </a:rPr>
                      <a:t>Luc</a:t>
                    </a:r>
                  </a:p>
                </p:txBody>
              </p:sp>
              <p:sp>
                <p:nvSpPr>
                  <p:cNvPr id="110" name="流程图: 过程 109">
                    <a:extLst>
                      <a:ext uri="{FF2B5EF4-FFF2-40B4-BE49-F238E27FC236}">
                        <a16:creationId xmlns:a16="http://schemas.microsoft.com/office/drawing/2014/main" id="{6D2B04FC-2115-488D-9F1C-7505DDCA91C6}"/>
                      </a:ext>
                    </a:extLst>
                  </p:cNvPr>
                  <p:cNvSpPr/>
                  <p:nvPr/>
                </p:nvSpPr>
                <p:spPr>
                  <a:xfrm>
                    <a:off x="12490" y="3547"/>
                    <a:ext cx="135" cy="266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FF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1" name="流程图: 过程 110">
                    <a:extLst>
                      <a:ext uri="{FF2B5EF4-FFF2-40B4-BE49-F238E27FC236}">
                        <a16:creationId xmlns:a16="http://schemas.microsoft.com/office/drawing/2014/main" id="{EE08B8C3-DFEF-498A-B37C-8CE7EEB327C8}"/>
                      </a:ext>
                    </a:extLst>
                  </p:cNvPr>
                  <p:cNvSpPr/>
                  <p:nvPr/>
                </p:nvSpPr>
                <p:spPr>
                  <a:xfrm>
                    <a:off x="12895" y="3551"/>
                    <a:ext cx="135" cy="261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FF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2" name="流程图: 过程 111">
                    <a:extLst>
                      <a:ext uri="{FF2B5EF4-FFF2-40B4-BE49-F238E27FC236}">
                        <a16:creationId xmlns:a16="http://schemas.microsoft.com/office/drawing/2014/main" id="{C53B8A9A-592C-48F3-B528-E7BF08AEA072}"/>
                      </a:ext>
                    </a:extLst>
                  </p:cNvPr>
                  <p:cNvSpPr/>
                  <p:nvPr/>
                </p:nvSpPr>
                <p:spPr>
                  <a:xfrm>
                    <a:off x="13296" y="3548"/>
                    <a:ext cx="135" cy="261"/>
                  </a:xfrm>
                  <a:prstGeom prst="flowChartProcess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FF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3" name="流程图: 过程 112">
                    <a:extLst>
                      <a:ext uri="{FF2B5EF4-FFF2-40B4-BE49-F238E27FC236}">
                        <a16:creationId xmlns:a16="http://schemas.microsoft.com/office/drawing/2014/main" id="{00A21FDB-3254-4BD9-8972-7CAE3CD801A8}"/>
                      </a:ext>
                    </a:extLst>
                  </p:cNvPr>
                  <p:cNvSpPr/>
                  <p:nvPr/>
                </p:nvSpPr>
                <p:spPr>
                  <a:xfrm>
                    <a:off x="13702" y="3547"/>
                    <a:ext cx="135" cy="266"/>
                  </a:xfrm>
                  <a:prstGeom prst="flowChartProcess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solidFill>
                        <a:srgbClr val="FFFF00"/>
                      </a:solidFill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7" name="文本框 117">
                  <a:extLst>
                    <a:ext uri="{FF2B5EF4-FFF2-40B4-BE49-F238E27FC236}">
                      <a16:creationId xmlns:a16="http://schemas.microsoft.com/office/drawing/2014/main" id="{13E46E2F-62B7-4A19-87B0-8C520C4FF37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03" y="3337"/>
                  <a:ext cx="2153" cy="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 anchorCtr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>
                      <a:sym typeface="宋体" panose="02010600030101010101" pitchFamily="2" charset="-122"/>
                    </a:rPr>
                    <a:t>mut3-4</a:t>
                  </a:r>
                </a:p>
              </p:txBody>
            </p:sp>
          </p:grpSp>
          <p:grpSp>
            <p:nvGrpSpPr>
              <p:cNvPr id="97" name="组合 127">
                <a:extLst>
                  <a:ext uri="{FF2B5EF4-FFF2-40B4-BE49-F238E27FC236}">
                    <a16:creationId xmlns:a16="http://schemas.microsoft.com/office/drawing/2014/main" id="{BF46DFBE-8939-4360-83E4-011AECEB81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3844" y="6473347"/>
                <a:ext cx="2300250" cy="191266"/>
                <a:chOff x="8820" y="3337"/>
                <a:chExt cx="6119" cy="668"/>
              </a:xfrm>
            </p:grpSpPr>
            <p:grpSp>
              <p:nvGrpSpPr>
                <p:cNvPr id="98" name="组合 128">
                  <a:extLst>
                    <a:ext uri="{FF2B5EF4-FFF2-40B4-BE49-F238E27FC236}">
                      <a16:creationId xmlns:a16="http://schemas.microsoft.com/office/drawing/2014/main" id="{F3E5E809-5D9E-4895-A5B5-2D6EE6D0B9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855" y="3401"/>
                  <a:ext cx="4084" cy="505"/>
                  <a:chOff x="10855" y="3401"/>
                  <a:chExt cx="4084" cy="505"/>
                </a:xfrm>
              </p:grpSpPr>
              <p:sp>
                <p:nvSpPr>
                  <p:cNvPr id="100" name="圆角矩形 129">
                    <a:extLst>
                      <a:ext uri="{FF2B5EF4-FFF2-40B4-BE49-F238E27FC236}">
                        <a16:creationId xmlns:a16="http://schemas.microsoft.com/office/drawing/2014/main" id="{ED54A1D8-CD28-4D9F-BE74-5A248C4E89C1}"/>
                      </a:ext>
                    </a:extLst>
                  </p:cNvPr>
                  <p:cNvSpPr/>
                  <p:nvPr/>
                </p:nvSpPr>
                <p:spPr>
                  <a:xfrm>
                    <a:off x="12105" y="3546"/>
                    <a:ext cx="2834" cy="266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圆角矩形 130">
                    <a:extLst>
                      <a:ext uri="{FF2B5EF4-FFF2-40B4-BE49-F238E27FC236}">
                        <a16:creationId xmlns:a16="http://schemas.microsoft.com/office/drawing/2014/main" id="{16F41FBF-CA67-4D9F-8B82-B1AE03DD7775}"/>
                      </a:ext>
                    </a:extLst>
                  </p:cNvPr>
                  <p:cNvSpPr/>
                  <p:nvPr/>
                </p:nvSpPr>
                <p:spPr>
                  <a:xfrm>
                    <a:off x="10855" y="3401"/>
                    <a:ext cx="1267" cy="505"/>
                  </a:xfrm>
                  <a:prstGeom prst="round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r>
                      <a:rPr lang="en-US" altLang="zh-CN" sz="700" b="1" noProof="1">
                        <a:solidFill>
                          <a:srgbClr val="FFFF00"/>
                        </a:solidFill>
                        <a:cs typeface="Arial" panose="020B0604020202020204" pitchFamily="34" charset="0"/>
                      </a:rPr>
                      <a:t>Luc</a:t>
                    </a:r>
                  </a:p>
                </p:txBody>
              </p:sp>
              <p:sp>
                <p:nvSpPr>
                  <p:cNvPr id="102" name="流程图: 过程 101">
                    <a:extLst>
                      <a:ext uri="{FF2B5EF4-FFF2-40B4-BE49-F238E27FC236}">
                        <a16:creationId xmlns:a16="http://schemas.microsoft.com/office/drawing/2014/main" id="{52122C69-1297-464F-BAFB-41F590C64FBE}"/>
                      </a:ext>
                    </a:extLst>
                  </p:cNvPr>
                  <p:cNvSpPr/>
                  <p:nvPr/>
                </p:nvSpPr>
                <p:spPr>
                  <a:xfrm>
                    <a:off x="12490" y="3542"/>
                    <a:ext cx="135" cy="266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流程图: 过程 102">
                    <a:extLst>
                      <a:ext uri="{FF2B5EF4-FFF2-40B4-BE49-F238E27FC236}">
                        <a16:creationId xmlns:a16="http://schemas.microsoft.com/office/drawing/2014/main" id="{C825E7FA-F2FA-416E-9DA8-E845E37143B1}"/>
                      </a:ext>
                    </a:extLst>
                  </p:cNvPr>
                  <p:cNvSpPr/>
                  <p:nvPr/>
                </p:nvSpPr>
                <p:spPr>
                  <a:xfrm>
                    <a:off x="12895" y="3547"/>
                    <a:ext cx="135" cy="261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流程图: 过程 103">
                    <a:extLst>
                      <a:ext uri="{FF2B5EF4-FFF2-40B4-BE49-F238E27FC236}">
                        <a16:creationId xmlns:a16="http://schemas.microsoft.com/office/drawing/2014/main" id="{F0188CB1-67DC-46ED-9ABA-CF026E32395A}"/>
                      </a:ext>
                    </a:extLst>
                  </p:cNvPr>
                  <p:cNvSpPr/>
                  <p:nvPr/>
                </p:nvSpPr>
                <p:spPr>
                  <a:xfrm>
                    <a:off x="13296" y="3547"/>
                    <a:ext cx="135" cy="261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流程图: 过程 104">
                    <a:extLst>
                      <a:ext uri="{FF2B5EF4-FFF2-40B4-BE49-F238E27FC236}">
                        <a16:creationId xmlns:a16="http://schemas.microsoft.com/office/drawing/2014/main" id="{7E62D3BC-7A27-4611-AADB-F946C6B3C564}"/>
                      </a:ext>
                    </a:extLst>
                  </p:cNvPr>
                  <p:cNvSpPr/>
                  <p:nvPr/>
                </p:nvSpPr>
                <p:spPr>
                  <a:xfrm>
                    <a:off x="13702" y="3558"/>
                    <a:ext cx="135" cy="254"/>
                  </a:xfrm>
                  <a:prstGeom prst="flowChartProcess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 anchorCtr="0"/>
                  <a:lstStyle/>
                  <a:p>
                    <a:pPr algn="ctr" eaLnBrk="1" hangingPunct="1">
                      <a:defRPr/>
                    </a:pPr>
                    <a:endParaRPr lang="zh-CN" altLang="en-US" sz="700" b="1" noProof="1"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9" name="文本框 135">
                  <a:extLst>
                    <a:ext uri="{FF2B5EF4-FFF2-40B4-BE49-F238E27FC236}">
                      <a16:creationId xmlns:a16="http://schemas.microsoft.com/office/drawing/2014/main" id="{3B1CC096-562D-4E31-AE62-B9DA38CA1C7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20" y="3337"/>
                  <a:ext cx="2036" cy="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 anchorCtr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 err="1"/>
                    <a:t>wt</a:t>
                  </a:r>
                  <a:endParaRPr lang="en-US" altLang="zh-CN" sz="700" b="1" dirty="0"/>
                </a:p>
              </p:txBody>
            </p:sp>
          </p:grpSp>
        </p:grpSp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id="{1AB7272B-573F-4E51-8877-9DDBBFB6BB0F}"/>
                </a:ext>
              </a:extLst>
            </p:cNvPr>
            <p:cNvGrpSpPr/>
            <p:nvPr/>
          </p:nvGrpSpPr>
          <p:grpSpPr>
            <a:xfrm>
              <a:off x="1190661" y="6617680"/>
              <a:ext cx="1054351" cy="315587"/>
              <a:chOff x="1304192" y="7019182"/>
              <a:chExt cx="867001" cy="279615"/>
            </a:xfrm>
          </p:grpSpPr>
          <p:sp>
            <p:nvSpPr>
              <p:cNvPr id="92" name="矩形 91">
                <a:extLst>
                  <a:ext uri="{FF2B5EF4-FFF2-40B4-BE49-F238E27FC236}">
                    <a16:creationId xmlns:a16="http://schemas.microsoft.com/office/drawing/2014/main" id="{8A813033-D759-4D4B-A54D-93D7B1DF3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400" y="7106596"/>
                <a:ext cx="49607" cy="109124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 anchorCtr="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700" b="1"/>
              </a:p>
            </p:txBody>
          </p:sp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D4BC8714-E794-4739-9526-EE81C2794893}"/>
                  </a:ext>
                </a:extLst>
              </p:cNvPr>
              <p:cNvSpPr txBox="1"/>
              <p:nvPr/>
            </p:nvSpPr>
            <p:spPr>
              <a:xfrm>
                <a:off x="1304192" y="7019182"/>
                <a:ext cx="867001" cy="279615"/>
              </a:xfrm>
              <a:prstGeom prst="rect">
                <a:avLst/>
              </a:prstGeom>
              <a:noFill/>
            </p:spPr>
            <p:txBody>
              <a:bodyPr wrap="square" anchor="ctr" anchorCtr="0">
                <a:spAutoFit/>
              </a:bodyPr>
              <a:lstStyle/>
              <a:p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m6A sites</a:t>
                </a:r>
                <a:endPara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5" name="组合 84">
              <a:extLst>
                <a:ext uri="{FF2B5EF4-FFF2-40B4-BE49-F238E27FC236}">
                  <a16:creationId xmlns:a16="http://schemas.microsoft.com/office/drawing/2014/main" id="{AE614AFA-D042-4FC8-9CFE-744B2477F51F}"/>
                </a:ext>
              </a:extLst>
            </p:cNvPr>
            <p:cNvGrpSpPr/>
            <p:nvPr/>
          </p:nvGrpSpPr>
          <p:grpSpPr>
            <a:xfrm>
              <a:off x="2120751" y="6617680"/>
              <a:ext cx="1635347" cy="315587"/>
              <a:chOff x="2069011" y="7019182"/>
              <a:chExt cx="1344757" cy="279615"/>
            </a:xfrm>
          </p:grpSpPr>
          <p:sp>
            <p:nvSpPr>
              <p:cNvPr id="90" name="流程图: 过程 89">
                <a:extLst>
                  <a:ext uri="{FF2B5EF4-FFF2-40B4-BE49-F238E27FC236}">
                    <a16:creationId xmlns:a16="http://schemas.microsoft.com/office/drawing/2014/main" id="{8B811806-50C8-4145-B53F-3AC8F2B7E8CC}"/>
                  </a:ext>
                </a:extLst>
              </p:cNvPr>
              <p:cNvSpPr/>
              <p:nvPr/>
            </p:nvSpPr>
            <p:spPr bwMode="auto">
              <a:xfrm>
                <a:off x="2069011" y="7103429"/>
                <a:ext cx="67819" cy="108000"/>
              </a:xfrm>
              <a:prstGeom prst="flowChartProcess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/>
              <a:p>
                <a:pPr algn="ctr" eaLnBrk="1" hangingPunct="1">
                  <a:defRPr/>
                </a:pPr>
                <a:endParaRPr lang="zh-CN" altLang="en-US" sz="700" b="1" noProof="1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03E193F3-6E1A-4384-9095-83A1CC19E87D}"/>
                  </a:ext>
                </a:extLst>
              </p:cNvPr>
              <p:cNvSpPr txBox="1"/>
              <p:nvPr/>
            </p:nvSpPr>
            <p:spPr>
              <a:xfrm>
                <a:off x="2078802" y="7019182"/>
                <a:ext cx="1334966" cy="279615"/>
              </a:xfrm>
              <a:prstGeom prst="rect">
                <a:avLst/>
              </a:prstGeom>
              <a:noFill/>
            </p:spPr>
            <p:txBody>
              <a:bodyPr wrap="square" anchor="ctr" anchorCtr="0">
                <a:spAutoFit/>
              </a:bodyPr>
              <a:lstStyle/>
              <a:p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m6A mutation sites</a:t>
                </a:r>
                <a:endPara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AEB1A098-80B2-43AA-BAC7-25885E75E0D0}"/>
                </a:ext>
              </a:extLst>
            </p:cNvPr>
            <p:cNvSpPr txBox="1"/>
            <p:nvPr/>
          </p:nvSpPr>
          <p:spPr>
            <a:xfrm>
              <a:off x="1879274" y="5546997"/>
              <a:ext cx="160021" cy="272483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7C998A81-1743-4A32-A19E-4295811A5953}"/>
                </a:ext>
              </a:extLst>
            </p:cNvPr>
            <p:cNvSpPr txBox="1"/>
            <p:nvPr/>
          </p:nvSpPr>
          <p:spPr>
            <a:xfrm>
              <a:off x="2124377" y="5546997"/>
              <a:ext cx="160021" cy="272483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8EA20737-176B-4023-848B-D9B51C766C08}"/>
                </a:ext>
              </a:extLst>
            </p:cNvPr>
            <p:cNvSpPr txBox="1"/>
            <p:nvPr/>
          </p:nvSpPr>
          <p:spPr>
            <a:xfrm>
              <a:off x="2369480" y="5546997"/>
              <a:ext cx="160021" cy="272483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5AA3EFF4-3A34-499A-BD9D-C24F9451A076}"/>
                </a:ext>
              </a:extLst>
            </p:cNvPr>
            <p:cNvSpPr txBox="1"/>
            <p:nvPr/>
          </p:nvSpPr>
          <p:spPr>
            <a:xfrm>
              <a:off x="2614583" y="5552471"/>
              <a:ext cx="160021" cy="272483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84A5A607-EB75-4423-BF07-5C3815D1830B}"/>
              </a:ext>
            </a:extLst>
          </p:cNvPr>
          <p:cNvGrpSpPr/>
          <p:nvPr/>
        </p:nvGrpSpPr>
        <p:grpSpPr>
          <a:xfrm>
            <a:off x="5558070" y="723323"/>
            <a:ext cx="1081715" cy="1849046"/>
            <a:chOff x="4804942" y="339386"/>
            <a:chExt cx="1081714" cy="1849047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F01CD612-6E5E-4AF9-B4A9-53EE5B97B1AA}"/>
                </a:ext>
              </a:extLst>
            </p:cNvPr>
            <p:cNvGrpSpPr/>
            <p:nvPr/>
          </p:nvGrpSpPr>
          <p:grpSpPr>
            <a:xfrm>
              <a:off x="4930405" y="813479"/>
              <a:ext cx="956251" cy="1374954"/>
              <a:chOff x="4869142" y="2070075"/>
              <a:chExt cx="956251" cy="1374954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E92FEC2C-BB0C-4320-8490-D16E1A4705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4020"/>
              <a:stretch/>
            </p:blipFill>
            <p:spPr>
              <a:xfrm>
                <a:off x="5211763" y="2079420"/>
                <a:ext cx="613630" cy="1080000"/>
              </a:xfrm>
              <a:prstGeom prst="rect">
                <a:avLst/>
              </a:prstGeom>
            </p:spPr>
          </p:pic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F2E00E2-F65F-4331-9F1A-57E86FE5BB19}"/>
                  </a:ext>
                </a:extLst>
              </p:cNvPr>
              <p:cNvSpPr txBox="1"/>
              <p:nvPr/>
            </p:nvSpPr>
            <p:spPr>
              <a:xfrm rot="16200000">
                <a:off x="4452385" y="2546587"/>
                <a:ext cx="1033441" cy="1999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meRIP/Input(%)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13DADB0E-A557-49BB-9216-C9A9CC5862C2}"/>
                  </a:ext>
                </a:extLst>
              </p:cNvPr>
              <p:cNvSpPr txBox="1"/>
              <p:nvPr/>
            </p:nvSpPr>
            <p:spPr>
              <a:xfrm>
                <a:off x="4904842" y="2070075"/>
                <a:ext cx="384759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90259CC1-3250-4FF7-B1E0-5A02605020EE}"/>
                  </a:ext>
                </a:extLst>
              </p:cNvPr>
              <p:cNvSpPr txBox="1"/>
              <p:nvPr/>
            </p:nvSpPr>
            <p:spPr>
              <a:xfrm>
                <a:off x="4904842" y="2306550"/>
                <a:ext cx="384759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7B894C96-88FB-4868-8ADC-9DF769DFF282}"/>
                  </a:ext>
                </a:extLst>
              </p:cNvPr>
              <p:cNvSpPr txBox="1"/>
              <p:nvPr/>
            </p:nvSpPr>
            <p:spPr>
              <a:xfrm>
                <a:off x="4904842" y="2543023"/>
                <a:ext cx="384759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77E14ED0-DFC9-4A3D-BADE-2ADF40E188D5}"/>
                  </a:ext>
                </a:extLst>
              </p:cNvPr>
              <p:cNvSpPr txBox="1"/>
              <p:nvPr/>
            </p:nvSpPr>
            <p:spPr>
              <a:xfrm>
                <a:off x="4904842" y="2779498"/>
                <a:ext cx="384759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FE04BCD9-F485-4760-AA67-0B34C11E461B}"/>
                  </a:ext>
                </a:extLst>
              </p:cNvPr>
              <p:cNvSpPr txBox="1"/>
              <p:nvPr/>
            </p:nvSpPr>
            <p:spPr>
              <a:xfrm>
                <a:off x="4904842" y="3015971"/>
                <a:ext cx="384759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DBAEE69C-C7BB-4BCE-94F7-303D47045E11}"/>
                  </a:ext>
                </a:extLst>
              </p:cNvPr>
              <p:cNvSpPr txBox="1"/>
              <p:nvPr/>
            </p:nvSpPr>
            <p:spPr>
              <a:xfrm rot="19060176">
                <a:off x="4888839" y="3220116"/>
                <a:ext cx="645847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IgG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6A7CBD20-01A4-48B4-BECC-480A0B78570F}"/>
                  </a:ext>
                </a:extLst>
              </p:cNvPr>
              <p:cNvSpPr txBox="1"/>
              <p:nvPr/>
            </p:nvSpPr>
            <p:spPr>
              <a:xfrm rot="19060176">
                <a:off x="5096057" y="3245102"/>
                <a:ext cx="720061" cy="199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" name="文本框 13">
              <a:extLst>
                <a:ext uri="{FF2B5EF4-FFF2-40B4-BE49-F238E27FC236}">
                  <a16:creationId xmlns:a16="http://schemas.microsoft.com/office/drawing/2014/main" id="{1D5B1092-79AE-47E8-89A0-6D155D77F0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942" y="339386"/>
              <a:ext cx="24117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b</a:t>
              </a:r>
            </a:p>
          </p:txBody>
        </p:sp>
      </p:grpSp>
      <p:grpSp>
        <p:nvGrpSpPr>
          <p:cNvPr id="124" name="组合 123">
            <a:extLst>
              <a:ext uri="{FF2B5EF4-FFF2-40B4-BE49-F238E27FC236}">
                <a16:creationId xmlns:a16="http://schemas.microsoft.com/office/drawing/2014/main" id="{D99AD76F-33FA-4D91-89A2-226A16510BE0}"/>
              </a:ext>
            </a:extLst>
          </p:cNvPr>
          <p:cNvGrpSpPr/>
          <p:nvPr/>
        </p:nvGrpSpPr>
        <p:grpSpPr>
          <a:xfrm>
            <a:off x="292100" y="7321573"/>
            <a:ext cx="2292898" cy="1862772"/>
            <a:chOff x="472309" y="482379"/>
            <a:chExt cx="2036747" cy="1862770"/>
          </a:xfrm>
        </p:grpSpPr>
        <p:grpSp>
          <p:nvGrpSpPr>
            <p:cNvPr id="125" name="组合 124">
              <a:extLst>
                <a:ext uri="{FF2B5EF4-FFF2-40B4-BE49-F238E27FC236}">
                  <a16:creationId xmlns:a16="http://schemas.microsoft.com/office/drawing/2014/main" id="{B8D2E987-5F06-4F06-A0FA-A9E85748709B}"/>
                </a:ext>
              </a:extLst>
            </p:cNvPr>
            <p:cNvGrpSpPr/>
            <p:nvPr/>
          </p:nvGrpSpPr>
          <p:grpSpPr>
            <a:xfrm>
              <a:off x="644771" y="691893"/>
              <a:ext cx="1864285" cy="1653256"/>
              <a:chOff x="868306" y="748786"/>
              <a:chExt cx="1864285" cy="1653256"/>
            </a:xfrm>
          </p:grpSpPr>
          <p:pic>
            <p:nvPicPr>
              <p:cNvPr id="127" name="图片 4">
                <a:extLst>
                  <a:ext uri="{FF2B5EF4-FFF2-40B4-BE49-F238E27FC236}">
                    <a16:creationId xmlns:a16="http://schemas.microsoft.com/office/drawing/2014/main" id="{2E29EC0A-7CEA-4C0D-B420-19D50CB876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79" t="25175" r="47321" b="71230"/>
              <a:stretch>
                <a:fillRect/>
              </a:stretch>
            </p:blipFill>
            <p:spPr bwMode="auto">
              <a:xfrm>
                <a:off x="1169328" y="939549"/>
                <a:ext cx="737725" cy="23634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图片 6">
                <a:extLst>
                  <a:ext uri="{FF2B5EF4-FFF2-40B4-BE49-F238E27FC236}">
                    <a16:creationId xmlns:a16="http://schemas.microsoft.com/office/drawing/2014/main" id="{A2952908-9169-486F-B1C2-20490BA78376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85" t="21130" r="48341" b="74831"/>
              <a:stretch>
                <a:fillRect/>
              </a:stretch>
            </p:blipFill>
            <p:spPr bwMode="auto">
              <a:xfrm>
                <a:off x="1169328" y="2165722"/>
                <a:ext cx="737643" cy="2363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图片 7">
                <a:extLst>
                  <a:ext uri="{FF2B5EF4-FFF2-40B4-BE49-F238E27FC236}">
                    <a16:creationId xmlns:a16="http://schemas.microsoft.com/office/drawing/2014/main" id="{D0F8C074-CBDE-4CED-BD57-AA927EA417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79" t="31168" r="47321" b="65237"/>
              <a:stretch>
                <a:fillRect/>
              </a:stretch>
            </p:blipFill>
            <p:spPr bwMode="auto">
              <a:xfrm>
                <a:off x="1169328" y="1245814"/>
                <a:ext cx="737725" cy="23634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图片 8">
                <a:extLst>
                  <a:ext uri="{FF2B5EF4-FFF2-40B4-BE49-F238E27FC236}">
                    <a16:creationId xmlns:a16="http://schemas.microsoft.com/office/drawing/2014/main" id="{33F1F92B-AFE7-4A9D-9CDB-8A0D01C0E7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37" t="36549" r="47763" b="59856"/>
              <a:stretch>
                <a:fillRect/>
              </a:stretch>
            </p:blipFill>
            <p:spPr bwMode="auto">
              <a:xfrm>
                <a:off x="1169328" y="1552079"/>
                <a:ext cx="737725" cy="23634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图片 9">
                <a:extLst>
                  <a:ext uri="{FF2B5EF4-FFF2-40B4-BE49-F238E27FC236}">
                    <a16:creationId xmlns:a16="http://schemas.microsoft.com/office/drawing/2014/main" id="{C852C438-D927-4504-BF59-DC745EA1AD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07" t="41942" r="47775" b="54463"/>
              <a:stretch>
                <a:fillRect/>
              </a:stretch>
            </p:blipFill>
            <p:spPr bwMode="auto">
              <a:xfrm>
                <a:off x="1169328" y="1858344"/>
                <a:ext cx="737643" cy="2374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2" name="文本框 11">
                <a:extLst>
                  <a:ext uri="{FF2B5EF4-FFF2-40B4-BE49-F238E27FC236}">
                    <a16:creationId xmlns:a16="http://schemas.microsoft.com/office/drawing/2014/main" id="{6444FE13-C440-4BDD-8F98-692E6DC112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306" y="962188"/>
                <a:ext cx="331501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P1</a:t>
                </a:r>
                <a:endParaRPr lang="zh-CN" altLang="en-US" sz="7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33" name="文本框 12">
                <a:extLst>
                  <a:ext uri="{FF2B5EF4-FFF2-40B4-BE49-F238E27FC236}">
                    <a16:creationId xmlns:a16="http://schemas.microsoft.com/office/drawing/2014/main" id="{2725108F-1F75-46DD-BE3E-7F2C29AB68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308" y="1267605"/>
                <a:ext cx="331501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P2</a:t>
                </a:r>
                <a:endParaRPr lang="zh-CN" altLang="en-US" sz="7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34" name="文本框 13">
                <a:extLst>
                  <a:ext uri="{FF2B5EF4-FFF2-40B4-BE49-F238E27FC236}">
                    <a16:creationId xmlns:a16="http://schemas.microsoft.com/office/drawing/2014/main" id="{C07D0A25-9F1D-4D31-8123-91EBB9EE24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308" y="1573020"/>
                <a:ext cx="331501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P3</a:t>
                </a:r>
                <a:endParaRPr lang="zh-CN" altLang="en-US" sz="700" b="1">
                  <a:cs typeface="Arial" panose="020B0604020202020204" pitchFamily="34" charset="0"/>
                </a:endParaRPr>
              </a:p>
            </p:txBody>
          </p:sp>
          <p:sp>
            <p:nvSpPr>
              <p:cNvPr id="135" name="文本框 14">
                <a:extLst>
                  <a:ext uri="{FF2B5EF4-FFF2-40B4-BE49-F238E27FC236}">
                    <a16:creationId xmlns:a16="http://schemas.microsoft.com/office/drawing/2014/main" id="{94DE7F3D-CED1-4FCE-977B-D431A8F3ED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308" y="1878437"/>
                <a:ext cx="331501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P4</a:t>
                </a:r>
                <a:endParaRPr lang="zh-CN" altLang="en-US" sz="700" b="1">
                  <a:cs typeface="Arial" panose="020B0604020202020204" pitchFamily="34" charset="0"/>
                </a:endParaRPr>
              </a:p>
            </p:txBody>
          </p:sp>
          <p:sp>
            <p:nvSpPr>
              <p:cNvPr id="136" name="文本框 15">
                <a:extLst>
                  <a:ext uri="{FF2B5EF4-FFF2-40B4-BE49-F238E27FC236}">
                    <a16:creationId xmlns:a16="http://schemas.microsoft.com/office/drawing/2014/main" id="{1FE931D7-23CC-4B02-BA97-7E89DA6338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306" y="2183854"/>
                <a:ext cx="331501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P5</a:t>
                </a:r>
                <a:endParaRPr lang="zh-CN" altLang="en-US" sz="700" b="1">
                  <a:cs typeface="Arial" panose="020B0604020202020204" pitchFamily="34" charset="0"/>
                </a:endParaRPr>
              </a:p>
            </p:txBody>
          </p:sp>
          <p:sp>
            <p:nvSpPr>
              <p:cNvPr id="137" name="文本框 16">
                <a:extLst>
                  <a:ext uri="{FF2B5EF4-FFF2-40B4-BE49-F238E27FC236}">
                    <a16:creationId xmlns:a16="http://schemas.microsoft.com/office/drawing/2014/main" id="{B4DB67F7-502D-4805-8B5B-0BC10763E1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0652" y="752854"/>
                <a:ext cx="423662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N</a:t>
                </a:r>
                <a:endParaRPr lang="zh-CN" altLang="en-US" sz="7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38" name="文本框 17">
                <a:extLst>
                  <a:ext uri="{FF2B5EF4-FFF2-40B4-BE49-F238E27FC236}">
                    <a16:creationId xmlns:a16="http://schemas.microsoft.com/office/drawing/2014/main" id="{8D4A8C57-A43C-451F-80CD-649E5EDE32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0362" y="752854"/>
                <a:ext cx="347458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C</a:t>
                </a:r>
                <a:endParaRPr lang="zh-CN" altLang="en-US" sz="700" b="1">
                  <a:cs typeface="Arial" panose="020B0604020202020204" pitchFamily="34" charset="0"/>
                </a:endParaRPr>
              </a:p>
            </p:txBody>
          </p:sp>
          <p:pic>
            <p:nvPicPr>
              <p:cNvPr id="139" name="图片 2">
                <a:extLst>
                  <a:ext uri="{FF2B5EF4-FFF2-40B4-BE49-F238E27FC236}">
                    <a16:creationId xmlns:a16="http://schemas.microsoft.com/office/drawing/2014/main" id="{E121EA52-96E8-4E16-9D54-BBD8BDC5E2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1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593" t="58379" r="63011" b="40154"/>
              <a:stretch>
                <a:fillRect/>
              </a:stretch>
            </p:blipFill>
            <p:spPr bwMode="auto">
              <a:xfrm rot="10800000">
                <a:off x="1993049" y="939549"/>
                <a:ext cx="737725" cy="23634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0" name="图片 17">
                <a:extLst>
                  <a:ext uri="{FF2B5EF4-FFF2-40B4-BE49-F238E27FC236}">
                    <a16:creationId xmlns:a16="http://schemas.microsoft.com/office/drawing/2014/main" id="{960B97B7-5889-45B7-BC0B-08FF17E0FA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383" t="60068" r="63467" b="38335"/>
              <a:stretch>
                <a:fillRect/>
              </a:stretch>
            </p:blipFill>
            <p:spPr bwMode="auto">
              <a:xfrm rot="10800000">
                <a:off x="1994866" y="1245820"/>
                <a:ext cx="737725" cy="23634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1" name="图片 18">
                <a:extLst>
                  <a:ext uri="{FF2B5EF4-FFF2-40B4-BE49-F238E27FC236}">
                    <a16:creationId xmlns:a16="http://schemas.microsoft.com/office/drawing/2014/main" id="{D80A58EC-7866-4DC4-B1C9-DF39591A03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01" t="56602" r="62750" b="41957"/>
              <a:stretch>
                <a:fillRect/>
              </a:stretch>
            </p:blipFill>
            <p:spPr bwMode="auto">
              <a:xfrm rot="10800000">
                <a:off x="1994866" y="1552092"/>
                <a:ext cx="737725" cy="2374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2" name="图片 19">
                <a:extLst>
                  <a:ext uri="{FF2B5EF4-FFF2-40B4-BE49-F238E27FC236}">
                    <a16:creationId xmlns:a16="http://schemas.microsoft.com/office/drawing/2014/main" id="{BAFEB530-121E-4B02-856C-CB558FE6F1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79" t="54826" r="62622" b="44054"/>
              <a:stretch>
                <a:fillRect/>
              </a:stretch>
            </p:blipFill>
            <p:spPr bwMode="auto">
              <a:xfrm rot="10800000">
                <a:off x="1993050" y="1859477"/>
                <a:ext cx="737643" cy="2363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3" name="图片 4">
                <a:extLst>
                  <a:ext uri="{FF2B5EF4-FFF2-40B4-BE49-F238E27FC236}">
                    <a16:creationId xmlns:a16="http://schemas.microsoft.com/office/drawing/2014/main" id="{C88CED98-6486-49D6-B888-1FDD47206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494" t="17599" r="19749" b="77287"/>
              <a:stretch>
                <a:fillRect/>
              </a:stretch>
            </p:blipFill>
            <p:spPr bwMode="auto">
              <a:xfrm>
                <a:off x="1993049" y="2165722"/>
                <a:ext cx="737643" cy="2363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4" name="文本框 16">
                <a:extLst>
                  <a:ext uri="{FF2B5EF4-FFF2-40B4-BE49-F238E27FC236}">
                    <a16:creationId xmlns:a16="http://schemas.microsoft.com/office/drawing/2014/main" id="{851BA9FB-D5F1-4FBC-A2BC-09AE078885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82147" y="748786"/>
                <a:ext cx="359447" cy="199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700" b="1" dirty="0">
                    <a:cs typeface="Arial" panose="020B0604020202020204" pitchFamily="34" charset="0"/>
                  </a:rPr>
                  <a:t>MB</a:t>
                </a:r>
                <a:endParaRPr lang="zh-CN" altLang="en-US" sz="700" b="1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6" name="文本框 13">
              <a:extLst>
                <a:ext uri="{FF2B5EF4-FFF2-40B4-BE49-F238E27FC236}">
                  <a16:creationId xmlns:a16="http://schemas.microsoft.com/office/drawing/2014/main" id="{D8F9540B-2C31-47A4-963C-7E9146D1D2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09" y="482379"/>
              <a:ext cx="19691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f</a:t>
              </a: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936F0E46-14A2-4D46-8BEC-267CEA14AFE7}"/>
              </a:ext>
            </a:extLst>
          </p:cNvPr>
          <p:cNvGrpSpPr/>
          <p:nvPr/>
        </p:nvGrpSpPr>
        <p:grpSpPr>
          <a:xfrm>
            <a:off x="2845153" y="7315539"/>
            <a:ext cx="1984128" cy="1823324"/>
            <a:chOff x="2696255" y="462444"/>
            <a:chExt cx="1841825" cy="1823324"/>
          </a:xfrm>
        </p:grpSpPr>
        <p:grpSp>
          <p:nvGrpSpPr>
            <p:cNvPr id="146" name="组合 27">
              <a:extLst>
                <a:ext uri="{FF2B5EF4-FFF2-40B4-BE49-F238E27FC236}">
                  <a16:creationId xmlns:a16="http://schemas.microsoft.com/office/drawing/2014/main" id="{47E764E7-212A-472E-B993-75A17B5E9A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6255" y="535765"/>
              <a:ext cx="1841825" cy="1750003"/>
              <a:chOff x="2140442" y="32883"/>
              <a:chExt cx="4051369" cy="4475617"/>
            </a:xfrm>
          </p:grpSpPr>
          <p:pic>
            <p:nvPicPr>
              <p:cNvPr id="148" name="图片 4">
                <a:extLst>
                  <a:ext uri="{FF2B5EF4-FFF2-40B4-BE49-F238E27FC236}">
                    <a16:creationId xmlns:a16="http://schemas.microsoft.com/office/drawing/2014/main" id="{821C1691-46FD-4931-A65A-4DA8C3717D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20" t="33543" r="41470" b="54727"/>
              <a:stretch>
                <a:fillRect/>
              </a:stretch>
            </p:blipFill>
            <p:spPr bwMode="auto">
              <a:xfrm>
                <a:off x="3059113" y="1989138"/>
                <a:ext cx="2952750" cy="115252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9" name="图片 6">
                <a:extLst>
                  <a:ext uri="{FF2B5EF4-FFF2-40B4-BE49-F238E27FC236}">
                    <a16:creationId xmlns:a16="http://schemas.microsoft.com/office/drawing/2014/main" id="{AC99ED5A-D0A4-4E48-99BD-EC696C2ABF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923" t="59528" r="32355" b="34206"/>
              <a:stretch>
                <a:fillRect/>
              </a:stretch>
            </p:blipFill>
            <p:spPr bwMode="auto">
              <a:xfrm>
                <a:off x="3059113" y="3357563"/>
                <a:ext cx="2952750" cy="115093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0" name="文本框 7">
                <a:extLst>
                  <a:ext uri="{FF2B5EF4-FFF2-40B4-BE49-F238E27FC236}">
                    <a16:creationId xmlns:a16="http://schemas.microsoft.com/office/drawing/2014/main" id="{D78AD61F-C83A-4EC1-9912-7AC4C28A33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0442" y="3748090"/>
                <a:ext cx="1008064" cy="511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 eaLnBrk="1" hangingPunct="1"/>
                <a:r>
                  <a:rPr lang="en-US" altLang="zh-CN" sz="700" b="1" dirty="0"/>
                  <a:t>MB</a:t>
                </a:r>
                <a:endParaRPr lang="zh-CN" altLang="en-US" sz="700" b="1" dirty="0"/>
              </a:p>
            </p:txBody>
          </p:sp>
          <p:sp>
            <p:nvSpPr>
              <p:cNvPr id="151" name="文本框 8">
                <a:extLst>
                  <a:ext uri="{FF2B5EF4-FFF2-40B4-BE49-F238E27FC236}">
                    <a16:creationId xmlns:a16="http://schemas.microsoft.com/office/drawing/2014/main" id="{DCA20C09-06CA-417C-9D4E-A280B371BC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3452" y="2379662"/>
                <a:ext cx="845052" cy="511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 eaLnBrk="1" hangingPunct="1"/>
                <a:r>
                  <a:rPr lang="en-US" altLang="zh-CN" sz="700" b="1" dirty="0"/>
                  <a:t>m6A</a:t>
                </a:r>
                <a:endParaRPr lang="zh-CN" altLang="en-US" sz="700" b="1" dirty="0"/>
              </a:p>
            </p:txBody>
          </p:sp>
          <p:sp>
            <p:nvSpPr>
              <p:cNvPr id="152" name="文本框 10">
                <a:extLst>
                  <a:ext uri="{FF2B5EF4-FFF2-40B4-BE49-F238E27FC236}">
                    <a16:creationId xmlns:a16="http://schemas.microsoft.com/office/drawing/2014/main" id="{E645D93A-33F0-4394-8137-3D3AA1267C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2936580">
                <a:off x="3364387" y="209790"/>
                <a:ext cx="597024" cy="1869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700" b="1" dirty="0"/>
                  <a:t>MCF-10A</a:t>
                </a:r>
                <a:endParaRPr lang="zh-CN" altLang="en-US" sz="700" b="1" dirty="0"/>
              </a:p>
            </p:txBody>
          </p:sp>
          <p:sp>
            <p:nvSpPr>
              <p:cNvPr id="153" name="文本框 11">
                <a:extLst>
                  <a:ext uri="{FF2B5EF4-FFF2-40B4-BE49-F238E27FC236}">
                    <a16:creationId xmlns:a16="http://schemas.microsoft.com/office/drawing/2014/main" id="{19FFC993-D623-4ADF-8D03-95C0A80BE5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2936580">
                <a:off x="3929367" y="32883"/>
                <a:ext cx="597024" cy="2064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700" b="1" dirty="0"/>
                  <a:t>MDA-MB-231</a:t>
                </a:r>
                <a:endParaRPr lang="zh-CN" altLang="en-US" sz="700" b="1" dirty="0"/>
              </a:p>
            </p:txBody>
          </p:sp>
          <p:sp>
            <p:nvSpPr>
              <p:cNvPr id="154" name="文本框 12">
                <a:extLst>
                  <a:ext uri="{FF2B5EF4-FFF2-40B4-BE49-F238E27FC236}">
                    <a16:creationId xmlns:a16="http://schemas.microsoft.com/office/drawing/2014/main" id="{C6362FC4-8328-46D7-81A6-C814291AAA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2936580">
                <a:off x="4408793" y="520167"/>
                <a:ext cx="597024" cy="1526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700" b="1" dirty="0"/>
                  <a:t>SKBR3</a:t>
                </a:r>
                <a:endParaRPr lang="zh-CN" altLang="en-US" sz="700" b="1" dirty="0"/>
              </a:p>
            </p:txBody>
          </p:sp>
          <p:sp>
            <p:nvSpPr>
              <p:cNvPr id="155" name="文本框 13">
                <a:extLst>
                  <a:ext uri="{FF2B5EF4-FFF2-40B4-BE49-F238E27FC236}">
                    <a16:creationId xmlns:a16="http://schemas.microsoft.com/office/drawing/2014/main" id="{C144FA10-FA11-46E3-850F-E11BEFAC93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2936580">
                <a:off x="4950557" y="716301"/>
                <a:ext cx="597024" cy="131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700" b="1" dirty="0"/>
                  <a:t>MCF-7</a:t>
                </a:r>
                <a:endParaRPr lang="zh-CN" altLang="en-US" sz="700" b="1" dirty="0"/>
              </a:p>
            </p:txBody>
          </p:sp>
          <p:sp>
            <p:nvSpPr>
              <p:cNvPr id="156" name="文本框 14">
                <a:extLst>
                  <a:ext uri="{FF2B5EF4-FFF2-40B4-BE49-F238E27FC236}">
                    <a16:creationId xmlns:a16="http://schemas.microsoft.com/office/drawing/2014/main" id="{DD9024DF-B380-4994-8403-7DF3CEF62F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2936580">
                <a:off x="5594787" y="799972"/>
                <a:ext cx="597024" cy="1217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700" b="1" dirty="0"/>
                  <a:t>BT474</a:t>
                </a:r>
                <a:endParaRPr lang="zh-CN" altLang="en-US" sz="700" b="1" dirty="0"/>
              </a:p>
            </p:txBody>
          </p:sp>
        </p:grpSp>
        <p:sp>
          <p:nvSpPr>
            <p:cNvPr id="147" name="文本框 13">
              <a:extLst>
                <a:ext uri="{FF2B5EF4-FFF2-40B4-BE49-F238E27FC236}">
                  <a16:creationId xmlns:a16="http://schemas.microsoft.com/office/drawing/2014/main" id="{6E8BD107-0388-4B68-A5C1-2C04C7E567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5492" y="462444"/>
              <a:ext cx="24117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g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B16D407C-2499-DD7A-5A3B-1A9C2C2401E0}"/>
              </a:ext>
            </a:extLst>
          </p:cNvPr>
          <p:cNvGrpSpPr>
            <a:grpSpLocks noChangeAspect="1"/>
          </p:cNvGrpSpPr>
          <p:nvPr/>
        </p:nvGrpSpPr>
        <p:grpSpPr>
          <a:xfrm>
            <a:off x="507333" y="6126775"/>
            <a:ext cx="2678998" cy="1044000"/>
            <a:chOff x="3849609" y="3787612"/>
            <a:chExt cx="3493871" cy="1361555"/>
          </a:xfrm>
        </p:grpSpPr>
        <p:grpSp>
          <p:nvGrpSpPr>
            <p:cNvPr id="157" name="组合 156">
              <a:extLst>
                <a:ext uri="{FF2B5EF4-FFF2-40B4-BE49-F238E27FC236}">
                  <a16:creationId xmlns:a16="http://schemas.microsoft.com/office/drawing/2014/main" id="{72BF2CB1-B86F-3C65-3E0F-1B3F49E3DDBA}"/>
                </a:ext>
              </a:extLst>
            </p:cNvPr>
            <p:cNvGrpSpPr/>
            <p:nvPr/>
          </p:nvGrpSpPr>
          <p:grpSpPr>
            <a:xfrm>
              <a:off x="3849609" y="4505892"/>
              <a:ext cx="3493871" cy="643275"/>
              <a:chOff x="789431" y="1594533"/>
              <a:chExt cx="3493871" cy="643275"/>
            </a:xfrm>
          </p:grpSpPr>
          <p:sp>
            <p:nvSpPr>
              <p:cNvPr id="166" name="文本框 6">
                <a:extLst>
                  <a:ext uri="{FF2B5EF4-FFF2-40B4-BE49-F238E27FC236}">
                    <a16:creationId xmlns:a16="http://schemas.microsoft.com/office/drawing/2014/main" id="{1278BE6F-0BBB-0017-4C93-EF9BC48EEFE1}"/>
                  </a:ext>
                </a:extLst>
              </p:cNvPr>
              <p:cNvSpPr txBox="1"/>
              <p:nvPr/>
            </p:nvSpPr>
            <p:spPr>
              <a:xfrm>
                <a:off x="789431" y="1594533"/>
                <a:ext cx="1910169" cy="200055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 mut3-4-Luc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7" name="组合 166">
                <a:extLst>
                  <a:ext uri="{FF2B5EF4-FFF2-40B4-BE49-F238E27FC236}">
                    <a16:creationId xmlns:a16="http://schemas.microsoft.com/office/drawing/2014/main" id="{98547447-BBE2-78EE-4F44-A71B72BCA206}"/>
                  </a:ext>
                </a:extLst>
              </p:cNvPr>
              <p:cNvGrpSpPr/>
              <p:nvPr/>
            </p:nvGrpSpPr>
            <p:grpSpPr>
              <a:xfrm>
                <a:off x="1318266" y="1794916"/>
                <a:ext cx="2965036" cy="209519"/>
                <a:chOff x="1214634" y="1805678"/>
                <a:chExt cx="2965036" cy="209519"/>
              </a:xfrm>
            </p:grpSpPr>
            <p:sp>
              <p:nvSpPr>
                <p:cNvPr id="171" name="文本框 4">
                  <a:extLst>
                    <a:ext uri="{FF2B5EF4-FFF2-40B4-BE49-F238E27FC236}">
                      <a16:creationId xmlns:a16="http://schemas.microsoft.com/office/drawing/2014/main" id="{82889F87-8E82-D486-6186-8E1BAA3648C5}"/>
                    </a:ext>
                  </a:extLst>
                </p:cNvPr>
                <p:cNvSpPr txBox="1"/>
                <p:nvPr/>
              </p:nvSpPr>
              <p:spPr>
                <a:xfrm>
                  <a:off x="1574290" y="1805678"/>
                  <a:ext cx="2605380" cy="200055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GT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GACTACAGGCCTTG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GACTGA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文本框 8">
                  <a:extLst>
                    <a:ext uri="{FF2B5EF4-FFF2-40B4-BE49-F238E27FC236}">
                      <a16:creationId xmlns:a16="http://schemas.microsoft.com/office/drawing/2014/main" id="{846B5E0A-AE18-C39A-7B15-28E728A9F368}"/>
                    </a:ext>
                  </a:extLst>
                </p:cNvPr>
                <p:cNvSpPr txBox="1"/>
                <p:nvPr/>
              </p:nvSpPr>
              <p:spPr>
                <a:xfrm>
                  <a:off x="1214634" y="1815142"/>
                  <a:ext cx="426720" cy="200055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Ori: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8" name="组合 167">
                <a:extLst>
                  <a:ext uri="{FF2B5EF4-FFF2-40B4-BE49-F238E27FC236}">
                    <a16:creationId xmlns:a16="http://schemas.microsoft.com/office/drawing/2014/main" id="{B4DAA73D-DD28-53C6-4B7D-43A076519A7B}"/>
                  </a:ext>
                </a:extLst>
              </p:cNvPr>
              <p:cNvGrpSpPr/>
              <p:nvPr/>
            </p:nvGrpSpPr>
            <p:grpSpPr>
              <a:xfrm>
                <a:off x="1045192" y="2026077"/>
                <a:ext cx="3238110" cy="211731"/>
                <a:chOff x="941560" y="1999914"/>
                <a:chExt cx="3238110" cy="211731"/>
              </a:xfrm>
            </p:grpSpPr>
            <p:sp>
              <p:nvSpPr>
                <p:cNvPr id="169" name="文本框 11">
                  <a:extLst>
                    <a:ext uri="{FF2B5EF4-FFF2-40B4-BE49-F238E27FC236}">
                      <a16:creationId xmlns:a16="http://schemas.microsoft.com/office/drawing/2014/main" id="{7B1C88FD-D717-5474-1DBE-765D0898CB70}"/>
                    </a:ext>
                  </a:extLst>
                </p:cNvPr>
                <p:cNvSpPr txBox="1"/>
                <p:nvPr/>
              </p:nvSpPr>
              <p:spPr>
                <a:xfrm>
                  <a:off x="941560" y="2011590"/>
                  <a:ext cx="700660" cy="200055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Mut to: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文本框 14">
                  <a:extLst>
                    <a:ext uri="{FF2B5EF4-FFF2-40B4-BE49-F238E27FC236}">
                      <a16:creationId xmlns:a16="http://schemas.microsoft.com/office/drawing/2014/main" id="{CB3FB329-BA5D-2BF4-B721-E9E13308409F}"/>
                    </a:ext>
                  </a:extLst>
                </p:cNvPr>
                <p:cNvSpPr txBox="1"/>
                <p:nvPr/>
              </p:nvSpPr>
              <p:spPr>
                <a:xfrm>
                  <a:off x="1574292" y="1999914"/>
                  <a:ext cx="2605378" cy="200055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GT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GACTACAGGCCTTG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GACTGA</a:t>
                  </a:r>
                </a:p>
              </p:txBody>
            </p:sp>
          </p:grpSp>
        </p:grpSp>
        <p:grpSp>
          <p:nvGrpSpPr>
            <p:cNvPr id="158" name="组合 157">
              <a:extLst>
                <a:ext uri="{FF2B5EF4-FFF2-40B4-BE49-F238E27FC236}">
                  <a16:creationId xmlns:a16="http://schemas.microsoft.com/office/drawing/2014/main" id="{77545A79-E749-D5A4-6807-634B56186DB2}"/>
                </a:ext>
              </a:extLst>
            </p:cNvPr>
            <p:cNvGrpSpPr/>
            <p:nvPr/>
          </p:nvGrpSpPr>
          <p:grpSpPr>
            <a:xfrm>
              <a:off x="3849609" y="3787612"/>
              <a:ext cx="3493871" cy="643275"/>
              <a:chOff x="789431" y="1594533"/>
              <a:chExt cx="3493871" cy="643275"/>
            </a:xfrm>
          </p:grpSpPr>
          <p:sp>
            <p:nvSpPr>
              <p:cNvPr id="159" name="文本框 6">
                <a:extLst>
                  <a:ext uri="{FF2B5EF4-FFF2-40B4-BE49-F238E27FC236}">
                    <a16:creationId xmlns:a16="http://schemas.microsoft.com/office/drawing/2014/main" id="{AB018882-EB58-AED7-62A7-2F1DEF018878}"/>
                  </a:ext>
                </a:extLst>
              </p:cNvPr>
              <p:cNvSpPr txBox="1"/>
              <p:nvPr/>
            </p:nvSpPr>
            <p:spPr>
              <a:xfrm>
                <a:off x="789431" y="1594533"/>
                <a:ext cx="1910169" cy="200055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 mut3-Luc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0" name="组合 159">
                <a:extLst>
                  <a:ext uri="{FF2B5EF4-FFF2-40B4-BE49-F238E27FC236}">
                    <a16:creationId xmlns:a16="http://schemas.microsoft.com/office/drawing/2014/main" id="{98B86B36-350C-0524-5BBB-BCCA008CB6F8}"/>
                  </a:ext>
                </a:extLst>
              </p:cNvPr>
              <p:cNvGrpSpPr/>
              <p:nvPr/>
            </p:nvGrpSpPr>
            <p:grpSpPr>
              <a:xfrm>
                <a:off x="1318266" y="1794916"/>
                <a:ext cx="2965036" cy="209519"/>
                <a:chOff x="1214634" y="1805678"/>
                <a:chExt cx="2965036" cy="209519"/>
              </a:xfrm>
            </p:grpSpPr>
            <p:sp>
              <p:nvSpPr>
                <p:cNvPr id="164" name="文本框 4">
                  <a:extLst>
                    <a:ext uri="{FF2B5EF4-FFF2-40B4-BE49-F238E27FC236}">
                      <a16:creationId xmlns:a16="http://schemas.microsoft.com/office/drawing/2014/main" id="{D74E9E13-D9C8-C679-D457-C99FD5FFA1BD}"/>
                    </a:ext>
                  </a:extLst>
                </p:cNvPr>
                <p:cNvSpPr txBox="1"/>
                <p:nvPr/>
              </p:nvSpPr>
              <p:spPr>
                <a:xfrm>
                  <a:off x="1574291" y="1805678"/>
                  <a:ext cx="2605379" cy="200055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GTGAACAGTAG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CTACAGGCCTTG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文本框 8">
                  <a:extLst>
                    <a:ext uri="{FF2B5EF4-FFF2-40B4-BE49-F238E27FC236}">
                      <a16:creationId xmlns:a16="http://schemas.microsoft.com/office/drawing/2014/main" id="{CCC4DA30-3307-BE1F-9F30-877038991854}"/>
                    </a:ext>
                  </a:extLst>
                </p:cNvPr>
                <p:cNvSpPr txBox="1"/>
                <p:nvPr/>
              </p:nvSpPr>
              <p:spPr>
                <a:xfrm>
                  <a:off x="1214634" y="1815142"/>
                  <a:ext cx="426720" cy="200055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Ori: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1" name="组合 160">
                <a:extLst>
                  <a:ext uri="{FF2B5EF4-FFF2-40B4-BE49-F238E27FC236}">
                    <a16:creationId xmlns:a16="http://schemas.microsoft.com/office/drawing/2014/main" id="{D14FB95F-D9AB-FB4B-FE75-AD80B07A00AB}"/>
                  </a:ext>
                </a:extLst>
              </p:cNvPr>
              <p:cNvGrpSpPr/>
              <p:nvPr/>
            </p:nvGrpSpPr>
            <p:grpSpPr>
              <a:xfrm>
                <a:off x="1045192" y="2026077"/>
                <a:ext cx="3238110" cy="211731"/>
                <a:chOff x="941560" y="1999914"/>
                <a:chExt cx="3238110" cy="211731"/>
              </a:xfrm>
            </p:grpSpPr>
            <p:sp>
              <p:nvSpPr>
                <p:cNvPr id="162" name="文本框 11">
                  <a:extLst>
                    <a:ext uri="{FF2B5EF4-FFF2-40B4-BE49-F238E27FC236}">
                      <a16:creationId xmlns:a16="http://schemas.microsoft.com/office/drawing/2014/main" id="{992A8E0D-C081-2AB5-A27B-F4B2CD606679}"/>
                    </a:ext>
                  </a:extLst>
                </p:cNvPr>
                <p:cNvSpPr txBox="1"/>
                <p:nvPr/>
              </p:nvSpPr>
              <p:spPr>
                <a:xfrm>
                  <a:off x="941560" y="2011590"/>
                  <a:ext cx="700660" cy="200055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Mut to: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文本框 14">
                  <a:extLst>
                    <a:ext uri="{FF2B5EF4-FFF2-40B4-BE49-F238E27FC236}">
                      <a16:creationId xmlns:a16="http://schemas.microsoft.com/office/drawing/2014/main" id="{D53CD80E-663F-0D7E-7EC1-6503111B8C35}"/>
                    </a:ext>
                  </a:extLst>
                </p:cNvPr>
                <p:cNvSpPr txBox="1"/>
                <p:nvPr/>
              </p:nvSpPr>
              <p:spPr>
                <a:xfrm>
                  <a:off x="1574292" y="1999914"/>
                  <a:ext cx="2605378" cy="200055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GTGAACAGTAG</a:t>
                  </a:r>
                  <a:r>
                    <a:rPr lang="en-US" altLang="zh-CN" sz="700" b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en-US" altLang="zh-CN" sz="700" b="1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CTACAGGCCTTG</a:t>
                  </a:r>
                </a:p>
              </p:txBody>
            </p:sp>
          </p:grpSp>
        </p:grpSp>
      </p:grpSp>
      <p:sp>
        <p:nvSpPr>
          <p:cNvPr id="81" name="文本框 80">
            <a:extLst>
              <a:ext uri="{FF2B5EF4-FFF2-40B4-BE49-F238E27FC236}">
                <a16:creationId xmlns:a16="http://schemas.microsoft.com/office/drawing/2014/main" id="{C2A07F91-1199-394D-324B-7CFACEBF0C64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6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83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147</Words>
  <Application>Microsoft Office PowerPoint</Application>
  <PresentationFormat>A4 纸张(210x297 毫米)</PresentationFormat>
  <Paragraphs>84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2022-09-26T14:05:06Z</dcterms:modified>
</cp:coreProperties>
</file>