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359" r:id="rId2"/>
    <p:sldId id="349" r:id="rId3"/>
    <p:sldId id="258" r:id="rId4"/>
    <p:sldId id="360" r:id="rId5"/>
    <p:sldId id="361" r:id="rId6"/>
    <p:sldId id="358" r:id="rId7"/>
    <p:sldId id="35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660"/>
  </p:normalViewPr>
  <p:slideViewPr>
    <p:cSldViewPr snapToGrid="0">
      <p:cViewPr varScale="1">
        <p:scale>
          <a:sx n="82" d="100"/>
          <a:sy n="82" d="100"/>
        </p:scale>
        <p:origin x="730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39E07-7470-4537-9C45-489E8E5E2DD8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BF9A48-1D7E-4ED1-9968-B566D13A5678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91438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DE10AAE-718F-469D-9872-4FA72AB325A6}" type="slidenum">
              <a:rPr lang="en-IN" smtClean="0"/>
              <a:pPr/>
              <a:t>7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598777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C4DD9-973E-42C8-9E8D-5801E4AE1E5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A85F3A5-128D-4DBC-ACB2-F10D9E987A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BF4548-B8EC-4EF0-A44C-EC4C775C5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34AAE-4D58-420A-A6B5-73988C06B7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5059A-F1E0-49DC-9EFD-279BD7EA6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1605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C50E4-C60C-4E72-91F5-519D5D8802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0A3EB3-2924-4DC5-B1C5-25082FDDEA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55BDB8-53B0-49F3-8B2E-B2382BE6F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F2A1B7-CC86-4A5A-A191-F14A7476C2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638E6-ABA4-458E-9396-DC7444EABB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770462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7EC3327-56B6-48DA-94FF-B764F662E7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547BC9-4D89-4D33-901F-3E0B92E0F2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EFBB52-CB61-45D2-B04B-91064D3E2D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CBCF9-E35D-4D91-90DF-CDC4C9C4C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8BC01E-1AF0-4E32-947F-73FF6A9A8A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79009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3DED96-1B5E-4928-A67E-873BE8590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40E21A-D28E-445B-8A1E-46648FA980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568102-ABB2-4C4A-8BDA-AE301CBAA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3E6A3-0CAE-423D-BBF8-4495C6717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B1B3F5-E37F-49B1-9D2F-B79BCABB56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38287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67B5D2-DED7-4B4D-8BFE-1BA8DA5EB6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0C54DD-FD42-4A26-AC2D-6B38F5F74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F190F5-81B9-4517-83F5-5BE31E0915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BC6E91-0C4B-48AB-8C0D-0C8EDB22A4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61268E-F3D9-4C6E-B935-E29C59064D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98926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84182-A8B5-45B2-ADA0-131E708F99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0EDDF-7D4D-448D-AAB6-420BC4C2A1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47AD9F-0777-47BC-873A-56B56FC3B3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827FC5-0F7E-4D42-B986-749B35F1B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556576-15B7-4C7D-AE9B-32DDDBC224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522873-E07B-49DC-AC34-C4BD0EC70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00427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734AC-9135-4144-8B7E-D57EE355FD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FB9CFE-9562-472E-844D-84932A6FA5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26882AD-6A46-48E1-B0AC-632FD9A1EF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107424B-D15D-4981-9597-467AF98EF5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501953B-8A28-4C16-9577-29D6D1298E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04F741-41B5-48AB-8CFC-36D43EC214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5ECF6E-5D3C-4EC5-A08C-FEF3BB14F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E77B5E4-FDF5-4C0B-80E2-B4E852760D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17372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58DF8D-3B69-41FC-8528-2E1EE8AE7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043F85-1B7A-408D-85AA-5434469051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B2169F-4B31-4421-BBB8-74D9BA174F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450A8D-862F-48EA-A5FB-311AE69DDC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095164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D87D9B-0D6C-410B-8582-45C4BCD30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95DD3CA-0917-4966-9056-C8D572D2B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D47425-7FB0-4380-AF5E-BA6355CBA4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1175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A24F67-2F11-4E25-9B4D-CA810EDB5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239D7E-2C23-4C79-9B9B-D60E822212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A8DFBC-C6AF-442F-B917-748255C36C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64ACC7-3491-4437-9545-A9BB89327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39E873-5644-4670-96BD-1FF3331C07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45F0B2-01F9-48E3-A0F2-7D0267B9D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975165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D12D4F-E30C-44B5-9A1E-76DD5B898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66BC1A-D9D2-40C7-9D76-BBCE053F77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88E08E-B98D-4A93-8FA5-995BB4B44F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64017C2-E476-4EDA-85F1-49831B1C0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E1E994-01E8-4DE2-A10B-F3F325726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B1975B-496F-4F3E-A9DF-BDA2D1725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52636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89D02E-9E0B-46D6-B41E-C65C29E0B8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N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9EB80-D356-44EE-BA2E-E0C4245B65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N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9A0EB3-643B-4A59-8F63-8D03CAE29E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DF2C2-36A4-4232-BBDD-518114983A33}" type="datetimeFigureOut">
              <a:rPr lang="en-IN" smtClean="0"/>
              <a:t>09-09-2022</a:t>
            </a:fld>
            <a:endParaRPr lang="en-IN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5D098C-F71D-44DC-8506-E6FC95450B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F5DAC6-FF3F-4984-99C5-11267BE5E0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BA6860-CBE6-4E80-8A5A-895D1884F153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52462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sppattanayak@cusb.ac.in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e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13" Type="http://schemas.openxmlformats.org/officeDocument/2006/relationships/image" Target="../media/image24.jpg"/><Relationship Id="rId3" Type="http://schemas.openxmlformats.org/officeDocument/2006/relationships/image" Target="../media/image14.jpg"/><Relationship Id="rId7" Type="http://schemas.openxmlformats.org/officeDocument/2006/relationships/image" Target="../media/image18.jpg"/><Relationship Id="rId12" Type="http://schemas.openxmlformats.org/officeDocument/2006/relationships/image" Target="../media/image2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11" Type="http://schemas.openxmlformats.org/officeDocument/2006/relationships/image" Target="../media/image22.jpg"/><Relationship Id="rId5" Type="http://schemas.openxmlformats.org/officeDocument/2006/relationships/image" Target="../media/image16.jpg"/><Relationship Id="rId10" Type="http://schemas.openxmlformats.org/officeDocument/2006/relationships/image" Target="../media/image21.jpg"/><Relationship Id="rId4" Type="http://schemas.openxmlformats.org/officeDocument/2006/relationships/image" Target="../media/image15.jpg"/><Relationship Id="rId9" Type="http://schemas.openxmlformats.org/officeDocument/2006/relationships/image" Target="../media/image20.jpg"/><Relationship Id="rId1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1925228-6CF2-40EE-B6C6-BCD7462DC588}"/>
              </a:ext>
            </a:extLst>
          </p:cNvPr>
          <p:cNvSpPr txBox="1"/>
          <p:nvPr/>
        </p:nvSpPr>
        <p:spPr>
          <a:xfrm>
            <a:off x="222379" y="130629"/>
            <a:ext cx="11747241" cy="6668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information </a:t>
            </a:r>
          </a:p>
          <a:p>
            <a:pPr algn="ctr">
              <a:lnSpc>
                <a:spcPct val="150000"/>
              </a:lnSpc>
            </a:pPr>
            <a:r>
              <a:rPr lang="en-US" sz="18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endParaRPr lang="en-IN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en-US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Therapeutic silencing of mTOR by systemically administered siRNA loaded neutral liposomal nanoparticles in DMBA-induced mammary carcinogenesis in Sprague Dawley rats</a:t>
            </a:r>
            <a:endParaRPr lang="en-IN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800"/>
              </a:spcAft>
            </a:pPr>
            <a:r>
              <a:rPr lang="en-IN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Roja Sahu</a:t>
            </a:r>
            <a:r>
              <a:rPr lang="en-IN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IN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IN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Shivesh</a:t>
            </a:r>
            <a:r>
              <a:rPr lang="en-IN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Jha</a:t>
            </a:r>
            <a:r>
              <a:rPr lang="en-IN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IN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Shakti P. Pattanayak</a:t>
            </a:r>
            <a:r>
              <a:rPr lang="en-IN" baseline="30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IN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  <a:r>
              <a:rPr lang="en-IN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</a:t>
            </a:r>
          </a:p>
          <a:p>
            <a:pPr algn="ctr">
              <a:spcAft>
                <a:spcPts val="800"/>
              </a:spcAft>
            </a:pPr>
            <a:r>
              <a:rPr lang="en-IN" sz="1600" i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lang="en-IN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Advanced Pharmacology, Department of Pharmaceutical Sciences &amp; Technology, Birla Institute of Technology (BIT), </a:t>
            </a:r>
            <a:r>
              <a:rPr lang="en-IN" sz="16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Mesra</a:t>
            </a:r>
            <a:r>
              <a:rPr lang="en-IN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Ranchi, Jharkhand-835 215, India</a:t>
            </a:r>
          </a:p>
          <a:p>
            <a:pPr algn="ctr">
              <a:spcAft>
                <a:spcPts val="800"/>
              </a:spcAft>
            </a:pPr>
            <a:r>
              <a:rPr lang="en-IN" sz="1600" i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IN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Pharmacognosy and Phytochemistry, Department of Pharmaceutical Sciences &amp; Technology, Birla Institute of Technology (BIT), </a:t>
            </a:r>
            <a:r>
              <a:rPr lang="en-IN" sz="1600" i="1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Mesra</a:t>
            </a:r>
            <a:r>
              <a:rPr lang="en-IN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Ranchi, Jharkhand-835 215, India</a:t>
            </a:r>
          </a:p>
          <a:p>
            <a:pPr algn="ctr">
              <a:spcAft>
                <a:spcPts val="800"/>
              </a:spcAft>
            </a:pPr>
            <a:r>
              <a:rPr lang="en-IN" sz="1600" i="1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3,</a:t>
            </a:r>
            <a:r>
              <a:rPr lang="en-IN" sz="16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*Department of Pharmacy, School of Health Science, Central University of South Bihar (Gaya), Bihar- 824 236, India (Government of India)</a:t>
            </a:r>
          </a:p>
          <a:p>
            <a:pPr algn="ctr">
              <a:spcAft>
                <a:spcPts val="800"/>
              </a:spcAft>
            </a:pPr>
            <a:endParaRPr lang="en-US" sz="1600" b="1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Univers LT Std 45 Light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60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*1 &amp; 3 </a:t>
            </a:r>
            <a:r>
              <a:rPr lang="en-US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contributed equally to this work.</a:t>
            </a:r>
            <a:endParaRPr lang="en-IN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800"/>
              </a:spcAft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IN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en-US" sz="16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Univers LT Std 45 Light"/>
                <a:cs typeface="Times New Roman" panose="02020603050405020304" pitchFamily="18" charset="0"/>
              </a:rPr>
              <a:t>*Address for correspondence:</a:t>
            </a:r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Univers LT Std 45 Light"/>
                <a:cs typeface="Times New Roman" panose="02020603050405020304" pitchFamily="18" charset="0"/>
              </a:rPr>
              <a:t> </a:t>
            </a:r>
            <a:endParaRPr lang="en-I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Univers LT Std 45 Light"/>
              <a:cs typeface="Times New Roman" panose="02020603050405020304" pitchFamily="18" charset="0"/>
            </a:endParaRPr>
          </a:p>
          <a:p>
            <a:pPr algn="just"/>
            <a:r>
              <a:rPr lang="en-US" sz="1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Univers LT Std 45 Light"/>
                <a:cs typeface="Times New Roman" panose="02020603050405020304" pitchFamily="18" charset="0"/>
              </a:rPr>
              <a:t>Dr. Shakti P. </a:t>
            </a:r>
            <a:r>
              <a:rPr lang="en-US" sz="16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Univers LT Std 45 Light"/>
                <a:cs typeface="Times New Roman" panose="02020603050405020304" pitchFamily="18" charset="0"/>
              </a:rPr>
              <a:t>pattanayak</a:t>
            </a:r>
            <a:endParaRPr lang="en-IN" sz="16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Univers LT Std 45 Light"/>
              <a:cs typeface="Times New Roman" panose="02020603050405020304" pitchFamily="18" charset="0"/>
            </a:endParaRPr>
          </a:p>
          <a:p>
            <a:pPr algn="just">
              <a:spcAft>
                <a:spcPts val="800"/>
              </a:spcAft>
            </a:pPr>
            <a:r>
              <a:rPr lang="en-IN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Department of Pharmacy, School of Health Science, Central University of South Bihar (Gaya), Bihar- 824 236, India (Government of India) </a:t>
            </a:r>
          </a:p>
          <a:p>
            <a:pPr algn="just">
              <a:spcAft>
                <a:spcPts val="800"/>
              </a:spcAft>
            </a:pPr>
            <a:r>
              <a:rPr lang="en-IN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Phone: +91-9123240698</a:t>
            </a:r>
          </a:p>
          <a:p>
            <a:pPr algn="just">
              <a:spcAft>
                <a:spcPts val="800"/>
              </a:spcAft>
            </a:pPr>
            <a:r>
              <a:rPr lang="en-IN" sz="16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Email: </a:t>
            </a:r>
            <a:r>
              <a:rPr lang="en-IN" sz="16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sppattanayak@cusb.ac.in</a:t>
            </a:r>
            <a:r>
              <a:rPr lang="en-IN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; </a:t>
            </a:r>
            <a:r>
              <a:rPr lang="en-IN" sz="1600" u="sng" dirty="0">
                <a:solidFill>
                  <a:srgbClr val="0563C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profsppattanayak@gmail.com</a:t>
            </a:r>
            <a:endParaRPr lang="en-IN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8107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923A1211-019D-9B80-E4E1-6373130DC865}"/>
              </a:ext>
            </a:extLst>
          </p:cNvPr>
          <p:cNvGrpSpPr/>
          <p:nvPr/>
        </p:nvGrpSpPr>
        <p:grpSpPr>
          <a:xfrm>
            <a:off x="805543" y="108857"/>
            <a:ext cx="11241522" cy="7358743"/>
            <a:chOff x="805543" y="108857"/>
            <a:chExt cx="11241522" cy="7358743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F88D25B3-3B70-4723-AA42-9BC3D7636B18}"/>
                </a:ext>
              </a:extLst>
            </p:cNvPr>
            <p:cNvGrpSpPr/>
            <p:nvPr/>
          </p:nvGrpSpPr>
          <p:grpSpPr>
            <a:xfrm>
              <a:off x="805543" y="983360"/>
              <a:ext cx="11241522" cy="6484240"/>
              <a:chOff x="805543" y="896274"/>
              <a:chExt cx="11241522" cy="6484240"/>
            </a:xfrm>
          </p:grpSpPr>
          <p:pic>
            <p:nvPicPr>
              <p:cNvPr id="26" name="Picture 25">
                <a:extLst>
                  <a:ext uri="{FF2B5EF4-FFF2-40B4-BE49-F238E27FC236}">
                    <a16:creationId xmlns:a16="http://schemas.microsoft.com/office/drawing/2014/main" id="{C1A386E5-2D6E-4637-AF46-B26D2AED07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271732" y="896274"/>
                <a:ext cx="10775333" cy="4740078"/>
              </a:xfrm>
              <a:prstGeom prst="rect">
                <a:avLst/>
              </a:prstGeom>
            </p:spPr>
          </p:pic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AD00D1A5-7FA5-4739-9232-AE0CA147133A}"/>
                  </a:ext>
                </a:extLst>
              </p:cNvPr>
              <p:cNvSpPr/>
              <p:nvPr/>
            </p:nvSpPr>
            <p:spPr>
              <a:xfrm>
                <a:off x="805543" y="4299857"/>
                <a:ext cx="5290457" cy="308065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N"/>
              </a:p>
            </p:txBody>
          </p:sp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C259159-0867-63EE-8853-244D2863E866}"/>
                </a:ext>
              </a:extLst>
            </p:cNvPr>
            <p:cNvSpPr txBox="1"/>
            <p:nvPr/>
          </p:nvSpPr>
          <p:spPr>
            <a:xfrm>
              <a:off x="4621485" y="108857"/>
              <a:ext cx="24230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Figure 1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52859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6D6F79D-A5A9-D67C-6F9D-7AF3F74305E5}"/>
              </a:ext>
            </a:extLst>
          </p:cNvPr>
          <p:cNvGrpSpPr/>
          <p:nvPr/>
        </p:nvGrpSpPr>
        <p:grpSpPr>
          <a:xfrm>
            <a:off x="54871" y="0"/>
            <a:ext cx="12137129" cy="6730650"/>
            <a:chOff x="54871" y="0"/>
            <a:chExt cx="12137129" cy="6730650"/>
          </a:xfrm>
        </p:grpSpPr>
        <p:pic>
          <p:nvPicPr>
            <p:cNvPr id="3" name="Picture 2" descr="Chart, bar chart&#10;&#10;Description automatically generated">
              <a:extLst>
                <a:ext uri="{FF2B5EF4-FFF2-40B4-BE49-F238E27FC236}">
                  <a16:creationId xmlns:a16="http://schemas.microsoft.com/office/drawing/2014/main" id="{334B4E63-BAAB-4E62-8E04-900BB2B463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57"/>
            <a:stretch/>
          </p:blipFill>
          <p:spPr>
            <a:xfrm>
              <a:off x="173905" y="3701422"/>
              <a:ext cx="4031288" cy="2991041"/>
            </a:xfrm>
            <a:prstGeom prst="rect">
              <a:avLst/>
            </a:prstGeom>
          </p:spPr>
        </p:pic>
        <p:pic>
          <p:nvPicPr>
            <p:cNvPr id="5" name="Picture 4" descr="Chart&#10;&#10;Description automatically generated">
              <a:extLst>
                <a:ext uri="{FF2B5EF4-FFF2-40B4-BE49-F238E27FC236}">
                  <a16:creationId xmlns:a16="http://schemas.microsoft.com/office/drawing/2014/main" id="{1DEE5AFD-6CB5-4663-9548-7A604D68B3F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58"/>
            <a:stretch/>
          </p:blipFill>
          <p:spPr>
            <a:xfrm>
              <a:off x="4218798" y="3738274"/>
              <a:ext cx="4031288" cy="2992376"/>
            </a:xfrm>
            <a:prstGeom prst="rect">
              <a:avLst/>
            </a:prstGeom>
          </p:spPr>
        </p:pic>
        <p:pic>
          <p:nvPicPr>
            <p:cNvPr id="7" name="Picture 6" descr="Chart, line chart&#10;&#10;Description automatically generated">
              <a:extLst>
                <a:ext uri="{FF2B5EF4-FFF2-40B4-BE49-F238E27FC236}">
                  <a16:creationId xmlns:a16="http://schemas.microsoft.com/office/drawing/2014/main" id="{8C85ACC6-7C17-4AED-A2E3-BBDD483D5D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20"/>
            <a:stretch/>
          </p:blipFill>
          <p:spPr>
            <a:xfrm>
              <a:off x="8263691" y="3779767"/>
              <a:ext cx="3742975" cy="2878081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5383FFD-575D-4BC0-AEEF-E067DF4BF307}"/>
                </a:ext>
              </a:extLst>
            </p:cNvPr>
            <p:cNvSpPr txBox="1"/>
            <p:nvPr/>
          </p:nvSpPr>
          <p:spPr>
            <a:xfrm>
              <a:off x="4610599" y="0"/>
              <a:ext cx="3183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Figure 2</a:t>
              </a:r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3B72E79-E3F9-42A0-88C3-B1C7CBA2A5C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3616" y="169277"/>
              <a:ext cx="4126437" cy="3208059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831B6DF-0762-4FCE-81D7-9EB622F3301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232403" y="191702"/>
              <a:ext cx="4031288" cy="320805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EEAA3DCA-6F89-4811-BF57-A219ACDD3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68700" y="241921"/>
              <a:ext cx="3923300" cy="309552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0F8C469-27F8-4154-B744-AEA236856759}"/>
                </a:ext>
              </a:extLst>
            </p:cNvPr>
            <p:cNvSpPr txBox="1"/>
            <p:nvPr/>
          </p:nvSpPr>
          <p:spPr>
            <a:xfrm>
              <a:off x="54871" y="169277"/>
              <a:ext cx="3452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A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F9692F6-EEB0-4A0D-9144-856ADCF78FEB}"/>
                </a:ext>
              </a:extLst>
            </p:cNvPr>
            <p:cNvSpPr txBox="1"/>
            <p:nvPr/>
          </p:nvSpPr>
          <p:spPr>
            <a:xfrm>
              <a:off x="4142263" y="169277"/>
              <a:ext cx="3452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B109A56-CB4B-406F-BC43-6DCC2457E6E1}"/>
                </a:ext>
              </a:extLst>
            </p:cNvPr>
            <p:cNvSpPr txBox="1"/>
            <p:nvPr/>
          </p:nvSpPr>
          <p:spPr>
            <a:xfrm>
              <a:off x="8355382" y="169277"/>
              <a:ext cx="3452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C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934D1F1-17AA-44AE-B858-7AF9BE59E2F6}"/>
                </a:ext>
              </a:extLst>
            </p:cNvPr>
            <p:cNvSpPr txBox="1"/>
            <p:nvPr/>
          </p:nvSpPr>
          <p:spPr>
            <a:xfrm>
              <a:off x="54871" y="3366940"/>
              <a:ext cx="3452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30E1F41-DBC2-4054-A96E-1DDAF8343A17}"/>
                </a:ext>
              </a:extLst>
            </p:cNvPr>
            <p:cNvSpPr txBox="1"/>
            <p:nvPr/>
          </p:nvSpPr>
          <p:spPr>
            <a:xfrm>
              <a:off x="4142263" y="3337448"/>
              <a:ext cx="3452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1363794-6913-483D-9323-DB445BF9464F}"/>
                </a:ext>
              </a:extLst>
            </p:cNvPr>
            <p:cNvSpPr txBox="1"/>
            <p:nvPr/>
          </p:nvSpPr>
          <p:spPr>
            <a:xfrm>
              <a:off x="8355382" y="3366940"/>
              <a:ext cx="3452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99392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04CC2D1-1E29-3EF9-E82D-06C12E11E0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63"/>
          <a:stretch/>
        </p:blipFill>
        <p:spPr>
          <a:xfrm>
            <a:off x="3717825" y="878631"/>
            <a:ext cx="4756350" cy="463576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0FDDEE-163F-1B8F-C1EC-F7A0ED5EA780}"/>
              </a:ext>
            </a:extLst>
          </p:cNvPr>
          <p:cNvSpPr txBox="1"/>
          <p:nvPr/>
        </p:nvSpPr>
        <p:spPr>
          <a:xfrm>
            <a:off x="4514502" y="111967"/>
            <a:ext cx="3183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</a:t>
            </a:r>
          </a:p>
        </p:txBody>
      </p:sp>
    </p:spTree>
    <p:extLst>
      <p:ext uri="{BB962C8B-B14F-4D97-AF65-F5344CB8AC3E}">
        <p14:creationId xmlns:p14="http://schemas.microsoft.com/office/powerpoint/2010/main" val="2572120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84867AE-B17F-F625-98B1-151120AB07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1" t="4725" r="2488" b="6148"/>
          <a:stretch/>
        </p:blipFill>
        <p:spPr>
          <a:xfrm>
            <a:off x="446724" y="1062758"/>
            <a:ext cx="5496876" cy="4499731"/>
          </a:xfrm>
          <a:prstGeom prst="rect">
            <a:avLst/>
          </a:prstGeom>
        </p:spPr>
      </p:pic>
      <p:pic>
        <p:nvPicPr>
          <p:cNvPr id="3" name="Picture 2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9B7BBD34-F0DA-D0B8-39FB-B406AB9DACD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913"/>
          <a:stretch/>
        </p:blipFill>
        <p:spPr>
          <a:xfrm>
            <a:off x="6398755" y="857485"/>
            <a:ext cx="5602218" cy="42930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E593834-7A1C-3500-CA4E-C1CA3200BA06}"/>
              </a:ext>
            </a:extLst>
          </p:cNvPr>
          <p:cNvSpPr txBox="1"/>
          <p:nvPr/>
        </p:nvSpPr>
        <p:spPr>
          <a:xfrm>
            <a:off x="4514502" y="111967"/>
            <a:ext cx="3183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92D097-DC57-1CDD-9FA2-55E9ED6ED1AE}"/>
              </a:ext>
            </a:extLst>
          </p:cNvPr>
          <p:cNvSpPr txBox="1"/>
          <p:nvPr/>
        </p:nvSpPr>
        <p:spPr>
          <a:xfrm>
            <a:off x="221703" y="856554"/>
            <a:ext cx="450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2BD669-DC49-98DB-927C-738D536719B8}"/>
              </a:ext>
            </a:extLst>
          </p:cNvPr>
          <p:cNvSpPr txBox="1"/>
          <p:nvPr/>
        </p:nvSpPr>
        <p:spPr>
          <a:xfrm>
            <a:off x="6487475" y="854692"/>
            <a:ext cx="450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3362834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4994141-3538-4858-A32B-B0AFCF299F4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" t="5785" r="2479" b="2562"/>
          <a:stretch/>
        </p:blipFill>
        <p:spPr>
          <a:xfrm>
            <a:off x="49353" y="1040973"/>
            <a:ext cx="6096000" cy="554252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98B36F8-290A-83D8-B497-703D787CB58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6" r="4354"/>
          <a:stretch/>
        </p:blipFill>
        <p:spPr>
          <a:xfrm>
            <a:off x="7739596" y="443793"/>
            <a:ext cx="3594563" cy="303680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6274918-AD0A-EEC4-26E8-C73CE6EEBD45}"/>
              </a:ext>
            </a:extLst>
          </p:cNvPr>
          <p:cNvSpPr txBox="1"/>
          <p:nvPr/>
        </p:nvSpPr>
        <p:spPr>
          <a:xfrm>
            <a:off x="4868669" y="13981"/>
            <a:ext cx="24230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5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79F975F-D9D5-CDB3-218B-EBFCD4DF813C}"/>
              </a:ext>
            </a:extLst>
          </p:cNvPr>
          <p:cNvSpPr txBox="1"/>
          <p:nvPr/>
        </p:nvSpPr>
        <p:spPr>
          <a:xfrm>
            <a:off x="49353" y="515038"/>
            <a:ext cx="4500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F8AFA2-2FE8-4574-961D-5DB08FCD41A6}"/>
              </a:ext>
            </a:extLst>
          </p:cNvPr>
          <p:cNvSpPr txBox="1"/>
          <p:nvPr/>
        </p:nvSpPr>
        <p:spPr>
          <a:xfrm>
            <a:off x="7394364" y="443793"/>
            <a:ext cx="3452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47449D-718D-90DF-2A75-1434D0538ED7}"/>
              </a:ext>
            </a:extLst>
          </p:cNvPr>
          <p:cNvSpPr txBox="1"/>
          <p:nvPr/>
        </p:nvSpPr>
        <p:spPr>
          <a:xfrm>
            <a:off x="7446353" y="3914402"/>
            <a:ext cx="361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1793C2B-5913-BD5D-6A54-CBDBACDE5D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08303" y="3621332"/>
            <a:ext cx="3644169" cy="303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175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98FDBC82-616A-0C9D-F4FC-C960EF87F5FC}"/>
              </a:ext>
            </a:extLst>
          </p:cNvPr>
          <p:cNvGrpSpPr/>
          <p:nvPr/>
        </p:nvGrpSpPr>
        <p:grpSpPr>
          <a:xfrm>
            <a:off x="330832" y="0"/>
            <a:ext cx="11632568" cy="6858000"/>
            <a:chOff x="330832" y="0"/>
            <a:chExt cx="11632568" cy="68580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8D1F2854-5D6C-429D-8E2B-6F82C2CB363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86" t="3269" r="3698" b="6659"/>
            <a:stretch/>
          </p:blipFill>
          <p:spPr>
            <a:xfrm>
              <a:off x="3028959" y="153949"/>
              <a:ext cx="2508107" cy="2144412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5D692E8-ED48-4C90-914B-827F87D3AB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67" t="4612" r="2237" b="7692"/>
            <a:stretch/>
          </p:blipFill>
          <p:spPr>
            <a:xfrm>
              <a:off x="5987257" y="228001"/>
              <a:ext cx="2534770" cy="2092269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323B2505-752F-4309-B831-7B272A6140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97" t="4303" r="2743" b="7134"/>
            <a:stretch/>
          </p:blipFill>
          <p:spPr>
            <a:xfrm>
              <a:off x="9043271" y="228001"/>
              <a:ext cx="2772612" cy="209226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D36B5AA-28BA-409D-8D10-8AB98110E8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5" t="3679" r="3321" b="8781"/>
            <a:stretch/>
          </p:blipFill>
          <p:spPr>
            <a:xfrm>
              <a:off x="330832" y="2278045"/>
              <a:ext cx="2508108" cy="2225265"/>
            </a:xfrm>
            <a:prstGeom prst="rect">
              <a:avLst/>
            </a:prstGeom>
          </p:spPr>
        </p:pic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75D618F-1B92-4EEE-B8B1-150A9A0C18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6" t="3502" r="2563" b="8900"/>
            <a:stretch/>
          </p:blipFill>
          <p:spPr>
            <a:xfrm>
              <a:off x="330832" y="201669"/>
              <a:ext cx="2626573" cy="2041025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C6731626-4498-40CC-80C9-BD1E3ADC90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37" t="4116" r="4143" b="9928"/>
            <a:stretch/>
          </p:blipFill>
          <p:spPr>
            <a:xfrm>
              <a:off x="5987257" y="2369033"/>
              <a:ext cx="2668321" cy="2177149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5FB327DD-A32D-4D53-A232-72CF8A35E45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28" t="3350" r="2675" b="7781"/>
            <a:stretch/>
          </p:blipFill>
          <p:spPr>
            <a:xfrm>
              <a:off x="330832" y="4574011"/>
              <a:ext cx="2668321" cy="2202504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A0AC43D8-D462-4B13-B6B7-A1A982AA237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115" t="3747" r="2514" b="7495"/>
            <a:stretch/>
          </p:blipFill>
          <p:spPr>
            <a:xfrm>
              <a:off x="3104250" y="2320270"/>
              <a:ext cx="2495314" cy="2225266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9AD758D4-80CD-4738-87DF-DB3EBAD85D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42" t="4172" r="3683" b="8934"/>
            <a:stretch/>
          </p:blipFill>
          <p:spPr>
            <a:xfrm>
              <a:off x="9117173" y="2340170"/>
              <a:ext cx="2846227" cy="2185464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9934042-3671-4DDA-9809-0347D3BCBC7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1" t="5205" r="3570" b="7693"/>
            <a:stretch/>
          </p:blipFill>
          <p:spPr>
            <a:xfrm>
              <a:off x="3190800" y="4567445"/>
              <a:ext cx="2551369" cy="2259684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FB2FE979-A75C-4AC9-97EF-3B14B684A0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21" t="4210" r="3570" b="8624"/>
            <a:stretch/>
          </p:blipFill>
          <p:spPr>
            <a:xfrm>
              <a:off x="6093458" y="4671028"/>
              <a:ext cx="2562120" cy="2156101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598F782-5B57-4CA4-8278-714837F754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35" t="3603" r="4123" b="9010"/>
            <a:stretch/>
          </p:blipFill>
          <p:spPr>
            <a:xfrm>
              <a:off x="9043271" y="4598315"/>
              <a:ext cx="2846227" cy="225968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1FB5DF9-CF75-71DC-C7F5-E6222E54681A}"/>
                </a:ext>
              </a:extLst>
            </p:cNvPr>
            <p:cNvSpPr txBox="1"/>
            <p:nvPr/>
          </p:nvSpPr>
          <p:spPr>
            <a:xfrm>
              <a:off x="4610599" y="0"/>
              <a:ext cx="242305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IN" sz="12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Supplementary Figure 6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57620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1675</TotalTime>
  <Words>216</Words>
  <Application>Microsoft Office PowerPoint</Application>
  <PresentationFormat>Widescreen</PresentationFormat>
  <Paragraphs>33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Roja Sahu</dc:creator>
  <cp:lastModifiedBy>Roja Sahu</cp:lastModifiedBy>
  <cp:revision>32</cp:revision>
  <dcterms:created xsi:type="dcterms:W3CDTF">2022-01-29T15:29:14Z</dcterms:created>
  <dcterms:modified xsi:type="dcterms:W3CDTF">2022-09-09T06:16:11Z</dcterms:modified>
</cp:coreProperties>
</file>