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9" r:id="rId2"/>
    <p:sldId id="28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7C80"/>
    <a:srgbClr val="FFCCFF"/>
    <a:srgbClr val="FF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DD02B-561E-4BA8-A3EA-26C453683EB7}" type="datetimeFigureOut">
              <a:rPr lang="fr-FR" smtClean="0"/>
              <a:pPr/>
              <a:t>02/11/2022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26E2C-CF99-4A13-91B0-DA6983017A8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210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7A537-C779-4396-BAB9-2028F61715D4}" type="datetimeFigureOut">
              <a:rPr lang="en-US" smtClean="0"/>
              <a:pPr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2BB8D-3BDC-481F-85ED-401337DFF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"/>
          <p:cNvGrpSpPr>
            <a:grpSpLocks noChangeAspect="1"/>
          </p:cNvGrpSpPr>
          <p:nvPr/>
        </p:nvGrpSpPr>
        <p:grpSpPr bwMode="auto">
          <a:xfrm>
            <a:off x="263525" y="457200"/>
            <a:ext cx="8648772" cy="4882211"/>
            <a:chOff x="263125" y="304846"/>
            <a:chExt cx="8648377" cy="4882502"/>
          </a:xfrm>
        </p:grpSpPr>
        <p:sp>
          <p:nvSpPr>
            <p:cNvPr id="16392" name="TextBox 2"/>
            <p:cNvSpPr txBox="1">
              <a:spLocks noChangeArrowheads="1"/>
            </p:cNvSpPr>
            <p:nvPr/>
          </p:nvSpPr>
          <p:spPr bwMode="auto">
            <a:xfrm>
              <a:off x="263125" y="1148210"/>
              <a:ext cx="2068418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Conditioned medium</a:t>
              </a:r>
            </a:p>
          </p:txBody>
        </p:sp>
        <p:sp>
          <p:nvSpPr>
            <p:cNvPr id="16393" name="TextBox 3"/>
            <p:cNvSpPr txBox="1">
              <a:spLocks noChangeArrowheads="1"/>
            </p:cNvSpPr>
            <p:nvPr/>
          </p:nvSpPr>
          <p:spPr bwMode="auto">
            <a:xfrm>
              <a:off x="698081" y="1822623"/>
              <a:ext cx="1222319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EV isolation</a:t>
              </a: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rot="16200000" flipH="1">
              <a:off x="1052854" y="2993437"/>
              <a:ext cx="307993" cy="1588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5" name="TextBox 18"/>
            <p:cNvSpPr txBox="1">
              <a:spLocks noChangeArrowheads="1"/>
            </p:cNvSpPr>
            <p:nvPr/>
          </p:nvSpPr>
          <p:spPr bwMode="auto">
            <a:xfrm>
              <a:off x="2988739" y="4351225"/>
              <a:ext cx="3674894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Nano RP-LC-MS/MS analysis</a:t>
              </a:r>
            </a:p>
          </p:txBody>
        </p:sp>
        <p:sp>
          <p:nvSpPr>
            <p:cNvPr id="16396" name="TextBox 20"/>
            <p:cNvSpPr txBox="1">
              <a:spLocks noChangeArrowheads="1"/>
            </p:cNvSpPr>
            <p:nvPr/>
          </p:nvSpPr>
          <p:spPr bwMode="auto">
            <a:xfrm>
              <a:off x="263125" y="2359138"/>
              <a:ext cx="2068419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Protein extraction and Trypsin digestion</a:t>
              </a:r>
            </a:p>
          </p:txBody>
        </p:sp>
        <p:sp>
          <p:nvSpPr>
            <p:cNvPr id="16397" name="TextBox 35"/>
            <p:cNvSpPr txBox="1">
              <a:spLocks noChangeArrowheads="1"/>
            </p:cNvSpPr>
            <p:nvPr/>
          </p:nvSpPr>
          <p:spPr bwMode="auto">
            <a:xfrm>
              <a:off x="880635" y="3114888"/>
              <a:ext cx="714342" cy="33857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114</a:t>
              </a:r>
            </a:p>
          </p:txBody>
        </p:sp>
        <p:sp>
          <p:nvSpPr>
            <p:cNvPr id="16398" name="TextBox 37"/>
            <p:cNvSpPr txBox="1">
              <a:spLocks noChangeArrowheads="1"/>
            </p:cNvSpPr>
            <p:nvPr/>
          </p:nvSpPr>
          <p:spPr bwMode="auto">
            <a:xfrm>
              <a:off x="7638313" y="3173629"/>
              <a:ext cx="714342" cy="33857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117</a:t>
              </a:r>
            </a:p>
          </p:txBody>
        </p:sp>
        <p:sp>
          <p:nvSpPr>
            <p:cNvPr id="16399" name="TextBox 58"/>
            <p:cNvSpPr txBox="1">
              <a:spLocks noChangeArrowheads="1"/>
            </p:cNvSpPr>
            <p:nvPr/>
          </p:nvSpPr>
          <p:spPr bwMode="auto">
            <a:xfrm>
              <a:off x="3507828" y="3817886"/>
              <a:ext cx="3270100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Pooling of all the four labeled samples</a:t>
              </a:r>
            </a:p>
          </p:txBody>
        </p:sp>
        <p:sp>
          <p:nvSpPr>
            <p:cNvPr id="16400" name="TextBox 18"/>
            <p:cNvSpPr txBox="1">
              <a:spLocks noChangeArrowheads="1"/>
            </p:cNvSpPr>
            <p:nvPr/>
          </p:nvSpPr>
          <p:spPr bwMode="auto">
            <a:xfrm>
              <a:off x="3534899" y="4848774"/>
              <a:ext cx="2677991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Protein identification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rot="16200000" flipH="1">
              <a:off x="1080633" y="1725744"/>
              <a:ext cx="307993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 rot="16200000" flipH="1">
              <a:off x="1103652" y="2234567"/>
              <a:ext cx="309580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 rot="16200000" flipH="1">
              <a:off x="4584881" y="4735029"/>
              <a:ext cx="30640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 rot="16200000" flipH="1">
              <a:off x="3362561" y="2215516"/>
              <a:ext cx="309580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5" name="TextBox 35"/>
            <p:cNvSpPr txBox="1">
              <a:spLocks noChangeArrowheads="1"/>
            </p:cNvSpPr>
            <p:nvPr/>
          </p:nvSpPr>
          <p:spPr bwMode="auto">
            <a:xfrm>
              <a:off x="3176055" y="3048209"/>
              <a:ext cx="714342" cy="3385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115</a:t>
              </a:r>
            </a:p>
          </p:txBody>
        </p:sp>
        <p:sp>
          <p:nvSpPr>
            <p:cNvPr id="16406" name="TextBox 35"/>
            <p:cNvSpPr txBox="1">
              <a:spLocks noChangeArrowheads="1"/>
            </p:cNvSpPr>
            <p:nvPr/>
          </p:nvSpPr>
          <p:spPr bwMode="auto">
            <a:xfrm>
              <a:off x="5490525" y="3094067"/>
              <a:ext cx="714342" cy="33857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116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1218756" y="3646732"/>
              <a:ext cx="2300183" cy="311169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3544338" y="3600692"/>
              <a:ext cx="441305" cy="22543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rot="10800000" flipV="1">
              <a:off x="6743004" y="3692773"/>
              <a:ext cx="1242956" cy="26512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rot="10800000" flipV="1">
              <a:off x="5177801" y="3646732"/>
              <a:ext cx="536551" cy="22543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3392723" y="3434789"/>
              <a:ext cx="304818" cy="158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5551624" y="3491942"/>
              <a:ext cx="304818" cy="158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7833551" y="3551476"/>
              <a:ext cx="306406" cy="158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14" name="TextBox 82"/>
            <p:cNvSpPr txBox="1">
              <a:spLocks noChangeArrowheads="1"/>
            </p:cNvSpPr>
            <p:nvPr/>
          </p:nvSpPr>
          <p:spPr bwMode="auto">
            <a:xfrm>
              <a:off x="2539496" y="1149740"/>
              <a:ext cx="1955710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Conditioned medium</a:t>
              </a:r>
            </a:p>
          </p:txBody>
        </p:sp>
        <p:sp>
          <p:nvSpPr>
            <p:cNvPr id="16415" name="TextBox 83"/>
            <p:cNvSpPr txBox="1">
              <a:spLocks noChangeArrowheads="1"/>
            </p:cNvSpPr>
            <p:nvPr/>
          </p:nvSpPr>
          <p:spPr bwMode="auto">
            <a:xfrm>
              <a:off x="4857138" y="1146747"/>
              <a:ext cx="1920787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Conditioned medium</a:t>
              </a:r>
            </a:p>
          </p:txBody>
        </p:sp>
        <p:sp>
          <p:nvSpPr>
            <p:cNvPr id="16416" name="TextBox 84"/>
            <p:cNvSpPr txBox="1">
              <a:spLocks noChangeArrowheads="1"/>
            </p:cNvSpPr>
            <p:nvPr/>
          </p:nvSpPr>
          <p:spPr bwMode="auto">
            <a:xfrm>
              <a:off x="6842473" y="1154360"/>
              <a:ext cx="1874751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Conditioned medium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16200000" flipH="1">
              <a:off x="7739892" y="2203609"/>
              <a:ext cx="307993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18" name="TextBox 86"/>
            <p:cNvSpPr txBox="1">
              <a:spLocks noChangeArrowheads="1"/>
            </p:cNvSpPr>
            <p:nvPr/>
          </p:nvSpPr>
          <p:spPr bwMode="auto">
            <a:xfrm>
              <a:off x="2937942" y="1798814"/>
              <a:ext cx="1222319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EV isolation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rot="16200000" flipH="1">
              <a:off x="3322875" y="1702723"/>
              <a:ext cx="30640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0" name="TextBox 88"/>
            <p:cNvSpPr txBox="1">
              <a:spLocks noChangeArrowheads="1"/>
            </p:cNvSpPr>
            <p:nvPr/>
          </p:nvSpPr>
          <p:spPr bwMode="auto">
            <a:xfrm>
              <a:off x="5188914" y="1844846"/>
              <a:ext cx="1223906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EV isolation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 rot="16200000" flipH="1">
              <a:off x="5572260" y="1678909"/>
              <a:ext cx="309580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2" name="TextBox 90"/>
            <p:cNvSpPr txBox="1">
              <a:spLocks noChangeArrowheads="1"/>
            </p:cNvSpPr>
            <p:nvPr/>
          </p:nvSpPr>
          <p:spPr bwMode="auto">
            <a:xfrm>
              <a:off x="7338290" y="1809925"/>
              <a:ext cx="1222319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EV isolation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 rot="16200000" flipH="1">
              <a:off x="7722430" y="1678116"/>
              <a:ext cx="307993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16200000" flipH="1">
              <a:off x="5556386" y="2250443"/>
              <a:ext cx="309580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5" name="TextBox 20"/>
            <p:cNvSpPr txBox="1">
              <a:spLocks noChangeArrowheads="1"/>
            </p:cNvSpPr>
            <p:nvPr/>
          </p:nvSpPr>
          <p:spPr bwMode="auto">
            <a:xfrm>
              <a:off x="2418853" y="2308542"/>
              <a:ext cx="2120803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Protein extraction and Trypsin digestion</a:t>
              </a:r>
            </a:p>
          </p:txBody>
        </p:sp>
        <p:sp>
          <p:nvSpPr>
            <p:cNvPr id="16426" name="TextBox 20"/>
            <p:cNvSpPr txBox="1">
              <a:spLocks noChangeArrowheads="1"/>
            </p:cNvSpPr>
            <p:nvPr/>
          </p:nvSpPr>
          <p:spPr bwMode="auto">
            <a:xfrm>
              <a:off x="4737616" y="2352215"/>
              <a:ext cx="2125565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Protein extraction and Trypsin digestion</a:t>
              </a:r>
            </a:p>
          </p:txBody>
        </p:sp>
        <p:sp>
          <p:nvSpPr>
            <p:cNvPr id="16427" name="TextBox 20"/>
            <p:cNvSpPr txBox="1">
              <a:spLocks noChangeArrowheads="1"/>
            </p:cNvSpPr>
            <p:nvPr/>
          </p:nvSpPr>
          <p:spPr bwMode="auto">
            <a:xfrm>
              <a:off x="6825881" y="2336391"/>
              <a:ext cx="2085621" cy="5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Protein extraction and Trypsin digestion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rot="16200000" flipH="1">
              <a:off x="5555592" y="2983119"/>
              <a:ext cx="307993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 bwMode="auto">
            <a:xfrm rot="16200000" flipH="1">
              <a:off x="3372879" y="2959304"/>
              <a:ext cx="309581" cy="1588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 bwMode="auto">
            <a:xfrm rot="16200000" flipH="1">
              <a:off x="7796246" y="3039478"/>
              <a:ext cx="307993" cy="1588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 bwMode="auto">
            <a:xfrm rot="16200000" flipH="1">
              <a:off x="1071904" y="3480828"/>
              <a:ext cx="304818" cy="158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 bwMode="auto">
            <a:xfrm rot="16200000" flipH="1">
              <a:off x="4597580" y="4266688"/>
              <a:ext cx="304818" cy="1588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33" name="TextBox 107"/>
            <p:cNvSpPr txBox="1">
              <a:spLocks noChangeArrowheads="1"/>
            </p:cNvSpPr>
            <p:nvPr/>
          </p:nvSpPr>
          <p:spPr bwMode="auto">
            <a:xfrm>
              <a:off x="3721378" y="1448810"/>
              <a:ext cx="1914863" cy="523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Ultracentrifugation-based method</a:t>
              </a:r>
            </a:p>
          </p:txBody>
        </p:sp>
        <p:sp>
          <p:nvSpPr>
            <p:cNvPr id="16434" name="TextBox 108"/>
            <p:cNvSpPr txBox="1">
              <a:spLocks noChangeArrowheads="1"/>
            </p:cNvSpPr>
            <p:nvPr/>
          </p:nvSpPr>
          <p:spPr bwMode="auto">
            <a:xfrm>
              <a:off x="3848263" y="3120674"/>
              <a:ext cx="1727121" cy="30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iTRAQ</a:t>
              </a:r>
              <a:r>
                <a:rPr kumimoji="0" lang="en-US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labeling</a:t>
              </a:r>
            </a:p>
          </p:txBody>
        </p:sp>
        <p:sp>
          <p:nvSpPr>
            <p:cNvPr id="16435" name="TextBox 48"/>
            <p:cNvSpPr txBox="1">
              <a:spLocks noChangeArrowheads="1"/>
            </p:cNvSpPr>
            <p:nvPr/>
          </p:nvSpPr>
          <p:spPr bwMode="auto">
            <a:xfrm>
              <a:off x="1840897" y="304846"/>
              <a:ext cx="1055906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alt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NOZ cells</a:t>
              </a:r>
              <a:endParaRPr kumimoji="0" lang="fr-F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36" name="TextBox 51"/>
            <p:cNvSpPr txBox="1">
              <a:spLocks noChangeArrowheads="1"/>
            </p:cNvSpPr>
            <p:nvPr/>
          </p:nvSpPr>
          <p:spPr bwMode="auto">
            <a:xfrm>
              <a:off x="6152930" y="349614"/>
              <a:ext cx="1393031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alt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OCUG-1 cells</a:t>
              </a:r>
              <a:endParaRPr kumimoji="0" lang="fr-F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6388" name="TextBox 107"/>
          <p:cNvSpPr txBox="1">
            <a:spLocks noChangeArrowheads="1"/>
          </p:cNvSpPr>
          <p:nvPr/>
        </p:nvSpPr>
        <p:spPr bwMode="auto">
          <a:xfrm>
            <a:off x="3646488" y="876300"/>
            <a:ext cx="2043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Cultured in Exo-free FBS for 24 h</a:t>
            </a:r>
          </a:p>
        </p:txBody>
      </p:sp>
      <p:sp>
        <p:nvSpPr>
          <p:cNvPr id="54" name="Left Brace 53"/>
          <p:cNvSpPr/>
          <p:nvPr/>
        </p:nvSpPr>
        <p:spPr>
          <a:xfrm rot="5400000">
            <a:off x="2089944" y="-184944"/>
            <a:ext cx="544512" cy="2438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Left Brace 52"/>
          <p:cNvSpPr/>
          <p:nvPr/>
        </p:nvSpPr>
        <p:spPr>
          <a:xfrm rot="5400000">
            <a:off x="6608762" y="-141287"/>
            <a:ext cx="523875" cy="2362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5" name="TextBox 52"/>
          <p:cNvSpPr txBox="1">
            <a:spLocks noChangeArrowheads="1"/>
          </p:cNvSpPr>
          <p:nvPr/>
        </p:nvSpPr>
        <p:spPr bwMode="auto">
          <a:xfrm>
            <a:off x="422276" y="5864325"/>
            <a:ext cx="838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Supplementary Figure. S1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Flow chart showing the experimental design for identification of EV proteins in GBC cell lines. </a:t>
            </a:r>
            <a:r>
              <a:rPr kumimoji="0" lang="en-I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EV- Extracellular vesicles ; GBC- Gallbladder carcinoma. NOZ and OCUG-1 are GBC cell lines.</a:t>
            </a:r>
          </a:p>
        </p:txBody>
      </p:sp>
    </p:spTree>
    <p:extLst>
      <p:ext uri="{BB962C8B-B14F-4D97-AF65-F5344CB8AC3E}">
        <p14:creationId xmlns:p14="http://schemas.microsoft.com/office/powerpoint/2010/main" val="2121992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57200"/>
            <a:ext cx="4387375" cy="32766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303325" y="1039115"/>
            <a:ext cx="2164275" cy="216128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533881" y="5791909"/>
            <a:ext cx="8036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Supplementary Figure. S2:  Full length cell line and gel images of Figure. 2. </a:t>
            </a:r>
            <a:r>
              <a:rPr lang="en-US" sz="1600" dirty="0"/>
              <a:t>(A) Full length images of GBC cell lines NOZ and (B) OCUG-1. (C) Full length gel image of Cell lysate and EVs. The cropping of the Cell line and gel images are marked with red dashed line.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5062" y="369986"/>
            <a:ext cx="56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(A) 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983140" y="369986"/>
            <a:ext cx="56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(C)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29396" y="3415858"/>
            <a:ext cx="56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(B) 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 rot="18176656">
            <a:off x="5644897" y="729574"/>
            <a:ext cx="453526" cy="22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NOZ</a:t>
            </a:r>
            <a:endParaRPr lang="fr-FR" sz="900" dirty="0"/>
          </a:p>
        </p:txBody>
      </p:sp>
      <p:sp>
        <p:nvSpPr>
          <p:cNvPr id="30" name="TextBox 29"/>
          <p:cNvSpPr txBox="1"/>
          <p:nvPr/>
        </p:nvSpPr>
        <p:spPr>
          <a:xfrm rot="18250689">
            <a:off x="5281813" y="412852"/>
            <a:ext cx="763666" cy="39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MW </a:t>
            </a:r>
            <a:r>
              <a:rPr lang="en-IN" sz="1000" dirty="0"/>
              <a:t>ladder</a:t>
            </a:r>
          </a:p>
          <a:p>
            <a:r>
              <a:rPr lang="en-IN" sz="1000" dirty="0" err="1"/>
              <a:t>kD</a:t>
            </a:r>
            <a:endParaRPr lang="fr-FR" sz="900" dirty="0"/>
          </a:p>
        </p:txBody>
      </p:sp>
      <p:sp>
        <p:nvSpPr>
          <p:cNvPr id="31" name="TextBox 30"/>
          <p:cNvSpPr txBox="1"/>
          <p:nvPr/>
        </p:nvSpPr>
        <p:spPr>
          <a:xfrm rot="18054860">
            <a:off x="5937450" y="711409"/>
            <a:ext cx="637585" cy="22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OCUG-1</a:t>
            </a:r>
            <a:endParaRPr lang="fr-FR" sz="900" dirty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4916948" y="3038481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4945222" y="2698179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4945222" y="2494499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4983318" y="2106117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5046589" y="1657519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5021414" y="1870915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5021414" y="1531031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5038886" y="1395244"/>
            <a:ext cx="316749" cy="1069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lang="fr-FR" sz="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176656">
            <a:off x="6628892" y="745932"/>
            <a:ext cx="453526" cy="22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NOZ</a:t>
            </a:r>
            <a:endParaRPr lang="fr-FR" sz="900" dirty="0"/>
          </a:p>
        </p:txBody>
      </p:sp>
      <p:sp>
        <p:nvSpPr>
          <p:cNvPr id="41" name="TextBox 40"/>
          <p:cNvSpPr txBox="1"/>
          <p:nvPr/>
        </p:nvSpPr>
        <p:spPr>
          <a:xfrm rot="18054860">
            <a:off x="6939629" y="690531"/>
            <a:ext cx="637585" cy="22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OCUG-1</a:t>
            </a:r>
            <a:endParaRPr lang="fr-FR" sz="9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5700976" y="609600"/>
            <a:ext cx="6730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703624" y="609600"/>
            <a:ext cx="6730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665616" y="392659"/>
            <a:ext cx="868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EV </a:t>
            </a:r>
            <a:r>
              <a:rPr lang="en-IN" sz="1000" dirty="0"/>
              <a:t>protein</a:t>
            </a:r>
            <a:endParaRPr lang="fr-FR" sz="900" dirty="0"/>
          </a:p>
        </p:txBody>
      </p:sp>
      <p:sp>
        <p:nvSpPr>
          <p:cNvPr id="45" name="TextBox 44"/>
          <p:cNvSpPr txBox="1"/>
          <p:nvPr/>
        </p:nvSpPr>
        <p:spPr>
          <a:xfrm>
            <a:off x="6649773" y="369986"/>
            <a:ext cx="7807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/>
              <a:t>Cell </a:t>
            </a:r>
            <a:r>
              <a:rPr lang="en-IN" sz="1000" dirty="0"/>
              <a:t>lysate</a:t>
            </a:r>
            <a:endParaRPr lang="fr-FR" sz="9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" t="3845" r="-334" b="596"/>
          <a:stretch/>
        </p:blipFill>
        <p:spPr>
          <a:xfrm>
            <a:off x="943919" y="441911"/>
            <a:ext cx="2890764" cy="195752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13" y="3200400"/>
            <a:ext cx="2982568" cy="223692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28800" y="914399"/>
            <a:ext cx="762000" cy="587793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1981200" y="3508911"/>
            <a:ext cx="914400" cy="758289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434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2897</TotalTime>
  <Words>196</Words>
  <Application>Microsoft Office PowerPoint</Application>
  <PresentationFormat>On-screen Show (4:3)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Frontiers</cp:lastModifiedBy>
  <cp:revision>141</cp:revision>
  <dcterms:created xsi:type="dcterms:W3CDTF">2022-01-31T06:08:43Z</dcterms:created>
  <dcterms:modified xsi:type="dcterms:W3CDTF">2022-11-02T09:41:27Z</dcterms:modified>
</cp:coreProperties>
</file>