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0" r:id="rId3"/>
    <p:sldId id="266" r:id="rId4"/>
    <p:sldId id="259" r:id="rId5"/>
    <p:sldId id="262" r:id="rId6"/>
    <p:sldId id="263" r:id="rId7"/>
    <p:sldId id="258" r:id="rId8"/>
    <p:sldId id="264" r:id="rId9"/>
    <p:sldId id="268" r:id="rId10"/>
    <p:sldId id="267" r:id="rId11"/>
  </p:sldIdLst>
  <p:sldSz cx="6858000" cy="9144000" type="letter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3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image" Target="../media/image7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Relationship Id="rId4" Type="http://schemas.openxmlformats.org/officeDocument/2006/relationships/image" Target="../media/image3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Relationship Id="rId4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CE4AB49-77CD-430C-9D05-A2978E227348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9442831-F8FF-40E7-9EED-5847B0EB90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47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42831-F8FF-40E7-9EED-5847B0EB904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01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38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62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61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69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94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91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49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67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6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443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32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FE29-E09F-438A-B5E7-7CAB9469EFFD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E412-DE59-4482-A0B8-A62135FFD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56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1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17" Type="http://schemas.microsoft.com/office/2007/relationships/hdphoto" Target="../media/hdphoto6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2.png"/><Relationship Id="rId15" Type="http://schemas.microsoft.com/office/2007/relationships/hdphoto" Target="../media/hdphoto5.wdp"/><Relationship Id="rId10" Type="http://schemas.openxmlformats.org/officeDocument/2006/relationships/image" Target="../media/image5.png"/><Relationship Id="rId19" Type="http://schemas.microsoft.com/office/2007/relationships/hdphoto" Target="../media/hdphoto7.wdp"/><Relationship Id="rId4" Type="http://schemas.openxmlformats.org/officeDocument/2006/relationships/image" Target="../media/image1.emf"/><Relationship Id="rId9" Type="http://schemas.openxmlformats.org/officeDocument/2006/relationships/image" Target="../media/image4.tiff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1.e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7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18.tiff"/><Relationship Id="rId12" Type="http://schemas.openxmlformats.org/officeDocument/2006/relationships/image" Target="../media/image23.tif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tiff"/><Relationship Id="rId11" Type="http://schemas.openxmlformats.org/officeDocument/2006/relationships/image" Target="../media/image22.png"/><Relationship Id="rId5" Type="http://schemas.openxmlformats.org/officeDocument/2006/relationships/image" Target="../media/image16.tiff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1.png"/><Relationship Id="rId4" Type="http://schemas.openxmlformats.org/officeDocument/2006/relationships/image" Target="../media/image13.emf"/><Relationship Id="rId9" Type="http://schemas.openxmlformats.org/officeDocument/2006/relationships/image" Target="../media/image20.tiff"/><Relationship Id="rId1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1.tif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7.tiff"/><Relationship Id="rId12" Type="http://schemas.openxmlformats.org/officeDocument/2006/relationships/image" Target="../media/image30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tiff"/><Relationship Id="rId11" Type="http://schemas.microsoft.com/office/2007/relationships/hdphoto" Target="../media/hdphoto9.wdp"/><Relationship Id="rId5" Type="http://schemas.openxmlformats.org/officeDocument/2006/relationships/image" Target="../media/image24.emf"/><Relationship Id="rId15" Type="http://schemas.openxmlformats.org/officeDocument/2006/relationships/image" Target="../media/image25.emf"/><Relationship Id="rId10" Type="http://schemas.openxmlformats.org/officeDocument/2006/relationships/image" Target="../media/image29.png"/><Relationship Id="rId4" Type="http://schemas.openxmlformats.org/officeDocument/2006/relationships/oleObject" Target="../embeddings/oleObject8.bin"/><Relationship Id="rId9" Type="http://schemas.microsoft.com/office/2007/relationships/hdphoto" Target="../media/hdphoto8.wdp"/><Relationship Id="rId1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35.emf"/><Relationship Id="rId4" Type="http://schemas.openxmlformats.org/officeDocument/2006/relationships/image" Target="../media/image32.emf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39.emf"/><Relationship Id="rId4" Type="http://schemas.openxmlformats.org/officeDocument/2006/relationships/image" Target="../media/image36.emf"/><Relationship Id="rId9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42.tiff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tiff"/><Relationship Id="rId5" Type="http://schemas.openxmlformats.org/officeDocument/2006/relationships/image" Target="../media/image44.tiff"/><Relationship Id="rId10" Type="http://schemas.openxmlformats.org/officeDocument/2006/relationships/image" Target="../media/image41.emf"/><Relationship Id="rId4" Type="http://schemas.openxmlformats.org/officeDocument/2006/relationships/image" Target="../media/image43.tiff"/><Relationship Id="rId9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5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e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49.emf"/><Relationship Id="rId4" Type="http://schemas.openxmlformats.org/officeDocument/2006/relationships/image" Target="../media/image46.emf"/><Relationship Id="rId9" Type="http://schemas.openxmlformats.org/officeDocument/2006/relationships/oleObject" Target="../embeddings/oleObject2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tif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64.Tif"/><Relationship Id="rId3" Type="http://schemas.openxmlformats.org/officeDocument/2006/relationships/oleObject" Target="../embeddings/oleObject25.bin"/><Relationship Id="rId21" Type="http://schemas.openxmlformats.org/officeDocument/2006/relationships/image" Target="../media/image67.Tif"/><Relationship Id="rId7" Type="http://schemas.openxmlformats.org/officeDocument/2006/relationships/image" Target="../media/image55.Tif"/><Relationship Id="rId12" Type="http://schemas.openxmlformats.org/officeDocument/2006/relationships/image" Target="../media/image60.Tif"/><Relationship Id="rId17" Type="http://schemas.openxmlformats.org/officeDocument/2006/relationships/image" Target="../media/image63.T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Tif"/><Relationship Id="rId20" Type="http://schemas.openxmlformats.org/officeDocument/2006/relationships/image" Target="../media/image66.Tif"/><Relationship Id="rId1" Type="http://schemas.openxmlformats.org/officeDocument/2006/relationships/vmlDrawing" Target="../drawings/vmlDrawing9.vml"/><Relationship Id="rId6" Type="http://schemas.openxmlformats.org/officeDocument/2006/relationships/image" Target="../media/image54.Tif"/><Relationship Id="rId11" Type="http://schemas.openxmlformats.org/officeDocument/2006/relationships/image" Target="../media/image59.Tif"/><Relationship Id="rId5" Type="http://schemas.openxmlformats.org/officeDocument/2006/relationships/image" Target="../media/image53.Tif"/><Relationship Id="rId15" Type="http://schemas.openxmlformats.org/officeDocument/2006/relationships/image" Target="../media/image61.Tif"/><Relationship Id="rId23" Type="http://schemas.openxmlformats.org/officeDocument/2006/relationships/image" Target="../media/image69.Tif"/><Relationship Id="rId10" Type="http://schemas.openxmlformats.org/officeDocument/2006/relationships/image" Target="../media/image58.Tif"/><Relationship Id="rId19" Type="http://schemas.openxmlformats.org/officeDocument/2006/relationships/image" Target="../media/image65.Tif"/><Relationship Id="rId4" Type="http://schemas.openxmlformats.org/officeDocument/2006/relationships/image" Target="../media/image51.emf"/><Relationship Id="rId9" Type="http://schemas.openxmlformats.org/officeDocument/2006/relationships/image" Target="../media/image57.png"/><Relationship Id="rId14" Type="http://schemas.openxmlformats.org/officeDocument/2006/relationships/image" Target="../media/image52.emf"/><Relationship Id="rId22" Type="http://schemas.openxmlformats.org/officeDocument/2006/relationships/image" Target="../media/image6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合 186"/>
          <p:cNvGrpSpPr/>
          <p:nvPr/>
        </p:nvGrpSpPr>
        <p:grpSpPr>
          <a:xfrm>
            <a:off x="2021872" y="1103947"/>
            <a:ext cx="2565798" cy="2566535"/>
            <a:chOff x="582233" y="605615"/>
            <a:chExt cx="2779614" cy="2780413"/>
          </a:xfrm>
        </p:grpSpPr>
        <p:graphicFrame>
          <p:nvGraphicFramePr>
            <p:cNvPr id="188" name="对象 187"/>
            <p:cNvGraphicFramePr>
              <a:graphicFrameLocks noChangeAspect="1"/>
            </p:cNvGraphicFramePr>
            <p:nvPr/>
          </p:nvGraphicFramePr>
          <p:xfrm>
            <a:off x="582233" y="873411"/>
            <a:ext cx="2779614" cy="25126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4" name="Prism 8" r:id="rId3" imgW="3421289" imgH="3091922" progId="Prism8.Document">
                    <p:embed/>
                  </p:oleObj>
                </mc:Choice>
                <mc:Fallback>
                  <p:oleObj name="Prism 8" r:id="rId3" imgW="3421289" imgH="3091922" progId="Prism8.Document">
                    <p:embed/>
                    <p:pic>
                      <p:nvPicPr>
                        <p:cNvPr id="3" name="对象 2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82233" y="873411"/>
                          <a:ext cx="2779614" cy="251261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89" name="组合 188"/>
            <p:cNvGrpSpPr/>
            <p:nvPr/>
          </p:nvGrpSpPr>
          <p:grpSpPr>
            <a:xfrm>
              <a:off x="710821" y="605615"/>
              <a:ext cx="1881303" cy="481414"/>
              <a:chOff x="205300" y="2627130"/>
              <a:chExt cx="1996132" cy="486358"/>
            </a:xfrm>
          </p:grpSpPr>
          <p:sp>
            <p:nvSpPr>
              <p:cNvPr id="190" name="Rectangle 21"/>
              <p:cNvSpPr/>
              <p:nvPr/>
            </p:nvSpPr>
            <p:spPr>
              <a:xfrm>
                <a:off x="205300" y="2628475"/>
                <a:ext cx="663698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TSC2</a:t>
                </a:r>
                <a:endParaRPr lang="en-US" sz="1200" dirty="0"/>
              </a:p>
            </p:txBody>
          </p:sp>
          <p:sp>
            <p:nvSpPr>
              <p:cNvPr id="191" name="Rectangle 61"/>
              <p:cNvSpPr/>
              <p:nvPr/>
            </p:nvSpPr>
            <p:spPr>
              <a:xfrm>
                <a:off x="205300" y="2810324"/>
                <a:ext cx="632375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Rapa</a:t>
                </a:r>
                <a:endParaRPr lang="en-US" sz="1200" dirty="0"/>
              </a:p>
            </p:txBody>
          </p:sp>
          <p:sp>
            <p:nvSpPr>
              <p:cNvPr id="192" name="Rectangle 64"/>
              <p:cNvSpPr/>
              <p:nvPr/>
            </p:nvSpPr>
            <p:spPr>
              <a:xfrm>
                <a:off x="892852" y="2627130"/>
                <a:ext cx="271228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US" sz="1200" dirty="0"/>
              </a:p>
            </p:txBody>
          </p:sp>
          <p:sp>
            <p:nvSpPr>
              <p:cNvPr id="193" name="Rectangle 65"/>
              <p:cNvSpPr/>
              <p:nvPr/>
            </p:nvSpPr>
            <p:spPr>
              <a:xfrm>
                <a:off x="892852" y="2810324"/>
                <a:ext cx="315450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en-US" sz="1200" dirty="0"/>
              </a:p>
            </p:txBody>
          </p:sp>
          <p:sp>
            <p:nvSpPr>
              <p:cNvPr id="194" name="Rectangle 66"/>
              <p:cNvSpPr/>
              <p:nvPr/>
            </p:nvSpPr>
            <p:spPr>
              <a:xfrm>
                <a:off x="1406889" y="2628476"/>
                <a:ext cx="271228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US" sz="1200" dirty="0"/>
              </a:p>
            </p:txBody>
          </p:sp>
          <p:sp>
            <p:nvSpPr>
              <p:cNvPr id="195" name="Rectangle 67"/>
              <p:cNvSpPr/>
              <p:nvPr/>
            </p:nvSpPr>
            <p:spPr>
              <a:xfrm>
                <a:off x="1408517" y="2810321"/>
                <a:ext cx="271228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US" sz="1200" dirty="0"/>
              </a:p>
            </p:txBody>
          </p:sp>
          <p:sp>
            <p:nvSpPr>
              <p:cNvPr id="196" name="Rectangle 68"/>
              <p:cNvSpPr/>
              <p:nvPr/>
            </p:nvSpPr>
            <p:spPr>
              <a:xfrm>
                <a:off x="1885982" y="2628476"/>
                <a:ext cx="315450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en-US" sz="1200" dirty="0"/>
              </a:p>
            </p:txBody>
          </p:sp>
          <p:sp>
            <p:nvSpPr>
              <p:cNvPr id="197" name="Rectangle 69"/>
              <p:cNvSpPr/>
              <p:nvPr/>
            </p:nvSpPr>
            <p:spPr>
              <a:xfrm>
                <a:off x="1886281" y="2810321"/>
                <a:ext cx="271228" cy="303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US" sz="1200" dirty="0"/>
              </a:p>
            </p:txBody>
          </p:sp>
        </p:grpSp>
      </p:grpSp>
      <p:sp>
        <p:nvSpPr>
          <p:cNvPr id="198" name="文本框 197"/>
          <p:cNvSpPr txBox="1"/>
          <p:nvPr/>
        </p:nvSpPr>
        <p:spPr>
          <a:xfrm>
            <a:off x="510505" y="3721422"/>
            <a:ext cx="5838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Identification of upregulated sphingosine biosynthesis enzyme in TSC2-deficient cells.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(A) Re-analysis of previously published expression array data (Lee et al., 2010).LAM patient derived TSC2-deficient (621-101) and TSC2-addback (621-103) cells treated with rapamycin (20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for 24 h, sphingosine metabolic enzymes were profiled by gene chip technology.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730599" y="5248197"/>
            <a:ext cx="4598127" cy="2045819"/>
            <a:chOff x="794972" y="6632149"/>
            <a:chExt cx="4598127" cy="2045819"/>
          </a:xfrm>
        </p:grpSpPr>
        <p:sp>
          <p:nvSpPr>
            <p:cNvPr id="200" name="矩形 199"/>
            <p:cNvSpPr/>
            <p:nvPr/>
          </p:nvSpPr>
          <p:spPr>
            <a:xfrm>
              <a:off x="1985714" y="6635436"/>
              <a:ext cx="3872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V3</a:t>
              </a:r>
            </a:p>
          </p:txBody>
        </p:sp>
        <p:sp>
          <p:nvSpPr>
            <p:cNvPr id="201" name="矩形 200"/>
            <p:cNvSpPr/>
            <p:nvPr/>
          </p:nvSpPr>
          <p:spPr>
            <a:xfrm>
              <a:off x="4192893" y="6632149"/>
              <a:ext cx="361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T3</a:t>
              </a:r>
            </a:p>
          </p:txBody>
        </p:sp>
        <p:cxnSp>
          <p:nvCxnSpPr>
            <p:cNvPr id="202" name="直接连接符 201"/>
            <p:cNvCxnSpPr/>
            <p:nvPr/>
          </p:nvCxnSpPr>
          <p:spPr>
            <a:xfrm>
              <a:off x="1384781" y="6889617"/>
              <a:ext cx="17725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>
              <a:off x="3494349" y="6874377"/>
              <a:ext cx="17725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4" name="图片 203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59" y="7991303"/>
              <a:ext cx="781604" cy="675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5" name="图片 204"/>
            <p:cNvPicPr preferRelativeResize="0">
              <a:picLocks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9490" y="8001272"/>
              <a:ext cx="780802" cy="676696"/>
            </a:xfrm>
            <a:prstGeom prst="rect">
              <a:avLst/>
            </a:prstGeom>
          </p:spPr>
        </p:pic>
        <p:pic>
          <p:nvPicPr>
            <p:cNvPr id="206" name="图片 205"/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9905" y="7105557"/>
              <a:ext cx="780802" cy="676696"/>
            </a:xfrm>
            <a:prstGeom prst="rect">
              <a:avLst/>
            </a:prstGeom>
          </p:spPr>
        </p:pic>
        <p:pic>
          <p:nvPicPr>
            <p:cNvPr id="207" name="图片 206"/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674" y="7096786"/>
              <a:ext cx="781604" cy="675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208" name="组合 207"/>
            <p:cNvGrpSpPr/>
            <p:nvPr/>
          </p:nvGrpSpPr>
          <p:grpSpPr>
            <a:xfrm>
              <a:off x="1594308" y="7096786"/>
              <a:ext cx="798384" cy="673836"/>
              <a:chOff x="3652182" y="7758384"/>
              <a:chExt cx="897259" cy="757286"/>
            </a:xfrm>
          </p:grpSpPr>
          <p:sp>
            <p:nvSpPr>
              <p:cNvPr id="228" name="矩形 227"/>
              <p:cNvSpPr/>
              <p:nvPr/>
            </p:nvSpPr>
            <p:spPr>
              <a:xfrm>
                <a:off x="3652182" y="7978752"/>
                <a:ext cx="438458" cy="3877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229" name="直接连接符 228"/>
              <p:cNvCxnSpPr/>
              <p:nvPr/>
            </p:nvCxnSpPr>
            <p:spPr>
              <a:xfrm flipV="1">
                <a:off x="4094787" y="7758384"/>
                <a:ext cx="454654" cy="2197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直接连接符 229"/>
              <p:cNvCxnSpPr/>
              <p:nvPr/>
            </p:nvCxnSpPr>
            <p:spPr>
              <a:xfrm>
                <a:off x="4081726" y="8362666"/>
                <a:ext cx="467715" cy="1530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" name="组合 208"/>
            <p:cNvGrpSpPr/>
            <p:nvPr/>
          </p:nvGrpSpPr>
          <p:grpSpPr>
            <a:xfrm>
              <a:off x="1708080" y="7999329"/>
              <a:ext cx="684198" cy="678012"/>
              <a:chOff x="3652182" y="7803856"/>
              <a:chExt cx="768931" cy="761979"/>
            </a:xfrm>
          </p:grpSpPr>
          <p:sp>
            <p:nvSpPr>
              <p:cNvPr id="225" name="矩形 224"/>
              <p:cNvSpPr/>
              <p:nvPr/>
            </p:nvSpPr>
            <p:spPr>
              <a:xfrm>
                <a:off x="3652182" y="7978752"/>
                <a:ext cx="438458" cy="3877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226" name="直接连接符 225"/>
              <p:cNvCxnSpPr/>
              <p:nvPr/>
            </p:nvCxnSpPr>
            <p:spPr>
              <a:xfrm flipV="1">
                <a:off x="4081726" y="7803856"/>
                <a:ext cx="339387" cy="1745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连接符 226"/>
              <p:cNvCxnSpPr/>
              <p:nvPr/>
            </p:nvCxnSpPr>
            <p:spPr>
              <a:xfrm>
                <a:off x="4081726" y="8362666"/>
                <a:ext cx="339387" cy="20316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0" name="文本框 209"/>
            <p:cNvSpPr txBox="1"/>
            <p:nvPr/>
          </p:nvSpPr>
          <p:spPr>
            <a:xfrm>
              <a:off x="842128" y="7394892"/>
              <a:ext cx="5037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HE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794972" y="8241683"/>
              <a:ext cx="554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Ki67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2" name="图片 211"/>
            <p:cNvPicPr preferRelativeResize="0">
              <a:picLocks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9464" y="7934352"/>
              <a:ext cx="780802" cy="676695"/>
            </a:xfrm>
            <a:prstGeom prst="rect">
              <a:avLst/>
            </a:prstGeom>
          </p:spPr>
        </p:pic>
        <p:pic>
          <p:nvPicPr>
            <p:cNvPr id="213" name="图片 212"/>
            <p:cNvPicPr preferRelativeResize="0">
              <a:picLocks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1495" y="7080892"/>
              <a:ext cx="781604" cy="675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4" name="图片 213"/>
            <p:cNvPicPr preferRelativeResize="0">
              <a:picLocks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112" y="7091815"/>
              <a:ext cx="780802" cy="676695"/>
            </a:xfrm>
            <a:prstGeom prst="rect">
              <a:avLst/>
            </a:prstGeom>
          </p:spPr>
        </p:pic>
        <p:grpSp>
          <p:nvGrpSpPr>
            <p:cNvPr id="215" name="组合 214"/>
            <p:cNvGrpSpPr/>
            <p:nvPr/>
          </p:nvGrpSpPr>
          <p:grpSpPr>
            <a:xfrm>
              <a:off x="3850165" y="7080892"/>
              <a:ext cx="750924" cy="675895"/>
              <a:chOff x="3652182" y="7773585"/>
              <a:chExt cx="843921" cy="759600"/>
            </a:xfrm>
          </p:grpSpPr>
          <p:sp>
            <p:nvSpPr>
              <p:cNvPr id="222" name="矩形 221"/>
              <p:cNvSpPr/>
              <p:nvPr/>
            </p:nvSpPr>
            <p:spPr>
              <a:xfrm>
                <a:off x="3652182" y="7978752"/>
                <a:ext cx="438458" cy="3877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223" name="直接连接符 222"/>
              <p:cNvCxnSpPr/>
              <p:nvPr/>
            </p:nvCxnSpPr>
            <p:spPr>
              <a:xfrm flipV="1">
                <a:off x="4090640" y="7773585"/>
                <a:ext cx="405463" cy="1996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接连接符 223"/>
              <p:cNvCxnSpPr/>
              <p:nvPr/>
            </p:nvCxnSpPr>
            <p:spPr>
              <a:xfrm>
                <a:off x="4071618" y="8366555"/>
                <a:ext cx="417199" cy="1666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6" name="组合 215"/>
            <p:cNvGrpSpPr/>
            <p:nvPr/>
          </p:nvGrpSpPr>
          <p:grpSpPr>
            <a:xfrm>
              <a:off x="3722454" y="7931032"/>
              <a:ext cx="878576" cy="676695"/>
              <a:chOff x="3652182" y="7748808"/>
              <a:chExt cx="987382" cy="760500"/>
            </a:xfrm>
          </p:grpSpPr>
          <p:sp>
            <p:nvSpPr>
              <p:cNvPr id="219" name="矩形 218"/>
              <p:cNvSpPr/>
              <p:nvPr/>
            </p:nvSpPr>
            <p:spPr>
              <a:xfrm>
                <a:off x="3652182" y="7978752"/>
                <a:ext cx="438458" cy="3877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220" name="直接连接符 219"/>
              <p:cNvCxnSpPr/>
              <p:nvPr/>
            </p:nvCxnSpPr>
            <p:spPr>
              <a:xfrm flipV="1">
                <a:off x="4081726" y="7748808"/>
                <a:ext cx="557838" cy="22957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接连接符 220"/>
              <p:cNvCxnSpPr/>
              <p:nvPr/>
            </p:nvCxnSpPr>
            <p:spPr>
              <a:xfrm>
                <a:off x="4081726" y="8362666"/>
                <a:ext cx="557838" cy="1466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8" name="图片 217"/>
            <p:cNvPicPr preferRelativeResize="0">
              <a:picLocks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847" y="7924384"/>
              <a:ext cx="781604" cy="675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31" name="文本框 230"/>
          <p:cNvSpPr txBox="1"/>
          <p:nvPr/>
        </p:nvSpPr>
        <p:spPr>
          <a:xfrm>
            <a:off x="346025" y="7396164"/>
            <a:ext cx="5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Xenograft tumors of ELT3-V3 and ELT3-T3 cells in SCID mice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 H&amp;E and immunohistochemistry staining of Ki67,were performed in xenograft tumors of rat-derived ELT3-V3 (TSC2-deficient, V3) and ELT3-T3 (TSC2-expression, T3) cells from SCID mice. Representative images of five mice in each group.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37320" y="83580"/>
            <a:ext cx="1961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11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1C809F2B-40A1-450F-9EA5-525EC060495F}"/>
              </a:ext>
            </a:extLst>
          </p:cNvPr>
          <p:cNvGrpSpPr/>
          <p:nvPr/>
        </p:nvGrpSpPr>
        <p:grpSpPr>
          <a:xfrm>
            <a:off x="-14057" y="546743"/>
            <a:ext cx="3312047" cy="2422551"/>
            <a:chOff x="-105407" y="435006"/>
            <a:chExt cx="3312047" cy="2422551"/>
          </a:xfrm>
        </p:grpSpPr>
        <p:graphicFrame>
          <p:nvGraphicFramePr>
            <p:cNvPr id="5" name="对象 4">
              <a:extLst>
                <a:ext uri="{FF2B5EF4-FFF2-40B4-BE49-F238E27FC236}">
                  <a16:creationId xmlns:a16="http://schemas.microsoft.com/office/drawing/2014/main" id="{0CF2917D-900C-4486-AC81-14DB92319BF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1434" y="435007"/>
            <a:ext cx="2925206" cy="226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2" name="Prism 8" r:id="rId3" imgW="3261029" imgH="2524680" progId="Prism8.Document">
                    <p:embed/>
                  </p:oleObj>
                </mc:Choice>
                <mc:Fallback>
                  <p:oleObj name="Prism 8" r:id="rId3" imgW="3261029" imgH="2524680" progId="Prism8.Document">
                    <p:embed/>
                    <p:pic>
                      <p:nvPicPr>
                        <p:cNvPr id="4" name="对象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81434" y="435007"/>
                          <a:ext cx="2925206" cy="226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21ED2613-CF12-4914-B81E-B4C2D4C0D2A6}"/>
                </a:ext>
              </a:extLst>
            </p:cNvPr>
            <p:cNvSpPr txBox="1"/>
            <p:nvPr/>
          </p:nvSpPr>
          <p:spPr>
            <a:xfrm>
              <a:off x="267018" y="1500817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B9B5C48-51C7-4ACE-9A07-8A283E4D2BBA}"/>
                </a:ext>
              </a:extLst>
            </p:cNvPr>
            <p:cNvSpPr txBox="1"/>
            <p:nvPr/>
          </p:nvSpPr>
          <p:spPr>
            <a:xfrm>
              <a:off x="267018" y="1813101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582ED286-0358-476B-88A3-619C35381760}"/>
                </a:ext>
              </a:extLst>
            </p:cNvPr>
            <p:cNvSpPr txBox="1"/>
            <p:nvPr/>
          </p:nvSpPr>
          <p:spPr>
            <a:xfrm>
              <a:off x="267018" y="2168702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90BE42BF-2718-4CEF-BF3B-48F701415DF2}"/>
                </a:ext>
              </a:extLst>
            </p:cNvPr>
            <p:cNvSpPr txBox="1"/>
            <p:nvPr/>
          </p:nvSpPr>
          <p:spPr>
            <a:xfrm>
              <a:off x="267018" y="1173293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DB56F1C-1F1C-41F0-B4AC-01F38B8A1CBA}"/>
                </a:ext>
              </a:extLst>
            </p:cNvPr>
            <p:cNvSpPr txBox="1"/>
            <p:nvPr/>
          </p:nvSpPr>
          <p:spPr>
            <a:xfrm>
              <a:off x="267018" y="519397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BF0C5F0-0360-4177-99D8-501D3F6245E2}"/>
                </a:ext>
              </a:extLst>
            </p:cNvPr>
            <p:cNvSpPr txBox="1"/>
            <p:nvPr/>
          </p:nvSpPr>
          <p:spPr>
            <a:xfrm>
              <a:off x="267018" y="845769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F248E2FD-8DC7-4447-A14D-31F7EEEA3FC6}"/>
                </a:ext>
              </a:extLst>
            </p:cNvPr>
            <p:cNvSpPr txBox="1"/>
            <p:nvPr/>
          </p:nvSpPr>
          <p:spPr>
            <a:xfrm rot="19500000">
              <a:off x="415694" y="2471584"/>
              <a:ext cx="734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6ACEAC23-4529-4EA0-AB6B-5815DD0025A6}"/>
                </a:ext>
              </a:extLst>
            </p:cNvPr>
            <p:cNvSpPr txBox="1"/>
            <p:nvPr/>
          </p:nvSpPr>
          <p:spPr>
            <a:xfrm rot="19500000">
              <a:off x="1249638" y="2400284"/>
              <a:ext cx="626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0E65EB98-CEBC-4A50-BA5C-59BEC4EF7621}"/>
                </a:ext>
              </a:extLst>
            </p:cNvPr>
            <p:cNvSpPr txBox="1"/>
            <p:nvPr/>
          </p:nvSpPr>
          <p:spPr>
            <a:xfrm rot="19500000">
              <a:off x="1380426" y="2548478"/>
              <a:ext cx="1091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Ⅱ/LC3Ⅰ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2AF1D62-B863-4092-AB5A-DC5A775F490B}"/>
                </a:ext>
              </a:extLst>
            </p:cNvPr>
            <p:cNvSpPr txBox="1"/>
            <p:nvPr/>
          </p:nvSpPr>
          <p:spPr>
            <a:xfrm rot="19500000">
              <a:off x="2162040" y="2395892"/>
              <a:ext cx="1037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pS6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49D16608-6C12-498D-9D96-F47ACEAAA7E3}"/>
                </a:ext>
              </a:extLst>
            </p:cNvPr>
            <p:cNvSpPr txBox="1"/>
            <p:nvPr/>
          </p:nvSpPr>
          <p:spPr>
            <a:xfrm>
              <a:off x="846975" y="435006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B6B1C613-4A54-4096-B955-01F00C30D74D}"/>
                </a:ext>
              </a:extLst>
            </p:cNvPr>
            <p:cNvSpPr/>
            <p:nvPr/>
          </p:nvSpPr>
          <p:spPr>
            <a:xfrm>
              <a:off x="786707" y="532274"/>
              <a:ext cx="100800" cy="100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dk1"/>
                  </a:solidFill>
                </a14:hiddenFill>
              </a:ext>
            </a:ex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04925A1-2FE6-4F3C-9142-7885A3888195}"/>
                </a:ext>
              </a:extLst>
            </p:cNvPr>
            <p:cNvSpPr/>
            <p:nvPr/>
          </p:nvSpPr>
          <p:spPr>
            <a:xfrm>
              <a:off x="789712" y="726346"/>
              <a:ext cx="100800" cy="1006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6872016B-9775-426C-A360-24B4AF73E6F3}"/>
                </a:ext>
              </a:extLst>
            </p:cNvPr>
            <p:cNvSpPr txBox="1"/>
            <p:nvPr/>
          </p:nvSpPr>
          <p:spPr>
            <a:xfrm>
              <a:off x="846975" y="647773"/>
              <a:ext cx="1000954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PF543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D1883B36-B696-4301-9DB7-D6B8463AFF06}"/>
                </a:ext>
              </a:extLst>
            </p:cNvPr>
            <p:cNvSpPr txBox="1"/>
            <p:nvPr/>
          </p:nvSpPr>
          <p:spPr>
            <a:xfrm>
              <a:off x="768083" y="122019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5C9D81F1-C290-4EFA-A082-D650BFED4104}"/>
                </a:ext>
              </a:extLst>
            </p:cNvPr>
            <p:cNvSpPr txBox="1"/>
            <p:nvPr/>
          </p:nvSpPr>
          <p:spPr>
            <a:xfrm>
              <a:off x="1422959" y="1248839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80A8AF02-8F75-46F2-B0E5-7B95F1C7EDF7}"/>
                </a:ext>
              </a:extLst>
            </p:cNvPr>
            <p:cNvSpPr txBox="1"/>
            <p:nvPr/>
          </p:nvSpPr>
          <p:spPr>
            <a:xfrm>
              <a:off x="2027734" y="65789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3B24F1AC-6766-423D-84FF-456AAC74ACA0}"/>
                </a:ext>
              </a:extLst>
            </p:cNvPr>
            <p:cNvSpPr txBox="1"/>
            <p:nvPr/>
          </p:nvSpPr>
          <p:spPr>
            <a:xfrm>
              <a:off x="2601760" y="1158052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D990E92-7D9B-4D21-B363-66A8497AF3B1}"/>
                </a:ext>
              </a:extLst>
            </p:cNvPr>
            <p:cNvSpPr txBox="1"/>
            <p:nvPr/>
          </p:nvSpPr>
          <p:spPr>
            <a:xfrm rot="10800000">
              <a:off x="-105407" y="688916"/>
              <a:ext cx="553998" cy="16586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intensity of protein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82880E2-187A-426D-9415-258E31FB19EB}"/>
              </a:ext>
            </a:extLst>
          </p:cNvPr>
          <p:cNvGrpSpPr/>
          <p:nvPr/>
        </p:nvGrpSpPr>
        <p:grpSpPr>
          <a:xfrm>
            <a:off x="3429000" y="478663"/>
            <a:ext cx="3367593" cy="2400561"/>
            <a:chOff x="3364292" y="272805"/>
            <a:chExt cx="3367593" cy="2400561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51D5CC60-774D-482A-B468-732A524B6EE3}"/>
                </a:ext>
              </a:extLst>
            </p:cNvPr>
            <p:cNvSpPr txBox="1"/>
            <p:nvPr/>
          </p:nvSpPr>
          <p:spPr>
            <a:xfrm rot="19500000">
              <a:off x="4912363" y="2364287"/>
              <a:ext cx="1091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Ⅱ/LC3Ⅰ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84BC0038-62EA-43FC-9849-7F03B4AC426E}"/>
                </a:ext>
              </a:extLst>
            </p:cNvPr>
            <p:cNvGrpSpPr/>
            <p:nvPr/>
          </p:nvGrpSpPr>
          <p:grpSpPr>
            <a:xfrm>
              <a:off x="3364292" y="272805"/>
              <a:ext cx="3367593" cy="2400561"/>
              <a:chOff x="3364292" y="272805"/>
              <a:chExt cx="3367593" cy="2400561"/>
            </a:xfrm>
          </p:grpSpPr>
          <p:graphicFrame>
            <p:nvGraphicFramePr>
              <p:cNvPr id="28" name="对象 27">
                <a:extLst>
                  <a:ext uri="{FF2B5EF4-FFF2-40B4-BE49-F238E27FC236}">
                    <a16:creationId xmlns:a16="http://schemas.microsoft.com/office/drawing/2014/main" id="{D82AA51F-8919-4B9D-A644-6EC4A546550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4256536"/>
                  </p:ext>
                </p:extLst>
              </p:nvPr>
            </p:nvGraphicFramePr>
            <p:xfrm>
              <a:off x="3760847" y="272805"/>
              <a:ext cx="2925206" cy="2264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83" name="Prism 8" r:id="rId5" imgW="3261029" imgH="2524680" progId="Prism8.Document">
                      <p:embed/>
                    </p:oleObj>
                  </mc:Choice>
                  <mc:Fallback>
                    <p:oleObj name="Prism 8" r:id="rId5" imgW="3261029" imgH="2524680" progId="Prism8.Document">
                      <p:embed/>
                      <p:pic>
                        <p:nvPicPr>
                          <p:cNvPr id="27" name="对象 26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760847" y="272805"/>
                            <a:ext cx="2925206" cy="2264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9B0716BE-8EBD-4EE2-AC27-381D9FFF57AD}"/>
                  </a:ext>
                </a:extLst>
              </p:cNvPr>
              <p:cNvSpPr txBox="1"/>
              <p:nvPr/>
            </p:nvSpPr>
            <p:spPr>
              <a:xfrm>
                <a:off x="3736717" y="1341147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DC3EDF3-2B7A-4AC1-8B05-D850EAD4C86F}"/>
                  </a:ext>
                </a:extLst>
              </p:cNvPr>
              <p:cNvSpPr txBox="1"/>
              <p:nvPr/>
            </p:nvSpPr>
            <p:spPr>
              <a:xfrm>
                <a:off x="3736717" y="1653431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6E8F3754-7CD2-467F-8418-9D9CCC86143A}"/>
                  </a:ext>
                </a:extLst>
              </p:cNvPr>
              <p:cNvSpPr txBox="1"/>
              <p:nvPr/>
            </p:nvSpPr>
            <p:spPr>
              <a:xfrm>
                <a:off x="3736717" y="2009032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5F20992-BF37-4292-B59D-DC03CCAA2DEA}"/>
                  </a:ext>
                </a:extLst>
              </p:cNvPr>
              <p:cNvSpPr txBox="1"/>
              <p:nvPr/>
            </p:nvSpPr>
            <p:spPr>
              <a:xfrm>
                <a:off x="3736717" y="1013623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EB6D8857-6CAC-45B1-A287-5AF3574B876D}"/>
                  </a:ext>
                </a:extLst>
              </p:cNvPr>
              <p:cNvSpPr txBox="1"/>
              <p:nvPr/>
            </p:nvSpPr>
            <p:spPr>
              <a:xfrm>
                <a:off x="3736717" y="359727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B8911941-BC67-4E66-8486-3DE793E13A5D}"/>
                  </a:ext>
                </a:extLst>
              </p:cNvPr>
              <p:cNvSpPr txBox="1"/>
              <p:nvPr/>
            </p:nvSpPr>
            <p:spPr>
              <a:xfrm>
                <a:off x="3736717" y="686099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6">
                <a:extLst>
                  <a:ext uri="{FF2B5EF4-FFF2-40B4-BE49-F238E27FC236}">
                    <a16:creationId xmlns:a16="http://schemas.microsoft.com/office/drawing/2014/main" id="{D2EDC785-337C-403A-9081-838B5592588F}"/>
                  </a:ext>
                </a:extLst>
              </p:cNvPr>
              <p:cNvSpPr txBox="1"/>
              <p:nvPr/>
            </p:nvSpPr>
            <p:spPr>
              <a:xfrm>
                <a:off x="4316674" y="275336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0F327997-4C5C-4AEF-89CA-38761B2F8644}"/>
                  </a:ext>
                </a:extLst>
              </p:cNvPr>
              <p:cNvSpPr/>
              <p:nvPr/>
            </p:nvSpPr>
            <p:spPr>
              <a:xfrm>
                <a:off x="4256406" y="372604"/>
                <a:ext cx="100800" cy="100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647D209B-2CFC-4AA0-959E-2B96837C53E8}"/>
                  </a:ext>
                </a:extLst>
              </p:cNvPr>
              <p:cNvSpPr/>
              <p:nvPr/>
            </p:nvSpPr>
            <p:spPr>
              <a:xfrm>
                <a:off x="4259411" y="566676"/>
                <a:ext cx="100800" cy="10060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6">
                <a:extLst>
                  <a:ext uri="{FF2B5EF4-FFF2-40B4-BE49-F238E27FC236}">
                    <a16:creationId xmlns:a16="http://schemas.microsoft.com/office/drawing/2014/main" id="{01F51DF2-44CC-4C0F-9812-171F2852DE45}"/>
                  </a:ext>
                </a:extLst>
              </p:cNvPr>
              <p:cNvSpPr txBox="1"/>
              <p:nvPr/>
            </p:nvSpPr>
            <p:spPr>
              <a:xfrm>
                <a:off x="4316674" y="488103"/>
                <a:ext cx="100095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TY52156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A3B28D09-DE99-4F4F-AED5-E6BE30478FB8}"/>
                  </a:ext>
                </a:extLst>
              </p:cNvPr>
              <p:cNvSpPr txBox="1"/>
              <p:nvPr/>
            </p:nvSpPr>
            <p:spPr>
              <a:xfrm rot="10800000">
                <a:off x="3364292" y="529246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69DA7DCC-BE32-494A-8621-8C14BDA03AF7}"/>
                  </a:ext>
                </a:extLst>
              </p:cNvPr>
              <p:cNvSpPr txBox="1"/>
              <p:nvPr/>
            </p:nvSpPr>
            <p:spPr>
              <a:xfrm rot="19500000">
                <a:off x="3947631" y="2287393"/>
                <a:ext cx="734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S1PR3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DA03339D-8BBA-4FBE-BC67-14C84B12C577}"/>
                  </a:ext>
                </a:extLst>
              </p:cNvPr>
              <p:cNvSpPr txBox="1"/>
              <p:nvPr/>
            </p:nvSpPr>
            <p:spPr>
              <a:xfrm rot="19500000">
                <a:off x="4781575" y="2216093"/>
                <a:ext cx="6267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p62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55A70280-D8DD-4D64-BAF8-5CF0554E6EBB}"/>
                  </a:ext>
                </a:extLst>
              </p:cNvPr>
              <p:cNvSpPr txBox="1"/>
              <p:nvPr/>
            </p:nvSpPr>
            <p:spPr>
              <a:xfrm rot="19500000">
                <a:off x="5693977" y="2211701"/>
                <a:ext cx="10379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pS6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(ser235/236)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F4EE8E6C-FD1B-458D-9A62-75E41E02A407}"/>
                  </a:ext>
                </a:extLst>
              </p:cNvPr>
              <p:cNvSpPr txBox="1"/>
              <p:nvPr/>
            </p:nvSpPr>
            <p:spPr>
              <a:xfrm>
                <a:off x="4247107" y="1089638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E567EBC8-8026-442F-B005-0FC0AEA36913}"/>
                  </a:ext>
                </a:extLst>
              </p:cNvPr>
              <p:cNvSpPr txBox="1"/>
              <p:nvPr/>
            </p:nvSpPr>
            <p:spPr>
              <a:xfrm>
                <a:off x="4844152" y="951138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263D16C3-883D-4BE6-9D14-081209C9CA61}"/>
                  </a:ext>
                </a:extLst>
              </p:cNvPr>
              <p:cNvSpPr txBox="1"/>
              <p:nvPr/>
            </p:nvSpPr>
            <p:spPr>
              <a:xfrm>
                <a:off x="5534435" y="58156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9B37A742-FCEA-44AC-8E7C-0A18179E236B}"/>
                  </a:ext>
                </a:extLst>
              </p:cNvPr>
              <p:cNvSpPr txBox="1"/>
              <p:nvPr/>
            </p:nvSpPr>
            <p:spPr>
              <a:xfrm>
                <a:off x="6124812" y="1018380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1DDD533E-C92C-4265-96BB-917A9EBE793D}"/>
              </a:ext>
            </a:extLst>
          </p:cNvPr>
          <p:cNvSpPr txBox="1"/>
          <p:nvPr/>
        </p:nvSpPr>
        <p:spPr>
          <a:xfrm>
            <a:off x="410376" y="3028529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19.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protein levels of SPHK1 or S1PR3, p62, 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Ⅰ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/LC3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Ⅱ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and pS6 (ser235/236) of xenograft tumors treated with vehicle control, PF543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or TY52156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were quantified by image J.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9A4D4A50-D1E5-44D7-AD49-5252320BD58F}"/>
              </a:ext>
            </a:extLst>
          </p:cNvPr>
          <p:cNvSpPr txBox="1"/>
          <p:nvPr/>
        </p:nvSpPr>
        <p:spPr>
          <a:xfrm>
            <a:off x="188961" y="32985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47E70DDE-9396-45B5-9764-85B62A1A32BF}"/>
              </a:ext>
            </a:extLst>
          </p:cNvPr>
          <p:cNvSpPr txBox="1"/>
          <p:nvPr/>
        </p:nvSpPr>
        <p:spPr>
          <a:xfrm>
            <a:off x="3246293" y="44128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547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547376" y="2973562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protein expressions of ASAH1, SPHK1, S1PR3, p-ERK and pS6(ser235/236) with or without E2 in 621-101cells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462930" y="408704"/>
            <a:ext cx="3451497" cy="2447948"/>
            <a:chOff x="1462930" y="408704"/>
            <a:chExt cx="3451497" cy="2447948"/>
          </a:xfrm>
        </p:grpSpPr>
        <p:graphicFrame>
          <p:nvGraphicFramePr>
            <p:cNvPr id="31" name="对象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961365"/>
                </p:ext>
              </p:extLst>
            </p:nvPr>
          </p:nvGraphicFramePr>
          <p:xfrm>
            <a:off x="1944757" y="527380"/>
            <a:ext cx="2875685" cy="22260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1" name="Prism 8" r:id="rId3" imgW="3261029" imgH="2524680" progId="Prism8.Document">
                    <p:embed/>
                  </p:oleObj>
                </mc:Choice>
                <mc:Fallback>
                  <p:oleObj name="Prism 8" r:id="rId3" imgW="3261029" imgH="2524680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944757" y="527380"/>
                          <a:ext cx="2875685" cy="222606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组合 26"/>
            <p:cNvGrpSpPr/>
            <p:nvPr/>
          </p:nvGrpSpPr>
          <p:grpSpPr>
            <a:xfrm>
              <a:off x="1462930" y="408704"/>
              <a:ext cx="3451497" cy="2447948"/>
              <a:chOff x="1562873" y="-6128"/>
              <a:chExt cx="3451497" cy="2447948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562873" y="175017"/>
                <a:ext cx="3451497" cy="2266803"/>
                <a:chOff x="1463813" y="6635426"/>
                <a:chExt cx="3451497" cy="2266803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 rot="19500000">
                  <a:off x="2034990" y="8591263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ASAH1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919020" y="8258510"/>
                  <a:ext cx="4571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915161" y="7727428"/>
                  <a:ext cx="4571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0.5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915160" y="7185282"/>
                  <a:ext cx="4571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892869" y="6635426"/>
                  <a:ext cx="4571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1.5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 rot="10800000">
                  <a:off x="1463813" y="6875425"/>
                  <a:ext cx="553998" cy="1758788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The intensity of proteins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(relative to ꞵ-actin)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 rot="19500000">
                  <a:off x="2507591" y="8573393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 rot="19500000">
                  <a:off x="3029897" y="8592373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S1PR3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 rot="19500000">
                  <a:off x="3544695" y="8572283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p-ERK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 rot="19500000">
                  <a:off x="3870797" y="8440564"/>
                  <a:ext cx="10445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pS6</a:t>
                  </a:r>
                </a:p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(ser235/236)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364086" y="6881978"/>
                  <a:ext cx="3856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2868318" y="6905723"/>
                  <a:ext cx="3856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3363727" y="6905724"/>
                  <a:ext cx="3856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3858669" y="6911306"/>
                  <a:ext cx="3856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368416" y="6896399"/>
                  <a:ext cx="3856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2" name="TextBox 6"/>
              <p:cNvSpPr txBox="1"/>
              <p:nvPr/>
            </p:nvSpPr>
            <p:spPr>
              <a:xfrm>
                <a:off x="2573192" y="205637"/>
                <a:ext cx="644223" cy="2770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E2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501588" y="282068"/>
                <a:ext cx="93046" cy="9286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4" name="TextBox 6"/>
              <p:cNvSpPr txBox="1"/>
              <p:nvPr/>
            </p:nvSpPr>
            <p:spPr>
              <a:xfrm>
                <a:off x="2564122" y="-6128"/>
                <a:ext cx="89789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Control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497819" y="67601"/>
                <a:ext cx="93047" cy="92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335100" y="49189"/>
                <a:ext cx="10234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621-101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7" name="文本框 116"/>
          <p:cNvSpPr txBox="1"/>
          <p:nvPr/>
        </p:nvSpPr>
        <p:spPr>
          <a:xfrm>
            <a:off x="547376" y="6828529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SPHK1, pS6(ser235/236) and ASAH1 with or without rapamycin in 621-101 and 621-103 cells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and TSC2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MEFs and TSC2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MEFs cells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8079" y="4318367"/>
            <a:ext cx="3557267" cy="2473638"/>
            <a:chOff x="-8079" y="3099167"/>
            <a:chExt cx="3557267" cy="2473638"/>
          </a:xfrm>
        </p:grpSpPr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8834301"/>
                </p:ext>
              </p:extLst>
            </p:nvPr>
          </p:nvGraphicFramePr>
          <p:xfrm>
            <a:off x="454156" y="3261999"/>
            <a:ext cx="3095032" cy="226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2" name="Prism 8" r:id="rId5" imgW="4139400" imgH="2543048" progId="Prism8.Document">
                    <p:embed/>
                  </p:oleObj>
                </mc:Choice>
                <mc:Fallback>
                  <p:oleObj name="Prism 8" r:id="rId5" imgW="4139400" imgH="2543048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4156" y="3261999"/>
                          <a:ext cx="3095032" cy="226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41" name="组合 140"/>
            <p:cNvGrpSpPr/>
            <p:nvPr/>
          </p:nvGrpSpPr>
          <p:grpSpPr>
            <a:xfrm>
              <a:off x="-8079" y="3099167"/>
              <a:ext cx="3504927" cy="2473638"/>
              <a:chOff x="1501505" y="3229069"/>
              <a:chExt cx="3504927" cy="2473638"/>
            </a:xfrm>
          </p:grpSpPr>
          <p:sp>
            <p:nvSpPr>
              <p:cNvPr id="134" name="矩形 133"/>
              <p:cNvSpPr/>
              <p:nvPr/>
            </p:nvSpPr>
            <p:spPr>
              <a:xfrm>
                <a:off x="3206013" y="3301906"/>
                <a:ext cx="93046" cy="928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grpSp>
            <p:nvGrpSpPr>
              <p:cNvPr id="140" name="组合 139"/>
              <p:cNvGrpSpPr/>
              <p:nvPr/>
            </p:nvGrpSpPr>
            <p:grpSpPr>
              <a:xfrm>
                <a:off x="1501505" y="3229069"/>
                <a:ext cx="3504927" cy="2473638"/>
                <a:chOff x="1497732" y="3227695"/>
                <a:chExt cx="3504927" cy="2473638"/>
              </a:xfrm>
            </p:grpSpPr>
            <p:sp>
              <p:nvSpPr>
                <p:cNvPr id="96" name="文本框 95"/>
                <p:cNvSpPr txBox="1"/>
                <p:nvPr/>
              </p:nvSpPr>
              <p:spPr>
                <a:xfrm>
                  <a:off x="4461333" y="3394213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文本框 118"/>
                <p:cNvSpPr txBox="1"/>
                <p:nvPr/>
              </p:nvSpPr>
              <p:spPr>
                <a:xfrm>
                  <a:off x="2404101" y="4127237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文本框 119"/>
                <p:cNvSpPr txBox="1"/>
                <p:nvPr/>
              </p:nvSpPr>
              <p:spPr>
                <a:xfrm>
                  <a:off x="3091726" y="3537549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文本框 120"/>
                <p:cNvSpPr txBox="1"/>
                <p:nvPr/>
              </p:nvSpPr>
              <p:spPr>
                <a:xfrm>
                  <a:off x="3605656" y="3641493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" name="文本框 121"/>
                <p:cNvSpPr txBox="1"/>
                <p:nvPr/>
              </p:nvSpPr>
              <p:spPr>
                <a:xfrm>
                  <a:off x="3824319" y="4249940"/>
                  <a:ext cx="57288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文本框 122"/>
                <p:cNvSpPr txBox="1"/>
                <p:nvPr/>
              </p:nvSpPr>
              <p:spPr>
                <a:xfrm>
                  <a:off x="1888395" y="5061313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文本框 123"/>
                <p:cNvSpPr txBox="1"/>
                <p:nvPr/>
              </p:nvSpPr>
              <p:spPr>
                <a:xfrm>
                  <a:off x="1888395" y="4551589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文本框 124"/>
                <p:cNvSpPr txBox="1"/>
                <p:nvPr/>
              </p:nvSpPr>
              <p:spPr>
                <a:xfrm>
                  <a:off x="1888395" y="4000678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文本框 125"/>
                <p:cNvSpPr txBox="1"/>
                <p:nvPr/>
              </p:nvSpPr>
              <p:spPr>
                <a:xfrm>
                  <a:off x="1888395" y="3466029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" name="文本框 126"/>
                <p:cNvSpPr txBox="1"/>
                <p:nvPr/>
              </p:nvSpPr>
              <p:spPr>
                <a:xfrm rot="10800000">
                  <a:off x="1497732" y="3443877"/>
                  <a:ext cx="553998" cy="1758788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The intensity of proteins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(relative to ꞵ-actin)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" name="文本框 127"/>
                <p:cNvSpPr txBox="1"/>
                <p:nvPr/>
              </p:nvSpPr>
              <p:spPr>
                <a:xfrm rot="19500000">
                  <a:off x="4130679" y="5341310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ASAH1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" name="文本框 128"/>
                <p:cNvSpPr txBox="1"/>
                <p:nvPr/>
              </p:nvSpPr>
              <p:spPr>
                <a:xfrm rot="19500000">
                  <a:off x="2773481" y="5345905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文本框 129"/>
                <p:cNvSpPr txBox="1"/>
                <p:nvPr/>
              </p:nvSpPr>
              <p:spPr>
                <a:xfrm rot="19500000">
                  <a:off x="3285880" y="5239668"/>
                  <a:ext cx="10445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pS6</a:t>
                  </a:r>
                </a:p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(ser235/236)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文本框 130"/>
                <p:cNvSpPr txBox="1"/>
                <p:nvPr/>
              </p:nvSpPr>
              <p:spPr>
                <a:xfrm rot="19500000">
                  <a:off x="2122528" y="5314958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Tuberin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TextBox 6"/>
                <p:cNvSpPr txBox="1"/>
                <p:nvPr/>
              </p:nvSpPr>
              <p:spPr>
                <a:xfrm>
                  <a:off x="3277617" y="3358397"/>
                  <a:ext cx="888824" cy="277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103+Rapa</a:t>
                  </a:r>
                </a:p>
              </p:txBody>
            </p:sp>
            <p:sp>
              <p:nvSpPr>
                <p:cNvPr id="133" name="TextBox 6"/>
                <p:cNvSpPr txBox="1"/>
                <p:nvPr/>
              </p:nvSpPr>
              <p:spPr>
                <a:xfrm>
                  <a:off x="3276405" y="3228800"/>
                  <a:ext cx="557214" cy="27699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103</a:t>
                  </a:r>
                </a:p>
              </p:txBody>
            </p:sp>
            <p:sp>
              <p:nvSpPr>
                <p:cNvPr id="135" name="TextBox 6"/>
                <p:cNvSpPr txBox="1"/>
                <p:nvPr/>
              </p:nvSpPr>
              <p:spPr>
                <a:xfrm>
                  <a:off x="2370280" y="3227695"/>
                  <a:ext cx="557212" cy="27700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101</a:t>
                  </a:r>
                </a:p>
              </p:txBody>
            </p:sp>
            <p:sp>
              <p:nvSpPr>
                <p:cNvPr id="136" name="矩形 135"/>
                <p:cNvSpPr/>
                <p:nvPr/>
              </p:nvSpPr>
              <p:spPr>
                <a:xfrm>
                  <a:off x="2303977" y="3301424"/>
                  <a:ext cx="93047" cy="92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dk1"/>
                      </a:solidFill>
                    </a14:hiddenFill>
                  </a:ext>
                </a:ex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137" name="矩形 136"/>
                <p:cNvSpPr/>
                <p:nvPr/>
              </p:nvSpPr>
              <p:spPr>
                <a:xfrm>
                  <a:off x="2303819" y="3434378"/>
                  <a:ext cx="93047" cy="92869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138" name="TextBox 6"/>
                <p:cNvSpPr txBox="1"/>
                <p:nvPr/>
              </p:nvSpPr>
              <p:spPr>
                <a:xfrm>
                  <a:off x="2370280" y="3359873"/>
                  <a:ext cx="906125" cy="27699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101+Rapa</a:t>
                  </a:r>
                </a:p>
              </p:txBody>
            </p:sp>
            <p:sp>
              <p:nvSpPr>
                <p:cNvPr id="139" name="矩形 138"/>
                <p:cNvSpPr/>
                <p:nvPr/>
              </p:nvSpPr>
              <p:spPr>
                <a:xfrm>
                  <a:off x="3206013" y="3443877"/>
                  <a:ext cx="93046" cy="92869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</p:grpSp>
        </p:grpSp>
      </p:grpSp>
      <p:grpSp>
        <p:nvGrpSpPr>
          <p:cNvPr id="29" name="组合 28"/>
          <p:cNvGrpSpPr/>
          <p:nvPr/>
        </p:nvGrpSpPr>
        <p:grpSpPr>
          <a:xfrm>
            <a:off x="3354845" y="4286661"/>
            <a:ext cx="3603233" cy="2507185"/>
            <a:chOff x="3354845" y="2968401"/>
            <a:chExt cx="3603233" cy="2507185"/>
          </a:xfrm>
        </p:grpSpPr>
        <p:graphicFrame>
          <p:nvGraphicFramePr>
            <p:cNvPr id="28" name="对象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3624506"/>
                </p:ext>
              </p:extLst>
            </p:nvPr>
          </p:nvGraphicFramePr>
          <p:xfrm>
            <a:off x="3808916" y="3165899"/>
            <a:ext cx="3025719" cy="226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3" name="Prism 8" r:id="rId7" imgW="3956451" imgH="2543048" progId="Prism8.Document">
                    <p:embed/>
                  </p:oleObj>
                </mc:Choice>
                <mc:Fallback>
                  <p:oleObj name="Prism 8" r:id="rId7" imgW="3956451" imgH="2543048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808916" y="3165899"/>
                          <a:ext cx="3025719" cy="226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8" name="组合 167"/>
            <p:cNvGrpSpPr/>
            <p:nvPr/>
          </p:nvGrpSpPr>
          <p:grpSpPr>
            <a:xfrm>
              <a:off x="3354845" y="2968401"/>
              <a:ext cx="3603233" cy="2507185"/>
              <a:chOff x="1528655" y="5939523"/>
              <a:chExt cx="3603233" cy="2507185"/>
            </a:xfrm>
          </p:grpSpPr>
          <p:sp>
            <p:nvSpPr>
              <p:cNvPr id="143" name="文本框 142"/>
              <p:cNvSpPr txBox="1"/>
              <p:nvPr/>
            </p:nvSpPr>
            <p:spPr>
              <a:xfrm>
                <a:off x="1918966" y="7844647"/>
                <a:ext cx="3953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文本框 143"/>
              <p:cNvSpPr txBox="1"/>
              <p:nvPr/>
            </p:nvSpPr>
            <p:spPr>
              <a:xfrm>
                <a:off x="1918966" y="7172862"/>
                <a:ext cx="3953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文本框 144"/>
              <p:cNvSpPr txBox="1"/>
              <p:nvPr/>
            </p:nvSpPr>
            <p:spPr>
              <a:xfrm>
                <a:off x="1918966" y="6536431"/>
                <a:ext cx="3953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文本框 145"/>
              <p:cNvSpPr txBox="1"/>
              <p:nvPr/>
            </p:nvSpPr>
            <p:spPr>
              <a:xfrm>
                <a:off x="1918966" y="6182118"/>
                <a:ext cx="3953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文本框 146"/>
              <p:cNvSpPr txBox="1"/>
              <p:nvPr/>
            </p:nvSpPr>
            <p:spPr>
              <a:xfrm>
                <a:off x="2385951" y="6279324"/>
                <a:ext cx="541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文本框 147"/>
              <p:cNvSpPr txBox="1"/>
              <p:nvPr/>
            </p:nvSpPr>
            <p:spPr>
              <a:xfrm>
                <a:off x="3570514" y="6070292"/>
                <a:ext cx="541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3019699" y="6390761"/>
                <a:ext cx="4578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文本框 151"/>
              <p:cNvSpPr txBox="1"/>
              <p:nvPr/>
            </p:nvSpPr>
            <p:spPr>
              <a:xfrm>
                <a:off x="4336261" y="6556323"/>
                <a:ext cx="541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文本框 152"/>
              <p:cNvSpPr txBox="1"/>
              <p:nvPr/>
            </p:nvSpPr>
            <p:spPr>
              <a:xfrm rot="19500000">
                <a:off x="4210878" y="8115260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ASAH1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 rot="19500000">
                <a:off x="2853680" y="8119855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SPHK1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 rot="19500000">
                <a:off x="3375604" y="7985043"/>
                <a:ext cx="10445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pS6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(ser235/236)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 rot="19500000">
                <a:off x="2202727" y="8088908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 rot="10800000">
                <a:off x="1528655" y="6223226"/>
                <a:ext cx="553998" cy="17587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proteins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6"/>
              <p:cNvSpPr txBox="1"/>
              <p:nvPr/>
            </p:nvSpPr>
            <p:spPr>
              <a:xfrm>
                <a:off x="2284064" y="5939523"/>
                <a:ext cx="712018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  <a:r>
                  <a:rPr lang="en-US" altLang="zh-CN" sz="1200" baseline="30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61" name="矩形 160"/>
              <p:cNvSpPr/>
              <p:nvPr/>
            </p:nvSpPr>
            <p:spPr>
              <a:xfrm>
                <a:off x="2261384" y="6043894"/>
                <a:ext cx="93047" cy="92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2261384" y="6207197"/>
                <a:ext cx="93047" cy="9286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63" name="TextBox 6"/>
              <p:cNvSpPr txBox="1"/>
              <p:nvPr/>
            </p:nvSpPr>
            <p:spPr>
              <a:xfrm>
                <a:off x="2282883" y="6121398"/>
                <a:ext cx="1083355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</a:rPr>
                  <a:t>TSC2</a:t>
                </a:r>
                <a:r>
                  <a:rPr lang="en-US" altLang="zh-CN" sz="1200" baseline="30000" dirty="0">
                    <a:latin typeface="Arial" panose="020B0604020202020204" pitchFamily="34" charset="0"/>
                  </a:rPr>
                  <a:t>-</a:t>
                </a:r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+Rapa</a:t>
                </a:r>
              </a:p>
            </p:txBody>
          </p:sp>
          <p:sp>
            <p:nvSpPr>
              <p:cNvPr id="164" name="TextBox 6"/>
              <p:cNvSpPr txBox="1"/>
              <p:nvPr/>
            </p:nvSpPr>
            <p:spPr>
              <a:xfrm>
                <a:off x="4019807" y="5941349"/>
                <a:ext cx="665160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  <a:r>
                  <a:rPr lang="en-US" altLang="zh-CN" sz="1200" baseline="30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+</a:t>
                </a: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957231" y="6045648"/>
                <a:ext cx="93047" cy="928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3957234" y="6206746"/>
                <a:ext cx="93047" cy="9286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67" name="TextBox 6"/>
              <p:cNvSpPr txBox="1"/>
              <p:nvPr/>
            </p:nvSpPr>
            <p:spPr>
              <a:xfrm>
                <a:off x="4019357" y="6120796"/>
                <a:ext cx="1112531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  <a:r>
                  <a:rPr lang="en-US" altLang="zh-CN" sz="1200" baseline="30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+</a:t>
                </a:r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+Rapa</a:t>
                </a:r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3745156" y="4545468"/>
              <a:ext cx="3953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3745156" y="3899057"/>
              <a:ext cx="3953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71450" y="4203072"/>
            <a:ext cx="49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485484" y="4184290"/>
            <a:ext cx="49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960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49337" y="326329"/>
            <a:ext cx="2548031" cy="1921224"/>
            <a:chOff x="607027" y="5189215"/>
            <a:chExt cx="2548031" cy="1921224"/>
          </a:xfrm>
        </p:grpSpPr>
        <p:grpSp>
          <p:nvGrpSpPr>
            <p:cNvPr id="5" name="组合 4"/>
            <p:cNvGrpSpPr/>
            <p:nvPr/>
          </p:nvGrpSpPr>
          <p:grpSpPr>
            <a:xfrm>
              <a:off x="607027" y="5226131"/>
              <a:ext cx="2548031" cy="1884308"/>
              <a:chOff x="-566001" y="6907957"/>
              <a:chExt cx="3397376" cy="2512407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-47361" y="7242292"/>
                <a:ext cx="481102" cy="1985667"/>
                <a:chOff x="-47361" y="7242292"/>
                <a:chExt cx="481102" cy="1985667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-46778" y="8858629"/>
                  <a:ext cx="480519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zh-CN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-46780" y="8466817"/>
                  <a:ext cx="480518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-46780" y="8052320"/>
                  <a:ext cx="480518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-46780" y="7654982"/>
                  <a:ext cx="480518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文本框 30"/>
                <p:cNvSpPr txBox="1"/>
                <p:nvPr/>
              </p:nvSpPr>
              <p:spPr>
                <a:xfrm>
                  <a:off x="-47361" y="7242292"/>
                  <a:ext cx="480519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-566001" y="6907957"/>
                <a:ext cx="3397376" cy="2512407"/>
                <a:chOff x="-571162" y="6914649"/>
                <a:chExt cx="3397376" cy="2512407"/>
              </a:xfrm>
            </p:grpSpPr>
            <p:graphicFrame>
              <p:nvGraphicFramePr>
                <p:cNvPr id="9" name="对象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40949277"/>
                    </p:ext>
                  </p:extLst>
                </p:nvPr>
              </p:nvGraphicFramePr>
              <p:xfrm>
                <a:off x="120292" y="7130683"/>
                <a:ext cx="2705922" cy="20714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11" name="Prism 8" r:id="rId3" imgW="4352600" imgH="3334306" progId="Prism8.Document">
                        <p:embed/>
                      </p:oleObj>
                    </mc:Choice>
                    <mc:Fallback>
                      <p:oleObj name="Prism 8" r:id="rId3" imgW="4352600" imgH="3334306" progId="Prism8.Document">
                        <p:embed/>
                        <p:pic>
                          <p:nvPicPr>
                            <p:cNvPr id="171" name="对象 170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20292" y="7130683"/>
                              <a:ext cx="2705922" cy="207149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" name="文本框 9"/>
                <p:cNvSpPr txBox="1"/>
                <p:nvPr/>
              </p:nvSpPr>
              <p:spPr>
                <a:xfrm rot="10800000">
                  <a:off x="-571162" y="7123737"/>
                  <a:ext cx="738664" cy="2211467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Gene expression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(normalized to ꞵ-actin)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" name="组合 10"/>
                <p:cNvGrpSpPr/>
                <p:nvPr/>
              </p:nvGrpSpPr>
              <p:grpSpPr>
                <a:xfrm>
                  <a:off x="1380920" y="6916122"/>
                  <a:ext cx="1280571" cy="542128"/>
                  <a:chOff x="7099852" y="4530338"/>
                  <a:chExt cx="1280571" cy="542128"/>
                </a:xfrm>
              </p:grpSpPr>
              <p:sp>
                <p:nvSpPr>
                  <p:cNvPr id="23" name="TextBox 6"/>
                  <p:cNvSpPr txBox="1"/>
                  <p:nvPr/>
                </p:nvSpPr>
                <p:spPr>
                  <a:xfrm>
                    <a:off x="7195324" y="4703134"/>
                    <a:ext cx="1185099" cy="36933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T3+Rapa</a:t>
                    </a:r>
                  </a:p>
                </p:txBody>
              </p:sp>
              <p:sp>
                <p:nvSpPr>
                  <p:cNvPr id="24" name="TextBox 6"/>
                  <p:cNvSpPr txBox="1"/>
                  <p:nvPr/>
                </p:nvSpPr>
                <p:spPr>
                  <a:xfrm>
                    <a:off x="7193708" y="4530338"/>
                    <a:ext cx="742952" cy="3693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T3</a:t>
                    </a:r>
                  </a:p>
                </p:txBody>
              </p:sp>
              <p:sp>
                <p:nvSpPr>
                  <p:cNvPr id="25" name="矩形 24"/>
                  <p:cNvSpPr/>
                  <p:nvPr/>
                </p:nvSpPr>
                <p:spPr>
                  <a:xfrm>
                    <a:off x="7099852" y="4627813"/>
                    <a:ext cx="124061" cy="12382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7099852" y="4805041"/>
                    <a:ext cx="124061" cy="123825"/>
                  </a:xfrm>
                  <a:prstGeom prst="rect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/>
                  </a:p>
                </p:txBody>
              </p:sp>
            </p:grpSp>
            <p:grpSp>
              <p:nvGrpSpPr>
                <p:cNvPr id="12" name="组合 11"/>
                <p:cNvGrpSpPr/>
                <p:nvPr/>
              </p:nvGrpSpPr>
              <p:grpSpPr>
                <a:xfrm>
                  <a:off x="271128" y="6914649"/>
                  <a:ext cx="1193568" cy="545568"/>
                  <a:chOff x="6935499" y="4528865"/>
                  <a:chExt cx="1193568" cy="545568"/>
                </a:xfrm>
              </p:grpSpPr>
              <p:sp>
                <p:nvSpPr>
                  <p:cNvPr id="19" name="TextBox 6"/>
                  <p:cNvSpPr txBox="1"/>
                  <p:nvPr/>
                </p:nvSpPr>
                <p:spPr>
                  <a:xfrm>
                    <a:off x="7024114" y="4705102"/>
                    <a:ext cx="1104953" cy="3693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V3+Rapa</a:t>
                    </a:r>
                  </a:p>
                </p:txBody>
              </p:sp>
              <p:sp>
                <p:nvSpPr>
                  <p:cNvPr id="20" name="TextBox 6"/>
                  <p:cNvSpPr txBox="1"/>
                  <p:nvPr/>
                </p:nvSpPr>
                <p:spPr>
                  <a:xfrm>
                    <a:off x="7024114" y="4528865"/>
                    <a:ext cx="742949" cy="36933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V3</a:t>
                    </a:r>
                  </a:p>
                </p:txBody>
              </p:sp>
              <p:sp>
                <p:nvSpPr>
                  <p:cNvPr id="21" name="矩形 20"/>
                  <p:cNvSpPr/>
                  <p:nvPr/>
                </p:nvSpPr>
                <p:spPr>
                  <a:xfrm>
                    <a:off x="6935709" y="4627170"/>
                    <a:ext cx="124063" cy="123825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dk1"/>
                        </a:solidFill>
                      </a14:hiddenFill>
                    </a:ext>
                  </a:extLst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22" name="矩形 21"/>
                  <p:cNvSpPr/>
                  <p:nvPr/>
                </p:nvSpPr>
                <p:spPr>
                  <a:xfrm>
                    <a:off x="6935499" y="4804442"/>
                    <a:ext cx="124063" cy="123825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/>
                  </a:p>
                </p:txBody>
              </p:sp>
            </p:grpSp>
            <p:sp>
              <p:nvSpPr>
                <p:cNvPr id="13" name="TextBox 6"/>
                <p:cNvSpPr txBox="1"/>
                <p:nvPr/>
              </p:nvSpPr>
              <p:spPr>
                <a:xfrm>
                  <a:off x="210982" y="9057726"/>
                  <a:ext cx="826771" cy="3693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r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TSC2</a:t>
                  </a:r>
                </a:p>
              </p:txBody>
            </p:sp>
            <p:sp>
              <p:nvSpPr>
                <p:cNvPr id="14" name="TextBox 6"/>
                <p:cNvSpPr txBox="1"/>
                <p:nvPr/>
              </p:nvSpPr>
              <p:spPr>
                <a:xfrm>
                  <a:off x="1023175" y="9057727"/>
                  <a:ext cx="950776" cy="3693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r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SPHK1</a:t>
                  </a:r>
                </a:p>
              </p:txBody>
            </p:sp>
            <p:sp>
              <p:nvSpPr>
                <p:cNvPr id="15" name="TextBox 6"/>
                <p:cNvSpPr txBox="1"/>
                <p:nvPr/>
              </p:nvSpPr>
              <p:spPr>
                <a:xfrm>
                  <a:off x="1836184" y="9057727"/>
                  <a:ext cx="970268" cy="3693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r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ASAH1</a:t>
                  </a: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380142" y="8085889"/>
                  <a:ext cx="428554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163136" y="7388219"/>
                  <a:ext cx="470820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2008046" y="7540549"/>
                  <a:ext cx="466634" cy="369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6" name="TextBox 16"/>
            <p:cNvSpPr txBox="1"/>
            <p:nvPr/>
          </p:nvSpPr>
          <p:spPr>
            <a:xfrm>
              <a:off x="711367" y="518921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139827" y="335854"/>
            <a:ext cx="3626479" cy="1802604"/>
            <a:chOff x="3139827" y="335854"/>
            <a:chExt cx="3626479" cy="1802604"/>
          </a:xfrm>
        </p:grpSpPr>
        <p:grpSp>
          <p:nvGrpSpPr>
            <p:cNvPr id="33" name="组合 32"/>
            <p:cNvGrpSpPr/>
            <p:nvPr/>
          </p:nvGrpSpPr>
          <p:grpSpPr>
            <a:xfrm>
              <a:off x="3139827" y="335854"/>
              <a:ext cx="2932838" cy="1802604"/>
              <a:chOff x="3206375" y="5180523"/>
              <a:chExt cx="2932838" cy="1802604"/>
            </a:xfrm>
          </p:grpSpPr>
          <p:sp>
            <p:nvSpPr>
              <p:cNvPr id="39" name="TextBox 16"/>
              <p:cNvSpPr txBox="1"/>
              <p:nvPr/>
            </p:nvSpPr>
            <p:spPr>
              <a:xfrm>
                <a:off x="3871199" y="5189216"/>
                <a:ext cx="2872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3206375" y="5180523"/>
                <a:ext cx="2932838" cy="1802604"/>
                <a:chOff x="3011025" y="5400333"/>
                <a:chExt cx="3177241" cy="1952822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3011025" y="5400333"/>
                  <a:ext cx="3177241" cy="1952822"/>
                  <a:chOff x="3011025" y="5400333"/>
                  <a:chExt cx="3177241" cy="1952822"/>
                </a:xfrm>
              </p:grpSpPr>
              <p:grpSp>
                <p:nvGrpSpPr>
                  <p:cNvPr id="44" name="组合 43"/>
                  <p:cNvGrpSpPr/>
                  <p:nvPr/>
                </p:nvGrpSpPr>
                <p:grpSpPr>
                  <a:xfrm>
                    <a:off x="3011025" y="5400333"/>
                    <a:ext cx="3177241" cy="1952822"/>
                    <a:chOff x="3056148" y="5406917"/>
                    <a:chExt cx="3177241" cy="1952822"/>
                  </a:xfrm>
                </p:grpSpPr>
                <p:grpSp>
                  <p:nvGrpSpPr>
                    <p:cNvPr id="47" name="组合 46"/>
                    <p:cNvGrpSpPr/>
                    <p:nvPr/>
                  </p:nvGrpSpPr>
                  <p:grpSpPr>
                    <a:xfrm>
                      <a:off x="3456799" y="5406917"/>
                      <a:ext cx="2776590" cy="1952822"/>
                      <a:chOff x="3106317" y="9330561"/>
                      <a:chExt cx="3417351" cy="2403474"/>
                    </a:xfrm>
                  </p:grpSpPr>
                  <p:grpSp>
                    <p:nvGrpSpPr>
                      <p:cNvPr id="49" name="组合 48"/>
                      <p:cNvGrpSpPr/>
                      <p:nvPr/>
                    </p:nvGrpSpPr>
                    <p:grpSpPr>
                      <a:xfrm>
                        <a:off x="3106317" y="10102022"/>
                        <a:ext cx="3399791" cy="1632013"/>
                        <a:chOff x="-209337" y="6077566"/>
                        <a:chExt cx="3399791" cy="1632013"/>
                      </a:xfrm>
                    </p:grpSpPr>
                    <p:grpSp>
                      <p:nvGrpSpPr>
                        <p:cNvPr id="72" name="组合 71"/>
                        <p:cNvGrpSpPr/>
                        <p:nvPr/>
                      </p:nvGrpSpPr>
                      <p:grpSpPr>
                        <a:xfrm>
                          <a:off x="-209337" y="6077566"/>
                          <a:ext cx="1103066" cy="1632013"/>
                          <a:chOff x="3359369" y="3592564"/>
                          <a:chExt cx="1103066" cy="1632013"/>
                        </a:xfrm>
                      </p:grpSpPr>
                      <p:sp>
                        <p:nvSpPr>
                          <p:cNvPr id="79" name="文本框 78"/>
                          <p:cNvSpPr txBox="1"/>
                          <p:nvPr/>
                        </p:nvSpPr>
                        <p:spPr>
                          <a:xfrm>
                            <a:off x="3426013" y="4590483"/>
                            <a:ext cx="1036422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ASAH1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" name="文本框 79"/>
                          <p:cNvSpPr txBox="1"/>
                          <p:nvPr/>
                        </p:nvSpPr>
                        <p:spPr>
                          <a:xfrm>
                            <a:off x="3457923" y="4855245"/>
                            <a:ext cx="863347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β-actin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" name="文本框 80"/>
                          <p:cNvSpPr txBox="1"/>
                          <p:nvPr/>
                        </p:nvSpPr>
                        <p:spPr>
                          <a:xfrm>
                            <a:off x="3426015" y="3926286"/>
                            <a:ext cx="965277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SPHK1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" name="文本框 81"/>
                          <p:cNvSpPr txBox="1"/>
                          <p:nvPr/>
                        </p:nvSpPr>
                        <p:spPr>
                          <a:xfrm>
                            <a:off x="3359369" y="3592564"/>
                            <a:ext cx="934532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 err="1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Tuberin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pic>
                      <p:nvPicPr>
                        <p:cNvPr id="73" name="图片 72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3506" t="50000" r="39651" b="42831"/>
                        <a:stretch>
                          <a:fillRect/>
                        </a:stretch>
                      </p:blipFill>
                      <p:spPr>
                        <a:xfrm>
                          <a:off x="673773" y="7379835"/>
                          <a:ext cx="1209600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  <p:pic>
                      <p:nvPicPr>
                        <p:cNvPr id="74" name="图片 73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6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65520" t="49564" r="7634" b="43265"/>
                        <a:stretch>
                          <a:fillRect/>
                        </a:stretch>
                      </p:blipFill>
                      <p:spPr>
                        <a:xfrm>
                          <a:off x="1980853" y="7379301"/>
                          <a:ext cx="1209600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  <p:pic>
                      <p:nvPicPr>
                        <p:cNvPr id="75" name="图片 74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7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2474" t="57919" r="50679" b="34911"/>
                        <a:stretch>
                          <a:fillRect/>
                        </a:stretch>
                      </p:blipFill>
                      <p:spPr>
                        <a:xfrm>
                          <a:off x="673773" y="6122451"/>
                          <a:ext cx="1209600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  <p:pic>
                      <p:nvPicPr>
                        <p:cNvPr id="76" name="图片 75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7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58792" t="57982" r="14362" b="34848"/>
                        <a:stretch>
                          <a:fillRect/>
                        </a:stretch>
                      </p:blipFill>
                      <p:spPr>
                        <a:xfrm>
                          <a:off x="1980853" y="6122197"/>
                          <a:ext cx="1209601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  <p:pic>
                      <p:nvPicPr>
                        <p:cNvPr id="77" name="图片 76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8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58998" t="55924" r="14156" b="36906"/>
                        <a:stretch>
                          <a:fillRect/>
                        </a:stretch>
                      </p:blipFill>
                      <p:spPr>
                        <a:xfrm>
                          <a:off x="673773" y="6754857"/>
                          <a:ext cx="1209600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  <p:pic>
                      <p:nvPicPr>
                        <p:cNvPr id="78" name="图片 77"/>
                        <p:cNvPicPr preferRelativeResize="0">
                          <a:picLocks/>
                        </p:cNvPicPr>
                        <p:nvPr/>
                      </p:nvPicPr>
                      <p:blipFill>
                        <a:blip r:embed="rId9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1494" t="56988" r="51660" b="35842"/>
                        <a:stretch>
                          <a:fillRect/>
                        </a:stretch>
                      </p:blipFill>
                      <p:spPr>
                        <a:xfrm>
                          <a:off x="1980853" y="6754860"/>
                          <a:ext cx="1209600" cy="266400"/>
                        </a:xfrm>
                        <a:custGeom>
                          <a:avLst/>
                          <a:gdLst>
                            <a:gd name="connsiteX0" fmla="*/ 0 w 1260000"/>
                            <a:gd name="connsiteY0" fmla="*/ 0 h 270000"/>
                            <a:gd name="connsiteX1" fmla="*/ 1260000 w 1260000"/>
                            <a:gd name="connsiteY1" fmla="*/ 0 h 270000"/>
                            <a:gd name="connsiteX2" fmla="*/ 1260000 w 1260000"/>
                            <a:gd name="connsiteY2" fmla="*/ 270000 h 270000"/>
                            <a:gd name="connsiteX3" fmla="*/ 0 w 1260000"/>
                            <a:gd name="connsiteY3" fmla="*/ 270000 h 270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0000" h="270000">
                              <a:moveTo>
                                <a:pt x="0" y="0"/>
                              </a:moveTo>
                              <a:lnTo>
                                <a:pt x="1260000" y="0"/>
                              </a:lnTo>
                              <a:lnTo>
                                <a:pt x="1260000" y="270000"/>
                              </a:lnTo>
                              <a:lnTo>
                                <a:pt x="0" y="270000"/>
                              </a:lnTo>
                              <a:close/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grpSp>
                  <p:sp>
                    <p:nvSpPr>
                      <p:cNvPr id="50" name="Rectangle 61"/>
                      <p:cNvSpPr/>
                      <p:nvPr/>
                    </p:nvSpPr>
                    <p:spPr>
                      <a:xfrm>
                        <a:off x="3347590" y="9843572"/>
                        <a:ext cx="733537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Rapa</a:t>
                        </a:r>
                        <a:endParaRPr lang="en-US" sz="1200" dirty="0"/>
                      </a:p>
                    </p:txBody>
                  </p:sp>
                  <p:grpSp>
                    <p:nvGrpSpPr>
                      <p:cNvPr id="51" name="组合 50"/>
                      <p:cNvGrpSpPr/>
                      <p:nvPr/>
                    </p:nvGrpSpPr>
                    <p:grpSpPr>
                      <a:xfrm>
                        <a:off x="3958365" y="9330561"/>
                        <a:ext cx="2565303" cy="924508"/>
                        <a:chOff x="1433236" y="9082013"/>
                        <a:chExt cx="2565303" cy="924508"/>
                      </a:xfrm>
                    </p:grpSpPr>
                    <p:sp>
                      <p:nvSpPr>
                        <p:cNvPr id="52" name="文本框 51"/>
                        <p:cNvSpPr txBox="1"/>
                        <p:nvPr/>
                      </p:nvSpPr>
                      <p:spPr>
                        <a:xfrm>
                          <a:off x="2166139" y="9082013"/>
                          <a:ext cx="1590839" cy="36933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ELT3 cells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53" name="组合 52"/>
                        <p:cNvGrpSpPr/>
                        <p:nvPr/>
                      </p:nvGrpSpPr>
                      <p:grpSpPr>
                        <a:xfrm>
                          <a:off x="1466333" y="9354855"/>
                          <a:ext cx="2532206" cy="651666"/>
                          <a:chOff x="1466333" y="9354855"/>
                          <a:chExt cx="2532206" cy="651666"/>
                        </a:xfrm>
                      </p:grpSpPr>
                      <p:cxnSp>
                        <p:nvCxnSpPr>
                          <p:cNvPr id="55" name="直接连接符 54"/>
                          <p:cNvCxnSpPr/>
                          <p:nvPr/>
                        </p:nvCxnSpPr>
                        <p:spPr>
                          <a:xfrm>
                            <a:off x="1485288" y="9646775"/>
                            <a:ext cx="1160585" cy="0"/>
                          </a:xfrm>
                          <a:prstGeom prst="lin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6" name="直接连接符 55"/>
                          <p:cNvCxnSpPr/>
                          <p:nvPr/>
                        </p:nvCxnSpPr>
                        <p:spPr>
                          <a:xfrm>
                            <a:off x="2712914" y="9647286"/>
                            <a:ext cx="1160585" cy="0"/>
                          </a:xfrm>
                          <a:prstGeom prst="lin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7" name="文本框 56"/>
                          <p:cNvSpPr txBox="1"/>
                          <p:nvPr/>
                        </p:nvSpPr>
                        <p:spPr>
                          <a:xfrm>
                            <a:off x="1760429" y="9355723"/>
                            <a:ext cx="890953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TSC2</a:t>
                            </a:r>
                            <a:r>
                              <a:rPr lang="en-US" altLang="zh-CN" sz="1200" baseline="30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-</a:t>
                            </a:r>
                            <a:endParaRPr lang="zh-CN" altLang="en-US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8" name="文本框 57"/>
                          <p:cNvSpPr txBox="1"/>
                          <p:nvPr/>
                        </p:nvSpPr>
                        <p:spPr>
                          <a:xfrm>
                            <a:off x="2937769" y="9354855"/>
                            <a:ext cx="890953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sz="12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TSC2</a:t>
                            </a:r>
                            <a:r>
                              <a:rPr lang="en-US" altLang="zh-CN" sz="1200" baseline="30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+</a:t>
                            </a:r>
                            <a:endParaRPr lang="zh-CN" altLang="en-US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59" name="组合 58"/>
                          <p:cNvGrpSpPr/>
                          <p:nvPr/>
                        </p:nvGrpSpPr>
                        <p:grpSpPr>
                          <a:xfrm>
                            <a:off x="1466333" y="9627172"/>
                            <a:ext cx="1281646" cy="379349"/>
                            <a:chOff x="1466333" y="9627172"/>
                            <a:chExt cx="1281646" cy="379349"/>
                          </a:xfrm>
                        </p:grpSpPr>
                        <p:sp>
                          <p:nvSpPr>
                            <p:cNvPr id="66" name="Rectangle 64"/>
                            <p:cNvSpPr/>
                            <p:nvPr/>
                          </p:nvSpPr>
                          <p:spPr>
                            <a:xfrm>
                              <a:off x="1466333" y="9633993"/>
                              <a:ext cx="314617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-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7" name="Rectangle 64"/>
                            <p:cNvSpPr/>
                            <p:nvPr/>
                          </p:nvSpPr>
                          <p:spPr>
                            <a:xfrm>
                              <a:off x="1652564" y="9633993"/>
                              <a:ext cx="246309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8" name="Rectangle 64"/>
                            <p:cNvSpPr/>
                            <p:nvPr/>
                          </p:nvSpPr>
                          <p:spPr>
                            <a:xfrm>
                              <a:off x="1778637" y="9633993"/>
                              <a:ext cx="314617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-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9" name="Rectangle 65"/>
                            <p:cNvSpPr/>
                            <p:nvPr/>
                          </p:nvSpPr>
                          <p:spPr>
                            <a:xfrm>
                              <a:off x="2088377" y="9633080"/>
                              <a:ext cx="365913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+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70" name="Rectangle 65"/>
                            <p:cNvSpPr/>
                            <p:nvPr/>
                          </p:nvSpPr>
                          <p:spPr>
                            <a:xfrm>
                              <a:off x="2204676" y="9627172"/>
                              <a:ext cx="246309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71" name="Rectangle 65"/>
                            <p:cNvSpPr/>
                            <p:nvPr/>
                          </p:nvSpPr>
                          <p:spPr>
                            <a:xfrm>
                              <a:off x="2382066" y="9637188"/>
                              <a:ext cx="365913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+</a:t>
                              </a:r>
                              <a:endParaRPr lang="en-US" sz="1200" dirty="0"/>
                            </a:p>
                          </p:txBody>
                        </p:sp>
                      </p:grpSp>
                      <p:grpSp>
                        <p:nvGrpSpPr>
                          <p:cNvPr id="60" name="组合 59"/>
                          <p:cNvGrpSpPr/>
                          <p:nvPr/>
                        </p:nvGrpSpPr>
                        <p:grpSpPr>
                          <a:xfrm>
                            <a:off x="2752989" y="9558446"/>
                            <a:ext cx="1245550" cy="444880"/>
                            <a:chOff x="1418205" y="9555432"/>
                            <a:chExt cx="1245550" cy="444880"/>
                          </a:xfrm>
                        </p:grpSpPr>
                        <p:sp>
                          <p:nvSpPr>
                            <p:cNvPr id="61" name="Rectangle 64"/>
                            <p:cNvSpPr/>
                            <p:nvPr/>
                          </p:nvSpPr>
                          <p:spPr>
                            <a:xfrm>
                              <a:off x="1418205" y="9630979"/>
                              <a:ext cx="314617" cy="369333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-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2" name="Rectangle 64"/>
                            <p:cNvSpPr/>
                            <p:nvPr/>
                          </p:nvSpPr>
                          <p:spPr>
                            <a:xfrm>
                              <a:off x="1508181" y="9555432"/>
                              <a:ext cx="246309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3" name="Rectangle 64"/>
                            <p:cNvSpPr/>
                            <p:nvPr/>
                          </p:nvSpPr>
                          <p:spPr>
                            <a:xfrm>
                              <a:off x="1706445" y="9630979"/>
                              <a:ext cx="314617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-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4" name="Rectangle 65"/>
                            <p:cNvSpPr/>
                            <p:nvPr/>
                          </p:nvSpPr>
                          <p:spPr>
                            <a:xfrm>
                              <a:off x="2012165" y="9630979"/>
                              <a:ext cx="365913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+</a:t>
                              </a:r>
                              <a:endParaRPr lang="en-US" sz="1200" dirty="0"/>
                            </a:p>
                          </p:txBody>
                        </p:sp>
                        <p:sp>
                          <p:nvSpPr>
                            <p:cNvPr id="65" name="Rectangle 65"/>
                            <p:cNvSpPr/>
                            <p:nvPr/>
                          </p:nvSpPr>
                          <p:spPr>
                            <a:xfrm>
                              <a:off x="2297842" y="9630979"/>
                              <a:ext cx="365913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r>
                                <a:rPr lang="en-US" sz="1200" dirty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+</a:t>
                              </a:r>
                              <a:endParaRPr lang="en-US" sz="1200" dirty="0"/>
                            </a:p>
                          </p:txBody>
                        </p:sp>
                      </p:grpSp>
                    </p:grpSp>
                    <p:cxnSp>
                      <p:nvCxnSpPr>
                        <p:cNvPr id="54" name="直接连接符 53"/>
                        <p:cNvCxnSpPr/>
                        <p:nvPr/>
                      </p:nvCxnSpPr>
                      <p:spPr>
                        <a:xfrm>
                          <a:off x="1433236" y="9391657"/>
                          <a:ext cx="2448528" cy="0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48" name="文本框 47"/>
                    <p:cNvSpPr txBox="1"/>
                    <p:nvPr/>
                  </p:nvSpPr>
                  <p:spPr>
                    <a:xfrm>
                      <a:off x="3056148" y="6522351"/>
                      <a:ext cx="1139731" cy="4334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zh-CN"/>
                      </a:defPPr>
                      <a:lvl1pPr algn="ctr">
                        <a:lnSpc>
                          <a:spcPts val="1200"/>
                        </a:lnSpc>
                        <a:defRPr sz="1200"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</a:lstStyle>
                    <a:p>
                      <a:pPr algn="r"/>
                      <a:r>
                        <a:rPr lang="en-US" altLang="zh-CN" dirty="0"/>
                        <a:t>pS6</a:t>
                      </a:r>
                    </a:p>
                    <a:p>
                      <a:pPr algn="r"/>
                      <a:r>
                        <a:rPr lang="en-US" altLang="zh-CN" dirty="0"/>
                        <a:t>(Ser235/236)</a:t>
                      </a:r>
                      <a:endParaRPr lang="zh-CN" altLang="en-US" dirty="0"/>
                    </a:p>
                  </p:txBody>
                </p:sp>
              </p:grpSp>
              <p:pic>
                <p:nvPicPr>
                  <p:cNvPr id="45" name="图片 44"/>
                  <p:cNvPicPr preferRelativeResize="0">
                    <a:picLocks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129200" y="6312484"/>
                    <a:ext cx="982800" cy="21600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46" name="图片 45"/>
                  <p:cNvPicPr preferRelativeResize="0">
                    <a:picLocks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191200" y="6314400"/>
                    <a:ext cx="982800" cy="21600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04" t="45766" r="46057" b="45595"/>
                <a:stretch>
                  <a:fillRect/>
                </a:stretch>
              </p:blipFill>
              <p:spPr>
                <a:xfrm>
                  <a:off x="4129200" y="6830354"/>
                  <a:ext cx="982800" cy="216000"/>
                </a:xfrm>
                <a:custGeom>
                  <a:avLst/>
                  <a:gdLst>
                    <a:gd name="connsiteX0" fmla="*/ 0 w 982800"/>
                    <a:gd name="connsiteY0" fmla="*/ 0 h 216000"/>
                    <a:gd name="connsiteX1" fmla="*/ 982800 w 982800"/>
                    <a:gd name="connsiteY1" fmla="*/ 0 h 216000"/>
                    <a:gd name="connsiteX2" fmla="*/ 982800 w 982800"/>
                    <a:gd name="connsiteY2" fmla="*/ 216000 h 216000"/>
                    <a:gd name="connsiteX3" fmla="*/ 0 w 982800"/>
                    <a:gd name="connsiteY3" fmla="*/ 216000 h 2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2800" h="216000">
                      <a:moveTo>
                        <a:pt x="0" y="0"/>
                      </a:moveTo>
                      <a:lnTo>
                        <a:pt x="982800" y="0"/>
                      </a:lnTo>
                      <a:lnTo>
                        <a:pt x="982800" y="216000"/>
                      </a:lnTo>
                      <a:lnTo>
                        <a:pt x="0" y="2160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100" t="45572" r="8361" b="45788"/>
                <a:stretch>
                  <a:fillRect/>
                </a:stretch>
              </p:blipFill>
              <p:spPr>
                <a:xfrm>
                  <a:off x="5191200" y="6829200"/>
                  <a:ext cx="982800" cy="216000"/>
                </a:xfrm>
                <a:custGeom>
                  <a:avLst/>
                  <a:gdLst>
                    <a:gd name="connsiteX0" fmla="*/ 0 w 982800"/>
                    <a:gd name="connsiteY0" fmla="*/ 0 h 216000"/>
                    <a:gd name="connsiteX1" fmla="*/ 982800 w 982800"/>
                    <a:gd name="connsiteY1" fmla="*/ 0 h 216000"/>
                    <a:gd name="connsiteX2" fmla="*/ 982800 w 982800"/>
                    <a:gd name="connsiteY2" fmla="*/ 216000 h 216000"/>
                    <a:gd name="connsiteX3" fmla="*/ 0 w 982800"/>
                    <a:gd name="connsiteY3" fmla="*/ 216000 h 2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2800" h="216000">
                      <a:moveTo>
                        <a:pt x="0" y="0"/>
                      </a:moveTo>
                      <a:lnTo>
                        <a:pt x="982800" y="0"/>
                      </a:lnTo>
                      <a:lnTo>
                        <a:pt x="982800" y="216000"/>
                      </a:lnTo>
                      <a:lnTo>
                        <a:pt x="0" y="2160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</p:grpSp>
        </p:grpSp>
        <p:sp>
          <p:nvSpPr>
            <p:cNvPr id="34" name="文本框 33"/>
            <p:cNvSpPr txBox="1"/>
            <p:nvPr/>
          </p:nvSpPr>
          <p:spPr>
            <a:xfrm>
              <a:off x="6009075" y="1367574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32kDa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009075" y="1615085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13kDa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009075" y="1141803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48kDa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009075" y="1849101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43kDa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009075" y="885398"/>
              <a:ext cx="757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200kDa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496405" y="2240995"/>
            <a:ext cx="4171518" cy="2472165"/>
            <a:chOff x="136967" y="2164485"/>
            <a:chExt cx="4171518" cy="2472165"/>
          </a:xfrm>
        </p:grpSpPr>
        <p:sp>
          <p:nvSpPr>
            <p:cNvPr id="84" name="TextBox 16"/>
            <p:cNvSpPr txBox="1"/>
            <p:nvPr/>
          </p:nvSpPr>
          <p:spPr>
            <a:xfrm>
              <a:off x="147660" y="2164485"/>
              <a:ext cx="1755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36967" y="2260999"/>
              <a:ext cx="4171518" cy="2375651"/>
              <a:chOff x="136967" y="2260999"/>
              <a:chExt cx="4171518" cy="2375651"/>
            </a:xfrm>
          </p:grpSpPr>
          <p:graphicFrame>
            <p:nvGraphicFramePr>
              <p:cNvPr id="86" name="对象 8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25239341"/>
                  </p:ext>
                </p:extLst>
              </p:nvPr>
            </p:nvGraphicFramePr>
            <p:xfrm>
              <a:off x="581606" y="2278777"/>
              <a:ext cx="2925206" cy="2264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12" name="Prism 8" r:id="rId13" imgW="3261029" imgH="2524680" progId="Prism8.Document">
                      <p:embed/>
                    </p:oleObj>
                  </mc:Choice>
                  <mc:Fallback>
                    <p:oleObj name="Prism 8" r:id="rId13" imgW="3261029" imgH="2524680" progId="Prism8.Document">
                      <p:embed/>
                      <p:pic>
                        <p:nvPicPr>
                          <p:cNvPr id="5" name="对象 4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581606" y="2278777"/>
                            <a:ext cx="2925206" cy="2264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87" name="组合 86"/>
              <p:cNvGrpSpPr/>
              <p:nvPr/>
            </p:nvGrpSpPr>
            <p:grpSpPr>
              <a:xfrm>
                <a:off x="136967" y="2260999"/>
                <a:ext cx="4171518" cy="2375651"/>
                <a:chOff x="136967" y="2260999"/>
                <a:chExt cx="4171518" cy="2375651"/>
              </a:xfrm>
            </p:grpSpPr>
            <p:sp>
              <p:nvSpPr>
                <p:cNvPr id="88" name="文本框 87"/>
                <p:cNvSpPr txBox="1"/>
                <p:nvPr/>
              </p:nvSpPr>
              <p:spPr>
                <a:xfrm>
                  <a:off x="580281" y="3215562"/>
                  <a:ext cx="4571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89" name="组合 88"/>
                <p:cNvGrpSpPr/>
                <p:nvPr/>
              </p:nvGrpSpPr>
              <p:grpSpPr>
                <a:xfrm>
                  <a:off x="136967" y="2260999"/>
                  <a:ext cx="4171518" cy="2375651"/>
                  <a:chOff x="136967" y="2260999"/>
                  <a:chExt cx="4171518" cy="2375651"/>
                </a:xfrm>
              </p:grpSpPr>
              <p:grpSp>
                <p:nvGrpSpPr>
                  <p:cNvPr id="90" name="组合 89"/>
                  <p:cNvGrpSpPr/>
                  <p:nvPr/>
                </p:nvGrpSpPr>
                <p:grpSpPr>
                  <a:xfrm>
                    <a:off x="136967" y="2260999"/>
                    <a:ext cx="4171518" cy="2375651"/>
                    <a:chOff x="136967" y="2260999"/>
                    <a:chExt cx="4171518" cy="2375651"/>
                  </a:xfrm>
                </p:grpSpPr>
                <p:grpSp>
                  <p:nvGrpSpPr>
                    <p:cNvPr id="92" name="组合 91"/>
                    <p:cNvGrpSpPr/>
                    <p:nvPr/>
                  </p:nvGrpSpPr>
                  <p:grpSpPr>
                    <a:xfrm>
                      <a:off x="580281" y="2260999"/>
                      <a:ext cx="3728204" cy="2375651"/>
                      <a:chOff x="1894997" y="49026"/>
                      <a:chExt cx="3728204" cy="2375651"/>
                    </a:xfrm>
                  </p:grpSpPr>
                  <p:sp>
                    <p:nvSpPr>
                      <p:cNvPr id="94" name="文本框 93"/>
                      <p:cNvSpPr txBox="1"/>
                      <p:nvPr/>
                    </p:nvSpPr>
                    <p:spPr>
                      <a:xfrm>
                        <a:off x="2973653" y="270292"/>
                        <a:ext cx="45435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****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95" name="组合 94"/>
                      <p:cNvGrpSpPr/>
                      <p:nvPr/>
                    </p:nvGrpSpPr>
                    <p:grpSpPr>
                      <a:xfrm>
                        <a:off x="1894997" y="49026"/>
                        <a:ext cx="2878881" cy="2375651"/>
                        <a:chOff x="1894997" y="49026"/>
                        <a:chExt cx="2878881" cy="2375651"/>
                      </a:xfrm>
                    </p:grpSpPr>
                    <p:sp>
                      <p:nvSpPr>
                        <p:cNvPr id="104" name="文本框 103"/>
                        <p:cNvSpPr txBox="1"/>
                        <p:nvPr/>
                      </p:nvSpPr>
                      <p:spPr>
                        <a:xfrm>
                          <a:off x="1894997" y="1802129"/>
                          <a:ext cx="457199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5" name="文本框 104"/>
                        <p:cNvSpPr txBox="1"/>
                        <p:nvPr/>
                      </p:nvSpPr>
                      <p:spPr>
                        <a:xfrm>
                          <a:off x="1912655" y="767633"/>
                          <a:ext cx="457199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6" name="文本框 105"/>
                        <p:cNvSpPr txBox="1"/>
                        <p:nvPr/>
                      </p:nvSpPr>
                      <p:spPr>
                        <a:xfrm>
                          <a:off x="1894997" y="1261162"/>
                          <a:ext cx="457199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7" name="文本框 106"/>
                        <p:cNvSpPr txBox="1"/>
                        <p:nvPr/>
                      </p:nvSpPr>
                      <p:spPr>
                        <a:xfrm>
                          <a:off x="1912655" y="569997"/>
                          <a:ext cx="457199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8" name="文本框 107"/>
                        <p:cNvSpPr txBox="1"/>
                        <p:nvPr/>
                      </p:nvSpPr>
                      <p:spPr>
                        <a:xfrm>
                          <a:off x="1894997" y="1534878"/>
                          <a:ext cx="457199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09" name="文本框 108"/>
                        <p:cNvSpPr txBox="1"/>
                        <p:nvPr/>
                      </p:nvSpPr>
                      <p:spPr>
                        <a:xfrm>
                          <a:off x="3486006" y="383503"/>
                          <a:ext cx="43585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****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0" name="文本框 109"/>
                        <p:cNvSpPr txBox="1"/>
                        <p:nvPr/>
                      </p:nvSpPr>
                      <p:spPr>
                        <a:xfrm>
                          <a:off x="1919313" y="352644"/>
                          <a:ext cx="4925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1" name="文本框 110"/>
                        <p:cNvSpPr txBox="1"/>
                        <p:nvPr/>
                      </p:nvSpPr>
                      <p:spPr>
                        <a:xfrm>
                          <a:off x="4215210" y="49026"/>
                          <a:ext cx="41883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****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2" name="文本框 111"/>
                        <p:cNvSpPr txBox="1"/>
                        <p:nvPr/>
                      </p:nvSpPr>
                      <p:spPr>
                        <a:xfrm>
                          <a:off x="4075378" y="1975415"/>
                          <a:ext cx="698500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ASAH1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3" name="文本框 112"/>
                        <p:cNvSpPr txBox="1"/>
                        <p:nvPr/>
                      </p:nvSpPr>
                      <p:spPr>
                        <a:xfrm>
                          <a:off x="2844824" y="1975415"/>
                          <a:ext cx="698500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SPHK1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4" name="文本框 113"/>
                        <p:cNvSpPr txBox="1"/>
                        <p:nvPr/>
                      </p:nvSpPr>
                      <p:spPr>
                        <a:xfrm>
                          <a:off x="2172690" y="1965254"/>
                          <a:ext cx="698500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 err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Tuberin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15" name="文本框 114"/>
                        <p:cNvSpPr txBox="1"/>
                        <p:nvPr/>
                      </p:nvSpPr>
                      <p:spPr>
                        <a:xfrm>
                          <a:off x="3282969" y="1963012"/>
                          <a:ext cx="104451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     pS6</a:t>
                          </a:r>
                        </a:p>
                        <a:p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(ser235/236)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96" name="TextBox 6"/>
                      <p:cNvSpPr txBox="1"/>
                      <p:nvPr/>
                    </p:nvSpPr>
                    <p:spPr>
                      <a:xfrm>
                        <a:off x="4734377" y="579053"/>
                        <a:ext cx="888824" cy="2770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  <p:txBody>
                      <a:bodyPr wrap="square" anchor="t">
                        <a:spAutoFit/>
                      </a:bodyPr>
                      <a:lstStyle/>
                      <a:p>
                        <a:pPr algn="l"/>
                        <a:r>
                          <a:rPr lang="en-US" altLang="zh-CN" sz="1200" dirty="0">
                            <a:latin typeface="Arial" panose="020B0604020202020204" pitchFamily="34" charset="0"/>
                            <a:ea typeface="宋体" panose="02010600030101010101" pitchFamily="2" charset="-122"/>
                          </a:rPr>
                          <a:t>T3+Rapa</a:t>
                        </a:r>
                      </a:p>
                    </p:txBody>
                  </p:sp>
                  <p:sp>
                    <p:nvSpPr>
                      <p:cNvPr id="97" name="TextBox 6"/>
                      <p:cNvSpPr txBox="1"/>
                      <p:nvPr/>
                    </p:nvSpPr>
                    <p:spPr>
                      <a:xfrm>
                        <a:off x="4734377" y="449456"/>
                        <a:ext cx="557214" cy="2769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  <p:txBody>
                      <a:bodyPr wrap="square" anchor="t">
                        <a:spAutoFit/>
                      </a:bodyPr>
                      <a:lstStyle/>
                      <a:p>
                        <a:pPr algn="l"/>
                        <a:r>
                          <a:rPr lang="en-US" altLang="zh-CN" sz="1200" dirty="0">
                            <a:latin typeface="Arial" panose="020B0604020202020204" pitchFamily="34" charset="0"/>
                            <a:ea typeface="宋体" panose="02010600030101010101" pitchFamily="2" charset="-122"/>
                          </a:rPr>
                          <a:t>T3</a:t>
                        </a:r>
                      </a:p>
                    </p:txBody>
                  </p:sp>
                  <p:sp>
                    <p:nvSpPr>
                      <p:cNvPr id="98" name="矩形 97"/>
                      <p:cNvSpPr/>
                      <p:nvPr/>
                    </p:nvSpPr>
                    <p:spPr>
                      <a:xfrm>
                        <a:off x="4696277" y="522562"/>
                        <a:ext cx="93046" cy="92869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sz="1200"/>
                      </a:p>
                    </p:txBody>
                  </p:sp>
                  <p:sp>
                    <p:nvSpPr>
                      <p:cNvPr id="99" name="TextBox 6"/>
                      <p:cNvSpPr txBox="1"/>
                      <p:nvPr/>
                    </p:nvSpPr>
                    <p:spPr>
                      <a:xfrm>
                        <a:off x="4734377" y="283349"/>
                        <a:ext cx="858474" cy="2769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  <p:txBody>
                      <a:bodyPr wrap="square" anchor="t">
                        <a:spAutoFit/>
                      </a:bodyPr>
                      <a:lstStyle/>
                      <a:p>
                        <a:pPr algn="l"/>
                        <a:r>
                          <a:rPr lang="en-US" altLang="zh-CN" sz="1200" dirty="0">
                            <a:latin typeface="Arial" panose="020B0604020202020204" pitchFamily="34" charset="0"/>
                            <a:ea typeface="宋体" panose="02010600030101010101" pitchFamily="2" charset="-122"/>
                          </a:rPr>
                          <a:t>V3+Rapa</a:t>
                        </a:r>
                      </a:p>
                    </p:txBody>
                  </p:sp>
                  <p:sp>
                    <p:nvSpPr>
                      <p:cNvPr id="100" name="TextBox 6"/>
                      <p:cNvSpPr txBox="1"/>
                      <p:nvPr/>
                    </p:nvSpPr>
                    <p:spPr>
                      <a:xfrm>
                        <a:off x="4734377" y="151171"/>
                        <a:ext cx="557212" cy="27700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  <p:txBody>
                      <a:bodyPr wrap="square" anchor="t">
                        <a:spAutoFit/>
                      </a:bodyPr>
                      <a:lstStyle/>
                      <a:p>
                        <a:pPr algn="l"/>
                        <a:r>
                          <a:rPr lang="en-US" altLang="zh-CN" sz="1200" dirty="0">
                            <a:latin typeface="Arial" panose="020B0604020202020204" pitchFamily="34" charset="0"/>
                            <a:ea typeface="宋体" panose="02010600030101010101" pitchFamily="2" charset="-122"/>
                          </a:rPr>
                          <a:t>V3</a:t>
                        </a:r>
                      </a:p>
                    </p:txBody>
                  </p:sp>
                  <p:sp>
                    <p:nvSpPr>
                      <p:cNvPr id="101" name="矩形 100"/>
                      <p:cNvSpPr/>
                      <p:nvPr/>
                    </p:nvSpPr>
                    <p:spPr>
                      <a:xfrm>
                        <a:off x="4696277" y="224900"/>
                        <a:ext cx="93047" cy="92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dk1"/>
                            </a:solidFill>
                          </a14:hiddenFill>
                        </a:ext>
                      </a:extLst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sz="1200"/>
                      </a:p>
                    </p:txBody>
                  </p:sp>
                  <p:sp>
                    <p:nvSpPr>
                      <p:cNvPr id="102" name="矩形 101"/>
                      <p:cNvSpPr/>
                      <p:nvPr/>
                    </p:nvSpPr>
                    <p:spPr>
                      <a:xfrm>
                        <a:off x="4696277" y="357854"/>
                        <a:ext cx="93047" cy="9286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3">
                          <a:shade val="50000"/>
                        </a:schemeClr>
                      </a:lnRef>
                      <a:fillRef idx="1">
                        <a:schemeClr val="accent3"/>
                      </a:fillRef>
                      <a:effectRef idx="0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sz="1200"/>
                      </a:p>
                    </p:txBody>
                  </p:sp>
                  <p:sp>
                    <p:nvSpPr>
                      <p:cNvPr id="103" name="矩形 102"/>
                      <p:cNvSpPr/>
                      <p:nvPr/>
                    </p:nvSpPr>
                    <p:spPr>
                      <a:xfrm>
                        <a:off x="4696277" y="658368"/>
                        <a:ext cx="93046" cy="92869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sz="1200"/>
                      </a:p>
                    </p:txBody>
                  </p:sp>
                </p:grpSp>
                <p:sp>
                  <p:nvSpPr>
                    <p:cNvPr id="93" name="文本框 92"/>
                    <p:cNvSpPr txBox="1"/>
                    <p:nvPr/>
                  </p:nvSpPr>
                  <p:spPr>
                    <a:xfrm rot="10800000">
                      <a:off x="136967" y="2480630"/>
                      <a:ext cx="553998" cy="1758788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intensity of proteins</a:t>
                      </a:r>
                    </a:p>
                    <a:p>
                      <a:pPr algn="ctr"/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(relative to ꞵ-actin)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91" name="文本框 90"/>
                  <p:cNvSpPr txBox="1"/>
                  <p:nvPr/>
                </p:nvSpPr>
                <p:spPr>
                  <a:xfrm>
                    <a:off x="604597" y="2354301"/>
                    <a:ext cx="49257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116" name="文本框 115"/>
          <p:cNvSpPr txBox="1"/>
          <p:nvPr/>
        </p:nvSpPr>
        <p:spPr>
          <a:xfrm>
            <a:off x="267819" y="4721637"/>
            <a:ext cx="58389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5. TSC2 negatively regulates sphingosine metabolism in an </a:t>
            </a:r>
            <a:r>
              <a: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independent manner.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Rat-derived ELT3-V3 (TSC2-deficient, V3) and ELT3-T3 (TSC2-expression, T3) cells were treated with or without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rapamyicin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for 24 hours. Gene expression of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TSC2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ASAH1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were determined by RT-qPCR, and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SPHK1, pS6 (ser235/236), ASAH1 were detected by immunoblotting and were quantified by Image J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β-actin was used as loading control. Students t-test, *p&lt;0.05, **p&lt;0.01, ***p&lt;0.001, ****p&lt;0.0001.</a:t>
            </a:r>
            <a:endParaRPr lang="zh-CN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441659" y="8513342"/>
            <a:ext cx="583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6.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SPHK1, pS6(ser235/236) and ASAH1 with siRNA-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TSC2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in  621-103 cells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864469" y="6128828"/>
            <a:ext cx="4786588" cy="2298461"/>
            <a:chOff x="1070161" y="6121084"/>
            <a:chExt cx="4786588" cy="2298461"/>
          </a:xfrm>
        </p:grpSpPr>
        <p:graphicFrame>
          <p:nvGraphicFramePr>
            <p:cNvPr id="119" name="对象 1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38775814"/>
                </p:ext>
              </p:extLst>
            </p:nvPr>
          </p:nvGraphicFramePr>
          <p:xfrm>
            <a:off x="1674252" y="6121084"/>
            <a:ext cx="4182497" cy="226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3" name="Prism 8" r:id="rId15" imgW="4697250" imgH="2543048" progId="Prism8.Document">
                    <p:embed/>
                  </p:oleObj>
                </mc:Choice>
                <mc:Fallback>
                  <p:oleObj name="Prism 8" r:id="rId15" imgW="4697250" imgH="2543048" progId="Prism8.Document">
                    <p:embed/>
                    <p:pic>
                      <p:nvPicPr>
                        <p:cNvPr id="31" name="对象 30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674252" y="6121084"/>
                          <a:ext cx="4182497" cy="226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0" name="组合 119"/>
            <p:cNvGrpSpPr/>
            <p:nvPr/>
          </p:nvGrpSpPr>
          <p:grpSpPr>
            <a:xfrm>
              <a:off x="1070161" y="6184322"/>
              <a:ext cx="4570036" cy="2235223"/>
              <a:chOff x="393886" y="6184322"/>
              <a:chExt cx="4570036" cy="2235223"/>
            </a:xfrm>
          </p:grpSpPr>
          <p:grpSp>
            <p:nvGrpSpPr>
              <p:cNvPr id="122" name="组合 121"/>
              <p:cNvGrpSpPr/>
              <p:nvPr/>
            </p:nvGrpSpPr>
            <p:grpSpPr>
              <a:xfrm>
                <a:off x="393886" y="6224665"/>
                <a:ext cx="4570036" cy="2194880"/>
                <a:chOff x="1062922" y="6338705"/>
                <a:chExt cx="4570036" cy="2194880"/>
              </a:xfrm>
            </p:grpSpPr>
            <p:sp>
              <p:nvSpPr>
                <p:cNvPr id="131" name="文本框 130"/>
                <p:cNvSpPr txBox="1"/>
                <p:nvPr/>
              </p:nvSpPr>
              <p:spPr>
                <a:xfrm>
                  <a:off x="1651674" y="7928216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文本框 131"/>
                <p:cNvSpPr txBox="1"/>
                <p:nvPr/>
              </p:nvSpPr>
              <p:spPr>
                <a:xfrm>
                  <a:off x="1651674" y="7621241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文本框 132"/>
                <p:cNvSpPr txBox="1"/>
                <p:nvPr/>
              </p:nvSpPr>
              <p:spPr>
                <a:xfrm rot="10800000">
                  <a:off x="1062922" y="6338705"/>
                  <a:ext cx="553998" cy="1758788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The intensity of proteins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(relative to ꞵ-actin)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文本框 133"/>
                <p:cNvSpPr txBox="1"/>
                <p:nvPr/>
              </p:nvSpPr>
              <p:spPr>
                <a:xfrm>
                  <a:off x="1651674" y="7252475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5" name="文本框 134"/>
                <p:cNvSpPr txBox="1"/>
                <p:nvPr/>
              </p:nvSpPr>
              <p:spPr>
                <a:xfrm>
                  <a:off x="1666020" y="6999107"/>
                  <a:ext cx="4115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文本框 135"/>
                <p:cNvSpPr txBox="1"/>
                <p:nvPr/>
              </p:nvSpPr>
              <p:spPr>
                <a:xfrm>
                  <a:off x="1682271" y="6698900"/>
                  <a:ext cx="3953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7" name="文本框 136"/>
                <p:cNvSpPr txBox="1"/>
                <p:nvPr/>
              </p:nvSpPr>
              <p:spPr>
                <a:xfrm>
                  <a:off x="2311269" y="7228824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文本框 137"/>
                <p:cNvSpPr txBox="1"/>
                <p:nvPr/>
              </p:nvSpPr>
              <p:spPr>
                <a:xfrm>
                  <a:off x="3182380" y="6786512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文本框 138"/>
                <p:cNvSpPr txBox="1"/>
                <p:nvPr/>
              </p:nvSpPr>
              <p:spPr>
                <a:xfrm>
                  <a:off x="4385689" y="6393065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5091632" y="6690860"/>
                  <a:ext cx="54132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文本框 140"/>
                <p:cNvSpPr txBox="1"/>
                <p:nvPr/>
              </p:nvSpPr>
              <p:spPr>
                <a:xfrm rot="19500000">
                  <a:off x="4294302" y="8216224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ASAH1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文本框 141"/>
                <p:cNvSpPr txBox="1"/>
                <p:nvPr/>
              </p:nvSpPr>
              <p:spPr>
                <a:xfrm rot="19500000">
                  <a:off x="2664091" y="8245102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" name="文本框 142"/>
                <p:cNvSpPr txBox="1"/>
                <p:nvPr/>
              </p:nvSpPr>
              <p:spPr>
                <a:xfrm rot="19500000">
                  <a:off x="3369255" y="8071920"/>
                  <a:ext cx="10445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pS6</a:t>
                  </a:r>
                </a:p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(ser235/236)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4" name="文本框 143"/>
                <p:cNvSpPr txBox="1"/>
                <p:nvPr/>
              </p:nvSpPr>
              <p:spPr>
                <a:xfrm rot="19500000">
                  <a:off x="1920624" y="8218750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Tuberin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3" name="矩形 122"/>
              <p:cNvSpPr/>
              <p:nvPr/>
            </p:nvSpPr>
            <p:spPr>
              <a:xfrm>
                <a:off x="2645103" y="6258635"/>
                <a:ext cx="93046" cy="928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4" name="TextBox 6"/>
              <p:cNvSpPr txBox="1"/>
              <p:nvPr/>
            </p:nvSpPr>
            <p:spPr>
              <a:xfrm>
                <a:off x="2716707" y="6316500"/>
                <a:ext cx="116951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si</a:t>
                </a:r>
                <a:r>
                  <a:rPr lang="en-US" altLang="zh-CN" sz="12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+Rapa</a:t>
                </a:r>
              </a:p>
            </p:txBody>
          </p:sp>
          <p:sp>
            <p:nvSpPr>
              <p:cNvPr id="125" name="TextBox 6"/>
              <p:cNvSpPr txBox="1"/>
              <p:nvPr/>
            </p:nvSpPr>
            <p:spPr>
              <a:xfrm>
                <a:off x="2715495" y="6186903"/>
                <a:ext cx="890036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si</a:t>
                </a:r>
                <a:r>
                  <a:rPr lang="en-US" altLang="zh-CN" sz="12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</a:p>
            </p:txBody>
          </p:sp>
          <p:sp>
            <p:nvSpPr>
              <p:cNvPr id="126" name="TextBox 6"/>
              <p:cNvSpPr txBox="1"/>
              <p:nvPr/>
            </p:nvSpPr>
            <p:spPr>
              <a:xfrm>
                <a:off x="1459281" y="6184322"/>
                <a:ext cx="1207333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 err="1">
                    <a:latin typeface="Arial" panose="020B0604020202020204" pitchFamily="34" charset="0"/>
                    <a:ea typeface="宋体" panose="02010600030101010101" pitchFamily="2" charset="-122"/>
                  </a:rPr>
                  <a:t>siControl</a:t>
                </a:r>
                <a:endPara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408636" y="6258051"/>
                <a:ext cx="93600" cy="92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1408636" y="6391005"/>
                <a:ext cx="93600" cy="9286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9" name="TextBox 6"/>
              <p:cNvSpPr txBox="1"/>
              <p:nvPr/>
            </p:nvSpPr>
            <p:spPr>
              <a:xfrm>
                <a:off x="1459282" y="6316500"/>
                <a:ext cx="1319640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 err="1">
                    <a:latin typeface="Arial" panose="020B0604020202020204" pitchFamily="34" charset="0"/>
                    <a:ea typeface="宋体" panose="02010600030101010101" pitchFamily="2" charset="-122"/>
                  </a:rPr>
                  <a:t>siControl+Rapa</a:t>
                </a:r>
                <a:endPara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2645103" y="6401980"/>
                <a:ext cx="93046" cy="9286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121" name="文本框 120"/>
            <p:cNvSpPr txBox="1"/>
            <p:nvPr/>
          </p:nvSpPr>
          <p:spPr>
            <a:xfrm>
              <a:off x="1622108" y="6235424"/>
              <a:ext cx="4719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5639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文本框 238"/>
          <p:cNvSpPr txBox="1"/>
          <p:nvPr/>
        </p:nvSpPr>
        <p:spPr>
          <a:xfrm>
            <a:off x="373560" y="6152234"/>
            <a:ext cx="5838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7. TSC2 negatively regulates sphingosine metabolism in an </a:t>
            </a:r>
            <a:r>
              <a: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independent manner.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 HEK293T cells were transfected with human TSC2 siRNAs or control siRNA for 24 hours. Gene expression of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TSC2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ASAH1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were determined by RT-qPCR, and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SPHK1, pS6 (ser235/236), ASAH1 were detected by immunoblotting and were quantified by Image J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β-actin was used as loading control. Students t-test, *p&lt;0.05, **p&lt;0.01, ***p&lt;0.001, ****p&lt;0.0001.</a:t>
            </a:r>
            <a:endParaRPr lang="zh-CN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780" y="334376"/>
            <a:ext cx="2640117" cy="2293119"/>
            <a:chOff x="4425761" y="2374724"/>
            <a:chExt cx="2340545" cy="2184528"/>
          </a:xfrm>
        </p:grpSpPr>
        <p:grpSp>
          <p:nvGrpSpPr>
            <p:cNvPr id="273" name="组合 272"/>
            <p:cNvGrpSpPr/>
            <p:nvPr/>
          </p:nvGrpSpPr>
          <p:grpSpPr>
            <a:xfrm>
              <a:off x="4425761" y="2527344"/>
              <a:ext cx="2340545" cy="2031908"/>
              <a:chOff x="-464164" y="3928139"/>
              <a:chExt cx="2969587" cy="2592347"/>
            </a:xfrm>
          </p:grpSpPr>
          <p:graphicFrame>
            <p:nvGraphicFramePr>
              <p:cNvPr id="274" name="对象 2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812672"/>
                  </p:ext>
                </p:extLst>
              </p:nvPr>
            </p:nvGraphicFramePr>
            <p:xfrm>
              <a:off x="306409" y="4279793"/>
              <a:ext cx="2171567" cy="19106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68" name="Prism 8" r:id="rId4" imgW="4724620" imgH="3570567" progId="Prism8.Document">
                      <p:embed/>
                    </p:oleObj>
                  </mc:Choice>
                  <mc:Fallback>
                    <p:oleObj name="Prism 8" r:id="rId4" imgW="4724620" imgH="3570567" progId="Prism8.Document">
                      <p:embed/>
                      <p:pic>
                        <p:nvPicPr>
                          <p:cNvPr id="23" name="对象 22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06409" y="4279793"/>
                            <a:ext cx="2171567" cy="191069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5" name="文本框 274"/>
              <p:cNvSpPr txBox="1"/>
              <p:nvPr/>
            </p:nvSpPr>
            <p:spPr>
              <a:xfrm>
                <a:off x="597570" y="3928139"/>
                <a:ext cx="1196376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HEK293T 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6" name="组合 275"/>
              <p:cNvGrpSpPr/>
              <p:nvPr/>
            </p:nvGrpSpPr>
            <p:grpSpPr>
              <a:xfrm>
                <a:off x="486928" y="4172566"/>
                <a:ext cx="1922287" cy="366135"/>
                <a:chOff x="641632" y="3888910"/>
                <a:chExt cx="1922287" cy="366135"/>
              </a:xfrm>
            </p:grpSpPr>
            <p:sp>
              <p:nvSpPr>
                <p:cNvPr id="288" name="TextBox 6"/>
                <p:cNvSpPr txBox="1"/>
                <p:nvPr/>
              </p:nvSpPr>
              <p:spPr>
                <a:xfrm>
                  <a:off x="673993" y="3888910"/>
                  <a:ext cx="1031859" cy="35340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 err="1">
                      <a:latin typeface="Arial" panose="020B0604020202020204" pitchFamily="34" charset="0"/>
                      <a:ea typeface="宋体" panose="02010600030101010101" pitchFamily="2" charset="-122"/>
                    </a:rPr>
                    <a:t>siControl</a:t>
                  </a:r>
                  <a:endPara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89" name="矩形 288"/>
                <p:cNvSpPr/>
                <p:nvPr/>
              </p:nvSpPr>
              <p:spPr>
                <a:xfrm>
                  <a:off x="641632" y="3995001"/>
                  <a:ext cx="118053" cy="1187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dk1"/>
                      </a:solidFill>
                    </a14:hiddenFill>
                  </a:ext>
                </a:ex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290" name="矩形 289"/>
                <p:cNvSpPr/>
                <p:nvPr/>
              </p:nvSpPr>
              <p:spPr>
                <a:xfrm>
                  <a:off x="1564975" y="3995861"/>
                  <a:ext cx="118053" cy="11871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TextBox 6"/>
                <p:cNvSpPr txBox="1"/>
                <p:nvPr/>
              </p:nvSpPr>
              <p:spPr>
                <a:xfrm>
                  <a:off x="1616889" y="3901644"/>
                  <a:ext cx="947030" cy="3534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si</a:t>
                  </a:r>
                  <a:r>
                    <a:rPr lang="en-US" altLang="zh-CN" sz="1200" i="1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TSC2</a:t>
                  </a:r>
                </a:p>
              </p:txBody>
            </p:sp>
          </p:grpSp>
          <p:sp>
            <p:nvSpPr>
              <p:cNvPr id="277" name="文本框 276"/>
              <p:cNvSpPr txBox="1"/>
              <p:nvPr/>
            </p:nvSpPr>
            <p:spPr>
              <a:xfrm>
                <a:off x="107474" y="5516980"/>
                <a:ext cx="215942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文本框 277"/>
              <p:cNvSpPr txBox="1"/>
              <p:nvPr/>
            </p:nvSpPr>
            <p:spPr>
              <a:xfrm>
                <a:off x="107474" y="5126855"/>
                <a:ext cx="215942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文本框 278"/>
              <p:cNvSpPr txBox="1"/>
              <p:nvPr/>
            </p:nvSpPr>
            <p:spPr>
              <a:xfrm>
                <a:off x="107474" y="4747163"/>
                <a:ext cx="215942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文本框 279"/>
              <p:cNvSpPr txBox="1"/>
              <p:nvPr/>
            </p:nvSpPr>
            <p:spPr>
              <a:xfrm>
                <a:off x="108519" y="4366647"/>
                <a:ext cx="215942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文本框 280"/>
              <p:cNvSpPr txBox="1"/>
              <p:nvPr/>
            </p:nvSpPr>
            <p:spPr>
              <a:xfrm>
                <a:off x="478459" y="5169738"/>
                <a:ext cx="570057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文本框 281"/>
              <p:cNvSpPr txBox="1"/>
              <p:nvPr/>
            </p:nvSpPr>
            <p:spPr>
              <a:xfrm>
                <a:off x="1205857" y="4360244"/>
                <a:ext cx="570057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文本框 282"/>
              <p:cNvSpPr txBox="1"/>
              <p:nvPr/>
            </p:nvSpPr>
            <p:spPr>
              <a:xfrm>
                <a:off x="1905547" y="4464333"/>
                <a:ext cx="570057" cy="353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文本框 283"/>
              <p:cNvSpPr txBox="1"/>
              <p:nvPr/>
            </p:nvSpPr>
            <p:spPr>
              <a:xfrm rot="10800000">
                <a:off x="-464164" y="3949794"/>
                <a:ext cx="702890" cy="257069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 expression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(normalized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TextBox 6"/>
              <p:cNvSpPr txBox="1"/>
              <p:nvPr/>
            </p:nvSpPr>
            <p:spPr>
              <a:xfrm>
                <a:off x="213726" y="6065419"/>
                <a:ext cx="826372" cy="3534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r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TSC2</a:t>
                </a:r>
              </a:p>
            </p:txBody>
          </p:sp>
          <p:sp>
            <p:nvSpPr>
              <p:cNvPr id="286" name="TextBox 6"/>
              <p:cNvSpPr txBox="1"/>
              <p:nvPr/>
            </p:nvSpPr>
            <p:spPr>
              <a:xfrm>
                <a:off x="882297" y="6065745"/>
                <a:ext cx="916177" cy="3534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r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SPHK1</a:t>
                </a:r>
              </a:p>
            </p:txBody>
          </p:sp>
          <p:sp>
            <p:nvSpPr>
              <p:cNvPr id="287" name="TextBox 6"/>
              <p:cNvSpPr txBox="1"/>
              <p:nvPr/>
            </p:nvSpPr>
            <p:spPr>
              <a:xfrm>
                <a:off x="1612842" y="6063277"/>
                <a:ext cx="892581" cy="3534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r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rPr>
                  <a:t>ASAH1</a:t>
                </a:r>
              </a:p>
            </p:txBody>
          </p:sp>
        </p:grpSp>
        <p:sp>
          <p:nvSpPr>
            <p:cNvPr id="321" name="TextBox 16"/>
            <p:cNvSpPr txBox="1"/>
            <p:nvPr/>
          </p:nvSpPr>
          <p:spPr>
            <a:xfrm>
              <a:off x="4543558" y="2374724"/>
              <a:ext cx="1755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41669" y="290939"/>
            <a:ext cx="3385026" cy="1751497"/>
            <a:chOff x="-76486" y="4606686"/>
            <a:chExt cx="3385026" cy="1751497"/>
          </a:xfrm>
        </p:grpSpPr>
        <p:grpSp>
          <p:nvGrpSpPr>
            <p:cNvPr id="13" name="组合 12"/>
            <p:cNvGrpSpPr/>
            <p:nvPr/>
          </p:nvGrpSpPr>
          <p:grpSpPr>
            <a:xfrm>
              <a:off x="-76486" y="4606686"/>
              <a:ext cx="2695182" cy="1751497"/>
              <a:chOff x="-76486" y="4606686"/>
              <a:chExt cx="2695182" cy="1751497"/>
            </a:xfrm>
          </p:grpSpPr>
          <p:grpSp>
            <p:nvGrpSpPr>
              <p:cNvPr id="292" name="组合 291"/>
              <p:cNvGrpSpPr/>
              <p:nvPr/>
            </p:nvGrpSpPr>
            <p:grpSpPr>
              <a:xfrm>
                <a:off x="-76486" y="4606686"/>
                <a:ext cx="2695182" cy="1751497"/>
                <a:chOff x="3092619" y="2658459"/>
                <a:chExt cx="2695182" cy="1751497"/>
              </a:xfrm>
            </p:grpSpPr>
            <p:grpSp>
              <p:nvGrpSpPr>
                <p:cNvPr id="293" name="组合 292"/>
                <p:cNvGrpSpPr>
                  <a:grpSpLocks noChangeAspect="1"/>
                </p:cNvGrpSpPr>
                <p:nvPr/>
              </p:nvGrpSpPr>
              <p:grpSpPr>
                <a:xfrm>
                  <a:off x="3092619" y="2658459"/>
                  <a:ext cx="2695182" cy="1751497"/>
                  <a:chOff x="3143052" y="4032139"/>
                  <a:chExt cx="3389003" cy="2202376"/>
                </a:xfrm>
              </p:grpSpPr>
              <p:cxnSp>
                <p:nvCxnSpPr>
                  <p:cNvPr id="298" name="直接连接符 297"/>
                  <p:cNvCxnSpPr/>
                  <p:nvPr/>
                </p:nvCxnSpPr>
                <p:spPr>
                  <a:xfrm>
                    <a:off x="4549837" y="4362891"/>
                    <a:ext cx="1863348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99" name="组合 298"/>
                  <p:cNvGrpSpPr/>
                  <p:nvPr/>
                </p:nvGrpSpPr>
                <p:grpSpPr>
                  <a:xfrm>
                    <a:off x="3143052" y="4032139"/>
                    <a:ext cx="3389003" cy="2202376"/>
                    <a:chOff x="3143052" y="4032139"/>
                    <a:chExt cx="3389003" cy="2202376"/>
                  </a:xfrm>
                </p:grpSpPr>
                <p:sp>
                  <p:nvSpPr>
                    <p:cNvPr id="300" name="文本框 299"/>
                    <p:cNvSpPr txBox="1"/>
                    <p:nvPr/>
                  </p:nvSpPr>
                  <p:spPr>
                    <a:xfrm>
                      <a:off x="3641226" y="4975898"/>
                      <a:ext cx="872116" cy="34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SPHK1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301" name="图片 300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4709" t="51708" r="10337" b="40466"/>
                    <a:stretch/>
                  </p:blipFill>
                  <p:spPr>
                    <a:xfrm>
                      <a:off x="5483333" y="4970576"/>
                      <a:ext cx="1007998" cy="266399"/>
                    </a:xfrm>
                    <a:custGeom>
                      <a:avLst/>
                      <a:gdLst>
                        <a:gd name="connsiteX0" fmla="*/ 0 w 831600"/>
                        <a:gd name="connsiteY0" fmla="*/ 0 h 349200"/>
                        <a:gd name="connsiteX1" fmla="*/ 831600 w 831600"/>
                        <a:gd name="connsiteY1" fmla="*/ 0 h 349200"/>
                        <a:gd name="connsiteX2" fmla="*/ 831600 w 831600"/>
                        <a:gd name="connsiteY2" fmla="*/ 349200 h 349200"/>
                        <a:gd name="connsiteX3" fmla="*/ 0 w 831600"/>
                        <a:gd name="connsiteY3" fmla="*/ 349200 h 349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31600" h="349200">
                          <a:moveTo>
                            <a:pt x="0" y="0"/>
                          </a:moveTo>
                          <a:lnTo>
                            <a:pt x="831600" y="0"/>
                          </a:lnTo>
                          <a:lnTo>
                            <a:pt x="831600" y="349200"/>
                          </a:lnTo>
                          <a:lnTo>
                            <a:pt x="0" y="349200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302" name="图片 301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8213" t="51792" r="47221" b="40584"/>
                    <a:stretch/>
                  </p:blipFill>
                  <p:spPr>
                    <a:xfrm>
                      <a:off x="4430342" y="4969928"/>
                      <a:ext cx="1007998" cy="266399"/>
                    </a:xfrm>
                    <a:custGeom>
                      <a:avLst/>
                      <a:gdLst>
                        <a:gd name="connsiteX0" fmla="*/ 0 w 831600"/>
                        <a:gd name="connsiteY0" fmla="*/ 0 h 349200"/>
                        <a:gd name="connsiteX1" fmla="*/ 831600 w 831600"/>
                        <a:gd name="connsiteY1" fmla="*/ 0 h 349200"/>
                        <a:gd name="connsiteX2" fmla="*/ 831600 w 831600"/>
                        <a:gd name="connsiteY2" fmla="*/ 349200 h 349200"/>
                        <a:gd name="connsiteX3" fmla="*/ 0 w 831600"/>
                        <a:gd name="connsiteY3" fmla="*/ 349200 h 349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31600" h="349200">
                          <a:moveTo>
                            <a:pt x="0" y="0"/>
                          </a:moveTo>
                          <a:lnTo>
                            <a:pt x="831600" y="0"/>
                          </a:lnTo>
                          <a:lnTo>
                            <a:pt x="831600" y="349200"/>
                          </a:lnTo>
                          <a:lnTo>
                            <a:pt x="0" y="349200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303" name="文本框 302"/>
                    <p:cNvSpPr txBox="1"/>
                    <p:nvPr/>
                  </p:nvSpPr>
                  <p:spPr>
                    <a:xfrm>
                      <a:off x="4837220" y="4032139"/>
                      <a:ext cx="1061707" cy="34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HEK293T 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4" name="文本框 303"/>
                    <p:cNvSpPr txBox="1"/>
                    <p:nvPr/>
                  </p:nvSpPr>
                  <p:spPr>
                    <a:xfrm>
                      <a:off x="3564771" y="4651765"/>
                      <a:ext cx="927244" cy="34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Tuberin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305" name="图片 304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8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9">
                              <a14:imgEffect>
                                <a14:brightnessContrast bright="-20000" contrast="2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3258" t="50181" r="43418" b="42833"/>
                    <a:stretch/>
                  </p:blipFill>
                  <p:spPr>
                    <a:xfrm>
                      <a:off x="4430342" y="4658025"/>
                      <a:ext cx="1008000" cy="266400"/>
                    </a:xfrm>
                    <a:custGeom>
                      <a:avLst/>
                      <a:gdLst>
                        <a:gd name="connsiteX0" fmla="*/ 0 w 829938"/>
                        <a:gd name="connsiteY0" fmla="*/ 0 h 349134"/>
                        <a:gd name="connsiteX1" fmla="*/ 829938 w 829938"/>
                        <a:gd name="connsiteY1" fmla="*/ 0 h 349134"/>
                        <a:gd name="connsiteX2" fmla="*/ 829938 w 829938"/>
                        <a:gd name="connsiteY2" fmla="*/ 349134 h 349134"/>
                        <a:gd name="connsiteX3" fmla="*/ 0 w 829938"/>
                        <a:gd name="connsiteY3" fmla="*/ 349134 h 349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29938" h="349134">
                          <a:moveTo>
                            <a:pt x="0" y="0"/>
                          </a:moveTo>
                          <a:lnTo>
                            <a:pt x="829938" y="0"/>
                          </a:lnTo>
                          <a:lnTo>
                            <a:pt x="829938" y="349134"/>
                          </a:lnTo>
                          <a:lnTo>
                            <a:pt x="0" y="349134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306" name="图片 305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8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9">
                              <a14:imgEffect>
                                <a14:brightnessContrast bright="-20000" contrast="2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8902" t="49820" r="7146" b="42865"/>
                    <a:stretch/>
                  </p:blipFill>
                  <p:spPr>
                    <a:xfrm>
                      <a:off x="5483333" y="4656496"/>
                      <a:ext cx="1008000" cy="266400"/>
                    </a:xfrm>
                    <a:custGeom>
                      <a:avLst/>
                      <a:gdLst>
                        <a:gd name="connsiteX0" fmla="*/ 0 w 829938"/>
                        <a:gd name="connsiteY0" fmla="*/ 0 h 349134"/>
                        <a:gd name="connsiteX1" fmla="*/ 829938 w 829938"/>
                        <a:gd name="connsiteY1" fmla="*/ 0 h 349134"/>
                        <a:gd name="connsiteX2" fmla="*/ 829938 w 829938"/>
                        <a:gd name="connsiteY2" fmla="*/ 349134 h 349134"/>
                        <a:gd name="connsiteX3" fmla="*/ 0 w 829938"/>
                        <a:gd name="connsiteY3" fmla="*/ 349134 h 349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29938" h="349134">
                          <a:moveTo>
                            <a:pt x="0" y="0"/>
                          </a:moveTo>
                          <a:lnTo>
                            <a:pt x="829938" y="0"/>
                          </a:lnTo>
                          <a:lnTo>
                            <a:pt x="829938" y="349134"/>
                          </a:lnTo>
                          <a:lnTo>
                            <a:pt x="0" y="349134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307" name="文本框 306"/>
                    <p:cNvSpPr txBox="1"/>
                    <p:nvPr/>
                  </p:nvSpPr>
                  <p:spPr>
                    <a:xfrm>
                      <a:off x="3143052" y="5230372"/>
                      <a:ext cx="1311742" cy="47085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>
                        <a:lnSpc>
                          <a:spcPts val="1108"/>
                        </a:lnSpc>
                      </a:pPr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pS6</a:t>
                      </a:r>
                    </a:p>
                    <a:p>
                      <a:pPr algn="r">
                        <a:lnSpc>
                          <a:spcPts val="1108"/>
                        </a:lnSpc>
                      </a:pPr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(Ser235/236)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308" name="图片 307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10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1">
                              <a14:imgEffect>
                                <a14:brightnessContrast bright="-20000" contrast="2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9737" t="57213" r="46078" b="35349"/>
                    <a:stretch/>
                  </p:blipFill>
                  <p:spPr>
                    <a:xfrm>
                      <a:off x="4430342" y="5278634"/>
                      <a:ext cx="1008000" cy="266400"/>
                    </a:xfrm>
                    <a:custGeom>
                      <a:avLst/>
                      <a:gdLst>
                        <a:gd name="connsiteX0" fmla="*/ 0 w 829938"/>
                        <a:gd name="connsiteY0" fmla="*/ 0 h 349134"/>
                        <a:gd name="connsiteX1" fmla="*/ 829938 w 829938"/>
                        <a:gd name="connsiteY1" fmla="*/ 0 h 349134"/>
                        <a:gd name="connsiteX2" fmla="*/ 829938 w 829938"/>
                        <a:gd name="connsiteY2" fmla="*/ 349134 h 349134"/>
                        <a:gd name="connsiteX3" fmla="*/ 0 w 829938"/>
                        <a:gd name="connsiteY3" fmla="*/ 349134 h 349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29938" h="349134">
                          <a:moveTo>
                            <a:pt x="0" y="0"/>
                          </a:moveTo>
                          <a:lnTo>
                            <a:pt x="829938" y="0"/>
                          </a:lnTo>
                          <a:lnTo>
                            <a:pt x="829938" y="349134"/>
                          </a:lnTo>
                          <a:lnTo>
                            <a:pt x="0" y="349134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309" name="图片 308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10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1">
                              <a14:imgEffect>
                                <a14:brightnessContrast bright="-20000" contrast="2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5616" t="57651" r="11300" b="35489"/>
                    <a:stretch/>
                  </p:blipFill>
                  <p:spPr>
                    <a:xfrm>
                      <a:off x="5483333" y="5280852"/>
                      <a:ext cx="1008000" cy="266400"/>
                    </a:xfrm>
                    <a:custGeom>
                      <a:avLst/>
                      <a:gdLst>
                        <a:gd name="connsiteX0" fmla="*/ 0 w 829938"/>
                        <a:gd name="connsiteY0" fmla="*/ 0 h 349134"/>
                        <a:gd name="connsiteX1" fmla="*/ 829938 w 829938"/>
                        <a:gd name="connsiteY1" fmla="*/ 0 h 349134"/>
                        <a:gd name="connsiteX2" fmla="*/ 829938 w 829938"/>
                        <a:gd name="connsiteY2" fmla="*/ 349134 h 349134"/>
                        <a:gd name="connsiteX3" fmla="*/ 0 w 829938"/>
                        <a:gd name="connsiteY3" fmla="*/ 349134 h 349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29938" h="349134">
                          <a:moveTo>
                            <a:pt x="0" y="0"/>
                          </a:moveTo>
                          <a:lnTo>
                            <a:pt x="829938" y="0"/>
                          </a:lnTo>
                          <a:lnTo>
                            <a:pt x="829938" y="349134"/>
                          </a:lnTo>
                          <a:lnTo>
                            <a:pt x="0" y="349134"/>
                          </a:lnTo>
                          <a:close/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310" name="文本框 309"/>
                    <p:cNvSpPr txBox="1"/>
                    <p:nvPr/>
                  </p:nvSpPr>
                  <p:spPr>
                    <a:xfrm>
                      <a:off x="3635203" y="5616401"/>
                      <a:ext cx="886947" cy="34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ASAH1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1" name="文本框 310"/>
                    <p:cNvSpPr txBox="1"/>
                    <p:nvPr/>
                  </p:nvSpPr>
                  <p:spPr>
                    <a:xfrm>
                      <a:off x="3677089" y="5886210"/>
                      <a:ext cx="814109" cy="34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β-actin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2" name="TextBox 6"/>
                    <p:cNvSpPr txBox="1"/>
                    <p:nvPr/>
                  </p:nvSpPr>
                  <p:spPr>
                    <a:xfrm>
                      <a:off x="3771081" y="4358572"/>
                      <a:ext cx="947031" cy="348305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 wrap="square" anchor="t">
                      <a:spAutoFit/>
                    </a:bodyPr>
                    <a:lstStyle/>
                    <a:p>
                      <a:pPr algn="l"/>
                      <a:r>
                        <a:rPr lang="en-US" altLang="zh-CN" sz="1200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</a:t>
                      </a:r>
                      <a:r>
                        <a:rPr lang="en-US" altLang="zh-CN" sz="1200" i="1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TSC2</a:t>
                      </a:r>
                    </a:p>
                  </p:txBody>
                </p:sp>
                <p:grpSp>
                  <p:nvGrpSpPr>
                    <p:cNvPr id="313" name="组合 312"/>
                    <p:cNvGrpSpPr/>
                    <p:nvPr/>
                  </p:nvGrpSpPr>
                  <p:grpSpPr>
                    <a:xfrm>
                      <a:off x="5580892" y="4340700"/>
                      <a:ext cx="951163" cy="348306"/>
                      <a:chOff x="7714778" y="1287142"/>
                      <a:chExt cx="951163" cy="348306"/>
                    </a:xfrm>
                  </p:grpSpPr>
                  <p:sp>
                    <p:nvSpPr>
                      <p:cNvPr id="317" name="Rectangle 65"/>
                      <p:cNvSpPr/>
                      <p:nvPr/>
                    </p:nvSpPr>
                    <p:spPr>
                      <a:xfrm>
                        <a:off x="8212014" y="1287142"/>
                        <a:ext cx="453927" cy="34830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+  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318" name="Rectangle 65"/>
                      <p:cNvSpPr/>
                      <p:nvPr/>
                    </p:nvSpPr>
                    <p:spPr>
                      <a:xfrm>
                        <a:off x="7714778" y="1287142"/>
                        <a:ext cx="345082" cy="34830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+</a:t>
                        </a:r>
                        <a:endParaRPr lang="en-US" sz="1200" dirty="0"/>
                      </a:p>
                    </p:txBody>
                  </p:sp>
                </p:grpSp>
                <p:grpSp>
                  <p:nvGrpSpPr>
                    <p:cNvPr id="314" name="组合 313"/>
                    <p:cNvGrpSpPr/>
                    <p:nvPr/>
                  </p:nvGrpSpPr>
                  <p:grpSpPr>
                    <a:xfrm>
                      <a:off x="4576944" y="4340700"/>
                      <a:ext cx="785239" cy="348306"/>
                      <a:chOff x="1466697" y="9571922"/>
                      <a:chExt cx="785239" cy="348306"/>
                    </a:xfrm>
                  </p:grpSpPr>
                  <p:sp>
                    <p:nvSpPr>
                      <p:cNvPr id="315" name="Rectangle 64"/>
                      <p:cNvSpPr/>
                      <p:nvPr/>
                    </p:nvSpPr>
                    <p:spPr>
                      <a:xfrm>
                        <a:off x="1466697" y="9571922"/>
                        <a:ext cx="296706" cy="34830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-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316" name="Rectangle 64"/>
                      <p:cNvSpPr/>
                      <p:nvPr/>
                    </p:nvSpPr>
                    <p:spPr>
                      <a:xfrm>
                        <a:off x="1955230" y="9571922"/>
                        <a:ext cx="296706" cy="34830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-</a:t>
                        </a:r>
                        <a:endParaRPr lang="en-US" sz="1200" dirty="0"/>
                      </a:p>
                    </p:txBody>
                  </p:sp>
                </p:grpSp>
              </p:grpSp>
            </p:grpSp>
            <p:pic>
              <p:nvPicPr>
                <p:cNvPr id="294" name="图片 293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721" t="60633" r="48279" b="34733"/>
                <a:stretch>
                  <a:fillRect/>
                </a:stretch>
              </p:blipFill>
              <p:spPr>
                <a:xfrm>
                  <a:off x="4113134" y="4159502"/>
                  <a:ext cx="800862" cy="212677"/>
                </a:xfrm>
                <a:custGeom>
                  <a:avLst/>
                  <a:gdLst>
                    <a:gd name="connsiteX0" fmla="*/ 0 w 867600"/>
                    <a:gd name="connsiteY0" fmla="*/ 0 h 230400"/>
                    <a:gd name="connsiteX1" fmla="*/ 867600 w 867600"/>
                    <a:gd name="connsiteY1" fmla="*/ 0 h 230400"/>
                    <a:gd name="connsiteX2" fmla="*/ 867600 w 867600"/>
                    <a:gd name="connsiteY2" fmla="*/ 230400 h 230400"/>
                    <a:gd name="connsiteX3" fmla="*/ 0 w 867600"/>
                    <a:gd name="connsiteY3" fmla="*/ 230400 h 2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7600" h="230400">
                      <a:moveTo>
                        <a:pt x="0" y="0"/>
                      </a:moveTo>
                      <a:lnTo>
                        <a:pt x="867600" y="0"/>
                      </a:lnTo>
                      <a:lnTo>
                        <a:pt x="867600" y="230400"/>
                      </a:lnTo>
                      <a:lnTo>
                        <a:pt x="0" y="2304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95" name="图片 29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3673" t="60504" r="12327" b="34863"/>
                <a:stretch>
                  <a:fillRect/>
                </a:stretch>
              </p:blipFill>
              <p:spPr>
                <a:xfrm>
                  <a:off x="4954552" y="4160154"/>
                  <a:ext cx="800862" cy="212677"/>
                </a:xfrm>
                <a:custGeom>
                  <a:avLst/>
                  <a:gdLst>
                    <a:gd name="connsiteX0" fmla="*/ 0 w 867600"/>
                    <a:gd name="connsiteY0" fmla="*/ 0 h 230400"/>
                    <a:gd name="connsiteX1" fmla="*/ 867600 w 867600"/>
                    <a:gd name="connsiteY1" fmla="*/ 0 h 230400"/>
                    <a:gd name="connsiteX2" fmla="*/ 867600 w 867600"/>
                    <a:gd name="connsiteY2" fmla="*/ 230400 h 230400"/>
                    <a:gd name="connsiteX3" fmla="*/ 0 w 867600"/>
                    <a:gd name="connsiteY3" fmla="*/ 230400 h 2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7600" h="230400">
                      <a:moveTo>
                        <a:pt x="0" y="0"/>
                      </a:moveTo>
                      <a:lnTo>
                        <a:pt x="867600" y="0"/>
                      </a:lnTo>
                      <a:lnTo>
                        <a:pt x="867600" y="230400"/>
                      </a:lnTo>
                      <a:lnTo>
                        <a:pt x="0" y="2304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96" name="图片 29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534" t="40002" r="15622" b="55416"/>
                <a:stretch>
                  <a:fillRect/>
                </a:stretch>
              </p:blipFill>
              <p:spPr>
                <a:xfrm>
                  <a:off x="4964975" y="3903183"/>
                  <a:ext cx="800862" cy="212677"/>
                </a:xfrm>
                <a:custGeom>
                  <a:avLst/>
                  <a:gdLst>
                    <a:gd name="connsiteX0" fmla="*/ 0 w 867600"/>
                    <a:gd name="connsiteY0" fmla="*/ 0 h 230400"/>
                    <a:gd name="connsiteX1" fmla="*/ 867600 w 867600"/>
                    <a:gd name="connsiteY1" fmla="*/ 0 h 230400"/>
                    <a:gd name="connsiteX2" fmla="*/ 867600 w 867600"/>
                    <a:gd name="connsiteY2" fmla="*/ 230400 h 230400"/>
                    <a:gd name="connsiteX3" fmla="*/ 0 w 867600"/>
                    <a:gd name="connsiteY3" fmla="*/ 230400 h 2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7600" h="230400">
                      <a:moveTo>
                        <a:pt x="0" y="0"/>
                      </a:moveTo>
                      <a:lnTo>
                        <a:pt x="867600" y="0"/>
                      </a:lnTo>
                      <a:lnTo>
                        <a:pt x="867600" y="230400"/>
                      </a:lnTo>
                      <a:lnTo>
                        <a:pt x="0" y="2304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97" name="图片 296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130" t="41864" r="49671" b="53105"/>
                <a:stretch>
                  <a:fillRect/>
                </a:stretch>
              </p:blipFill>
              <p:spPr>
                <a:xfrm>
                  <a:off x="4122075" y="3902640"/>
                  <a:ext cx="800862" cy="212677"/>
                </a:xfrm>
                <a:custGeom>
                  <a:avLst/>
                  <a:gdLst>
                    <a:gd name="connsiteX0" fmla="*/ 0 w 867600"/>
                    <a:gd name="connsiteY0" fmla="*/ 0 h 230400"/>
                    <a:gd name="connsiteX1" fmla="*/ 867600 w 867600"/>
                    <a:gd name="connsiteY1" fmla="*/ 0 h 230400"/>
                    <a:gd name="connsiteX2" fmla="*/ 867600 w 867600"/>
                    <a:gd name="connsiteY2" fmla="*/ 230400 h 230400"/>
                    <a:gd name="connsiteX3" fmla="*/ 0 w 867600"/>
                    <a:gd name="connsiteY3" fmla="*/ 230400 h 2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7600" h="230400">
                      <a:moveTo>
                        <a:pt x="0" y="0"/>
                      </a:moveTo>
                      <a:lnTo>
                        <a:pt x="867600" y="0"/>
                      </a:lnTo>
                      <a:lnTo>
                        <a:pt x="867600" y="230400"/>
                      </a:lnTo>
                      <a:lnTo>
                        <a:pt x="0" y="230400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</p:grpSp>
          <p:sp>
            <p:nvSpPr>
              <p:cNvPr id="339" name="TextBox 16"/>
              <p:cNvSpPr txBox="1"/>
              <p:nvPr/>
            </p:nvSpPr>
            <p:spPr>
              <a:xfrm>
                <a:off x="237626" y="4650123"/>
                <a:ext cx="2283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</p:grpSp>
        <p:sp>
          <p:nvSpPr>
            <p:cNvPr id="346" name="文本框 345"/>
            <p:cNvSpPr txBox="1"/>
            <p:nvPr/>
          </p:nvSpPr>
          <p:spPr>
            <a:xfrm>
              <a:off x="2551309" y="5578051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32kDa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文本框 346"/>
            <p:cNvSpPr txBox="1"/>
            <p:nvPr/>
          </p:nvSpPr>
          <p:spPr>
            <a:xfrm>
              <a:off x="2551309" y="5825562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13kDa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文本框 347"/>
            <p:cNvSpPr txBox="1"/>
            <p:nvPr/>
          </p:nvSpPr>
          <p:spPr>
            <a:xfrm>
              <a:off x="2551309" y="5352280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48kDa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文本框 348"/>
            <p:cNvSpPr txBox="1"/>
            <p:nvPr/>
          </p:nvSpPr>
          <p:spPr>
            <a:xfrm>
              <a:off x="2551309" y="6059578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43kDa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文本框 349"/>
            <p:cNvSpPr txBox="1"/>
            <p:nvPr/>
          </p:nvSpPr>
          <p:spPr>
            <a:xfrm>
              <a:off x="2551309" y="5095875"/>
              <a:ext cx="757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200kDa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20310" y="2951232"/>
            <a:ext cx="3504060" cy="2527962"/>
            <a:chOff x="3191170" y="4451652"/>
            <a:chExt cx="3504060" cy="2527962"/>
          </a:xfrm>
        </p:grpSpPr>
        <p:sp>
          <p:nvSpPr>
            <p:cNvPr id="340" name="TextBox 16"/>
            <p:cNvSpPr txBox="1"/>
            <p:nvPr/>
          </p:nvSpPr>
          <p:spPr>
            <a:xfrm>
              <a:off x="3191170" y="4489198"/>
              <a:ext cx="228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234087" y="4451652"/>
              <a:ext cx="3461143" cy="2527962"/>
              <a:chOff x="3234087" y="4451652"/>
              <a:chExt cx="3461143" cy="2527962"/>
            </a:xfrm>
          </p:grpSpPr>
          <p:graphicFrame>
            <p:nvGraphicFramePr>
              <p:cNvPr id="2" name="对象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2665813"/>
                  </p:ext>
                </p:extLst>
              </p:nvPr>
            </p:nvGraphicFramePr>
            <p:xfrm>
              <a:off x="3705208" y="4630251"/>
              <a:ext cx="2990022" cy="226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69" name="Prism 8" r:id="rId14" imgW="3352503" imgH="2543048" progId="Prism8.Document">
                      <p:embed/>
                    </p:oleObj>
                  </mc:Choice>
                  <mc:Fallback>
                    <p:oleObj name="Prism 8" r:id="rId14" imgW="3352503" imgH="2543048" progId="Prism8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3705208" y="4630251"/>
                            <a:ext cx="2990022" cy="2268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6" name="组合 15"/>
              <p:cNvGrpSpPr/>
              <p:nvPr/>
            </p:nvGrpSpPr>
            <p:grpSpPr>
              <a:xfrm>
                <a:off x="3234087" y="4451652"/>
                <a:ext cx="3383322" cy="2527962"/>
                <a:chOff x="3037237" y="4451652"/>
                <a:chExt cx="3383322" cy="2527962"/>
              </a:xfrm>
            </p:grpSpPr>
            <p:sp>
              <p:nvSpPr>
                <p:cNvPr id="326" name="文本框 325"/>
                <p:cNvSpPr txBox="1"/>
                <p:nvPr/>
              </p:nvSpPr>
              <p:spPr>
                <a:xfrm rot="10800000">
                  <a:off x="3037237" y="4749379"/>
                  <a:ext cx="553998" cy="1758788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The intensity of proteins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(relative to ꞵ-actin)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7" name="文本框 326"/>
                <p:cNvSpPr txBox="1"/>
                <p:nvPr/>
              </p:nvSpPr>
              <p:spPr>
                <a:xfrm>
                  <a:off x="4611474" y="4673543"/>
                  <a:ext cx="4188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8" name="文本框 327"/>
                <p:cNvSpPr txBox="1"/>
                <p:nvPr/>
              </p:nvSpPr>
              <p:spPr>
                <a:xfrm>
                  <a:off x="4007264" y="5846919"/>
                  <a:ext cx="4188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9" name="文本框 328"/>
                <p:cNvSpPr txBox="1"/>
                <p:nvPr/>
              </p:nvSpPr>
              <p:spPr>
                <a:xfrm>
                  <a:off x="5889356" y="5143289"/>
                  <a:ext cx="4188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0" name="文本框 329"/>
                <p:cNvSpPr txBox="1"/>
                <p:nvPr/>
              </p:nvSpPr>
              <p:spPr>
                <a:xfrm>
                  <a:off x="5250668" y="5329937"/>
                  <a:ext cx="47139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1" name="TextBox 6"/>
                <p:cNvSpPr txBox="1"/>
                <p:nvPr/>
              </p:nvSpPr>
              <p:spPr>
                <a:xfrm>
                  <a:off x="3914307" y="4451652"/>
                  <a:ext cx="813282" cy="277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 err="1">
                      <a:latin typeface="Arial" panose="020B0604020202020204" pitchFamily="34" charset="0"/>
                      <a:ea typeface="宋体" panose="02010600030101010101" pitchFamily="2" charset="-122"/>
                    </a:rPr>
                    <a:t>siControl</a:t>
                  </a:r>
                  <a:endPara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32" name="矩形 331"/>
                <p:cNvSpPr/>
                <p:nvPr/>
              </p:nvSpPr>
              <p:spPr>
                <a:xfrm>
                  <a:off x="3888801" y="4550227"/>
                  <a:ext cx="93046" cy="9304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dk1"/>
                      </a:solidFill>
                    </a14:hiddenFill>
                  </a:ext>
                </a:ex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333" name="矩形 332"/>
                <p:cNvSpPr/>
                <p:nvPr/>
              </p:nvSpPr>
              <p:spPr>
                <a:xfrm>
                  <a:off x="3877414" y="4710921"/>
                  <a:ext cx="93046" cy="93046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4" name="TextBox 6"/>
                <p:cNvSpPr txBox="1"/>
                <p:nvPr/>
              </p:nvSpPr>
              <p:spPr>
                <a:xfrm>
                  <a:off x="3918331" y="4611673"/>
                  <a:ext cx="746422" cy="27699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pPr algn="l"/>
                  <a:r>
                    <a:rPr lang="en-US" altLang="zh-CN" sz="12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si</a:t>
                  </a:r>
                  <a:r>
                    <a:rPr lang="en-US" altLang="zh-CN" sz="1200" i="1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TSC2</a:t>
                  </a:r>
                </a:p>
              </p:txBody>
            </p:sp>
            <p:sp>
              <p:nvSpPr>
                <p:cNvPr id="335" name="文本框 334"/>
                <p:cNvSpPr txBox="1"/>
                <p:nvPr/>
              </p:nvSpPr>
              <p:spPr>
                <a:xfrm>
                  <a:off x="5722059" y="6530352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ASAH1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6" name="文本框 335"/>
                <p:cNvSpPr txBox="1"/>
                <p:nvPr/>
              </p:nvSpPr>
              <p:spPr>
                <a:xfrm>
                  <a:off x="4491505" y="6530352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7" name="文本框 336"/>
                <p:cNvSpPr txBox="1"/>
                <p:nvPr/>
              </p:nvSpPr>
              <p:spPr>
                <a:xfrm>
                  <a:off x="3819371" y="6520191"/>
                  <a:ext cx="698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Tuberin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8" name="文本框 337"/>
                <p:cNvSpPr txBox="1"/>
                <p:nvPr/>
              </p:nvSpPr>
              <p:spPr>
                <a:xfrm>
                  <a:off x="4929650" y="6517949"/>
                  <a:ext cx="10445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pS6</a:t>
                  </a:r>
                </a:p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(ser235/236)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4" name="文本框 323"/>
                <p:cNvSpPr txBox="1"/>
                <p:nvPr/>
              </p:nvSpPr>
              <p:spPr>
                <a:xfrm>
                  <a:off x="3427055" y="4730925"/>
                  <a:ext cx="4903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10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42" name="文本框 241"/>
              <p:cNvSpPr txBox="1"/>
              <p:nvPr/>
            </p:nvSpPr>
            <p:spPr>
              <a:xfrm>
                <a:off x="3693516" y="5038085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8.0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文本框 242"/>
              <p:cNvSpPr txBox="1"/>
              <p:nvPr/>
            </p:nvSpPr>
            <p:spPr>
              <a:xfrm>
                <a:off x="3693516" y="5378676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文本框 243"/>
              <p:cNvSpPr txBox="1"/>
              <p:nvPr/>
            </p:nvSpPr>
            <p:spPr>
              <a:xfrm>
                <a:off x="3693516" y="5685184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文本框 244"/>
              <p:cNvSpPr txBox="1"/>
              <p:nvPr/>
            </p:nvSpPr>
            <p:spPr>
              <a:xfrm>
                <a:off x="3693516" y="6014718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文本框 245"/>
              <p:cNvSpPr txBox="1"/>
              <p:nvPr/>
            </p:nvSpPr>
            <p:spPr>
              <a:xfrm>
                <a:off x="3693516" y="6317887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40" name="文本框 239"/>
          <p:cNvSpPr txBox="1"/>
          <p:nvPr/>
        </p:nvSpPr>
        <p:spPr>
          <a:xfrm>
            <a:off x="636996" y="2119429"/>
            <a:ext cx="191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723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228812" y="160019"/>
            <a:ext cx="2112945" cy="2160000"/>
            <a:chOff x="-1785" y="110629"/>
            <a:chExt cx="2112945" cy="2160000"/>
          </a:xfrm>
        </p:grpSpPr>
        <p:graphicFrame>
          <p:nvGraphicFramePr>
            <p:cNvPr id="4" name="对象 3"/>
            <p:cNvGraphicFramePr>
              <a:graphicFrameLocks noChangeAspect="1"/>
            </p:cNvGraphicFramePr>
            <p:nvPr/>
          </p:nvGraphicFramePr>
          <p:xfrm>
            <a:off x="490538" y="110629"/>
            <a:ext cx="1620622" cy="21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8" name="Prism 8" r:id="rId3" imgW="2065738" imgH="2753378" progId="Prism8.Document">
                    <p:embed/>
                  </p:oleObj>
                </mc:Choice>
                <mc:Fallback>
                  <p:oleObj name="Prism 8" r:id="rId3" imgW="2065738" imgH="2753378" progId="Prism8.Document">
                    <p:embed/>
                    <p:pic>
                      <p:nvPicPr>
                        <p:cNvPr id="4" name="对象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90538" y="110629"/>
                          <a:ext cx="1620622" cy="21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文本框 4"/>
            <p:cNvSpPr txBox="1"/>
            <p:nvPr/>
          </p:nvSpPr>
          <p:spPr>
            <a:xfrm>
              <a:off x="441960" y="163969"/>
              <a:ext cx="457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41960" y="649744"/>
              <a:ext cx="457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41960" y="1130439"/>
              <a:ext cx="457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41960" y="1584169"/>
              <a:ext cx="457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 rot="10800000">
              <a:off x="0" y="202565"/>
              <a:ext cx="553998" cy="16586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 intensity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44538" y="372745"/>
              <a:ext cx="4495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-1785" y="1787865"/>
              <a:ext cx="900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shSPHK1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91539" y="1769728"/>
              <a:ext cx="92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1#   2#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41473" y="2358233"/>
            <a:ext cx="2654412" cy="2264400"/>
            <a:chOff x="941473" y="2358233"/>
            <a:chExt cx="2654412" cy="2264400"/>
          </a:xfrm>
        </p:grpSpPr>
        <p:graphicFrame>
          <p:nvGraphicFramePr>
            <p:cNvPr id="76" name="对象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3541685"/>
                </p:ext>
              </p:extLst>
            </p:nvPr>
          </p:nvGraphicFramePr>
          <p:xfrm>
            <a:off x="1394167" y="2358233"/>
            <a:ext cx="2201718" cy="226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9" name="Prism 8" r:id="rId5" imgW="2675808" imgH="2753378" progId="Prism8.Document">
                    <p:embed/>
                  </p:oleObj>
                </mc:Choice>
                <mc:Fallback>
                  <p:oleObj name="Prism 8" r:id="rId5" imgW="2675808" imgH="2753378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94167" y="2358233"/>
                          <a:ext cx="2201718" cy="226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9" name="组合 28"/>
            <p:cNvGrpSpPr/>
            <p:nvPr/>
          </p:nvGrpSpPr>
          <p:grpSpPr>
            <a:xfrm>
              <a:off x="941473" y="2440929"/>
              <a:ext cx="2213861" cy="2111030"/>
              <a:chOff x="2157290" y="182131"/>
              <a:chExt cx="2213861" cy="2111030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570642" y="1641745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文本框 7"/>
              <p:cNvSpPr txBox="1"/>
              <p:nvPr/>
            </p:nvSpPr>
            <p:spPr>
              <a:xfrm>
                <a:off x="2570642" y="1299550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3315298" y="745342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681864" y="255200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888374" y="406460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193424" y="1277576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0642" y="920462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7"/>
              <p:cNvSpPr txBox="1"/>
              <p:nvPr/>
            </p:nvSpPr>
            <p:spPr>
              <a:xfrm>
                <a:off x="2570642" y="530642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文本框 7"/>
              <p:cNvSpPr txBox="1"/>
              <p:nvPr/>
            </p:nvSpPr>
            <p:spPr>
              <a:xfrm>
                <a:off x="2570642" y="182131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494924" y="1812772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TSC2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442745" y="2016162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PF543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996644" y="1801344"/>
                <a:ext cx="13745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-       -      +      +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-       +      -      + 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 rot="10800000">
                <a:off x="2157290" y="194945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intensity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2" name="文本框 41"/>
          <p:cNvSpPr txBox="1"/>
          <p:nvPr/>
        </p:nvSpPr>
        <p:spPr>
          <a:xfrm>
            <a:off x="399776" y="2084808"/>
            <a:ext cx="583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8.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SPHK1 in 621-101shN.C and 621-101sh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cells was quantified by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9776" y="4494670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9.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expressions of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SPHK1 with or without PF543 in TSC2-deficient and TSC2-addback cells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89150" y="7893142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10.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proteins: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SPHK1, S1PR1, S1PR3 and pS6(ser235/236) with or without S1P in TSC2-deficient and TSC2-addback cells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7230" y="2294215"/>
            <a:ext cx="2279654" cy="2282811"/>
            <a:chOff x="3277230" y="2294215"/>
            <a:chExt cx="2279654" cy="2282811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0498631"/>
                </p:ext>
              </p:extLst>
            </p:nvPr>
          </p:nvGraphicFramePr>
          <p:xfrm>
            <a:off x="3705165" y="2428398"/>
            <a:ext cx="1851719" cy="20233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0" name="Prism 8" r:id="rId7" imgW="2346284" imgH="2564297" progId="Prism8.Document">
                    <p:embed/>
                  </p:oleObj>
                </mc:Choice>
                <mc:Fallback>
                  <p:oleObj name="Prism 8" r:id="rId7" imgW="2346284" imgH="2564297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05165" y="2428398"/>
                          <a:ext cx="1851719" cy="202336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1" name="组合 40"/>
            <p:cNvGrpSpPr/>
            <p:nvPr/>
          </p:nvGrpSpPr>
          <p:grpSpPr>
            <a:xfrm>
              <a:off x="3277230" y="2294215"/>
              <a:ext cx="2166907" cy="2282811"/>
              <a:chOff x="4294927" y="35417"/>
              <a:chExt cx="2166907" cy="2282811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684624" y="615585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4684624" y="968010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4684624" y="1324880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684624" y="1645260"/>
                <a:ext cx="4571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 rot="10800000">
                <a:off x="4294927" y="242639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SPHK1 intensity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4526552" y="1837839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TSC2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4474373" y="2041229"/>
                <a:ext cx="698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PF543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5087327" y="1826411"/>
                <a:ext cx="13745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-      -      +      +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-      +      -      + 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5359454" y="35417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5219100" y="231878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5948842" y="984319"/>
                <a:ext cx="449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3666927" y="2521687"/>
              <a:ext cx="457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8.0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206120DF-E510-4782-83B2-A35C07BBF588}"/>
              </a:ext>
            </a:extLst>
          </p:cNvPr>
          <p:cNvGrpSpPr/>
          <p:nvPr/>
        </p:nvGrpSpPr>
        <p:grpSpPr>
          <a:xfrm>
            <a:off x="908528" y="5029891"/>
            <a:ext cx="5012779" cy="2651941"/>
            <a:chOff x="908528" y="4953691"/>
            <a:chExt cx="5012779" cy="2651941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8B0F8AA4-490C-4DAC-8FAB-DE6218048FE0}"/>
                </a:ext>
              </a:extLst>
            </p:cNvPr>
            <p:cNvGrpSpPr/>
            <p:nvPr/>
          </p:nvGrpSpPr>
          <p:grpSpPr>
            <a:xfrm>
              <a:off x="908528" y="4953691"/>
              <a:ext cx="5012779" cy="2651941"/>
              <a:chOff x="908528" y="4629841"/>
              <a:chExt cx="5012779" cy="2651941"/>
            </a:xfrm>
          </p:grpSpPr>
          <p:graphicFrame>
            <p:nvGraphicFramePr>
              <p:cNvPr id="14" name="对象 13">
                <a:extLst>
                  <a:ext uri="{FF2B5EF4-FFF2-40B4-BE49-F238E27FC236}">
                    <a16:creationId xmlns:a16="http://schemas.microsoft.com/office/drawing/2014/main" id="{0BC9824A-17EF-4327-ADC0-E91C00B6483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5327215"/>
                  </p:ext>
                </p:extLst>
              </p:nvPr>
            </p:nvGraphicFramePr>
            <p:xfrm>
              <a:off x="1350894" y="4679759"/>
              <a:ext cx="4570413" cy="2543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01" name="Prism 8" r:id="rId9" imgW="4570842" imgH="2543048" progId="Prism8.Document">
                      <p:embed/>
                    </p:oleObj>
                  </mc:Choice>
                  <mc:Fallback>
                    <p:oleObj name="Prism 8" r:id="rId9" imgW="4570842" imgH="2543048" progId="Prism8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350894" y="4679759"/>
                            <a:ext cx="4570413" cy="25431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86" name="组合 85"/>
              <p:cNvGrpSpPr/>
              <p:nvPr/>
            </p:nvGrpSpPr>
            <p:grpSpPr>
              <a:xfrm>
                <a:off x="908528" y="4629841"/>
                <a:ext cx="4839412" cy="2651941"/>
                <a:chOff x="908528" y="4629841"/>
                <a:chExt cx="4839412" cy="2651941"/>
              </a:xfrm>
            </p:grpSpPr>
            <p:grpSp>
              <p:nvGrpSpPr>
                <p:cNvPr id="81" name="组合 80"/>
                <p:cNvGrpSpPr/>
                <p:nvPr/>
              </p:nvGrpSpPr>
              <p:grpSpPr>
                <a:xfrm>
                  <a:off x="908528" y="4629841"/>
                  <a:ext cx="4839412" cy="2651941"/>
                  <a:chOff x="908528" y="4629841"/>
                  <a:chExt cx="4839412" cy="2651941"/>
                </a:xfrm>
              </p:grpSpPr>
              <p:grpSp>
                <p:nvGrpSpPr>
                  <p:cNvPr id="65" name="组合 64"/>
                  <p:cNvGrpSpPr/>
                  <p:nvPr/>
                </p:nvGrpSpPr>
                <p:grpSpPr>
                  <a:xfrm>
                    <a:off x="908528" y="4629841"/>
                    <a:ext cx="4839412" cy="2651941"/>
                    <a:chOff x="908528" y="4629841"/>
                    <a:chExt cx="4839412" cy="2651941"/>
                  </a:xfrm>
                </p:grpSpPr>
                <p:grpSp>
                  <p:nvGrpSpPr>
                    <p:cNvPr id="63" name="组合 62"/>
                    <p:cNvGrpSpPr/>
                    <p:nvPr/>
                  </p:nvGrpSpPr>
                  <p:grpSpPr>
                    <a:xfrm>
                      <a:off x="1381621" y="4629841"/>
                      <a:ext cx="4366319" cy="2651941"/>
                      <a:chOff x="1381621" y="4629841"/>
                      <a:chExt cx="4366319" cy="2651941"/>
                    </a:xfrm>
                  </p:grpSpPr>
                  <p:sp>
                    <p:nvSpPr>
                      <p:cNvPr id="45" name="文本框 44"/>
                      <p:cNvSpPr txBox="1"/>
                      <p:nvPr/>
                    </p:nvSpPr>
                    <p:spPr>
                      <a:xfrm rot="19500000">
                        <a:off x="1639167" y="6881589"/>
                        <a:ext cx="734431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 err="1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Tuberin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6" name="文本框 45"/>
                      <p:cNvSpPr txBox="1"/>
                      <p:nvPr/>
                    </p:nvSpPr>
                    <p:spPr>
                      <a:xfrm rot="19500000">
                        <a:off x="2517121" y="6912424"/>
                        <a:ext cx="734431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SPHK1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7" name="文本框 46"/>
                      <p:cNvSpPr txBox="1"/>
                      <p:nvPr/>
                    </p:nvSpPr>
                    <p:spPr>
                      <a:xfrm rot="19500000">
                        <a:off x="5013509" y="6887107"/>
                        <a:ext cx="734431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S1PR1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文本框 47"/>
                      <p:cNvSpPr txBox="1"/>
                      <p:nvPr/>
                    </p:nvSpPr>
                    <p:spPr>
                      <a:xfrm rot="19500000">
                        <a:off x="3385070" y="6920920"/>
                        <a:ext cx="734431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S1PR3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文本框 48"/>
                      <p:cNvSpPr txBox="1"/>
                      <p:nvPr/>
                    </p:nvSpPr>
                    <p:spPr>
                      <a:xfrm rot="19500000">
                        <a:off x="4021775" y="6820117"/>
                        <a:ext cx="1089544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      pS6</a:t>
                        </a:r>
                      </a:p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(ser235/236)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" name="文本框 49"/>
                      <p:cNvSpPr txBox="1"/>
                      <p:nvPr/>
                    </p:nvSpPr>
                    <p:spPr>
                      <a:xfrm>
                        <a:off x="4263020" y="4629841"/>
                        <a:ext cx="44850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ns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1" name="文本框 50"/>
                      <p:cNvSpPr txBox="1"/>
                      <p:nvPr/>
                    </p:nvSpPr>
                    <p:spPr>
                      <a:xfrm>
                        <a:off x="3499759" y="5303346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*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2" name="文本框 51"/>
                      <p:cNvSpPr txBox="1"/>
                      <p:nvPr/>
                    </p:nvSpPr>
                    <p:spPr>
                      <a:xfrm>
                        <a:off x="2674770" y="5394584"/>
                        <a:ext cx="287251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*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3" name="文本框 52"/>
                      <p:cNvSpPr txBox="1"/>
                      <p:nvPr/>
                    </p:nvSpPr>
                    <p:spPr>
                      <a:xfrm>
                        <a:off x="2975734" y="6254225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ns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4" name="文本框 53"/>
                      <p:cNvSpPr txBox="1"/>
                      <p:nvPr/>
                    </p:nvSpPr>
                    <p:spPr>
                      <a:xfrm>
                        <a:off x="3820868" y="6085958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ns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5" name="文本框 54"/>
                      <p:cNvSpPr txBox="1"/>
                      <p:nvPr/>
                    </p:nvSpPr>
                    <p:spPr>
                      <a:xfrm>
                        <a:off x="5073963" y="6078172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ns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6" name="文本框 55"/>
                      <p:cNvSpPr txBox="1"/>
                      <p:nvPr/>
                    </p:nvSpPr>
                    <p:spPr>
                      <a:xfrm>
                        <a:off x="2156772" y="5647034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*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7" name="文本框 56"/>
                      <p:cNvSpPr txBox="1"/>
                      <p:nvPr/>
                    </p:nvSpPr>
                    <p:spPr>
                      <a:xfrm>
                        <a:off x="1750225" y="5805357"/>
                        <a:ext cx="37017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***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8" name="文本框 57"/>
                      <p:cNvSpPr txBox="1"/>
                      <p:nvPr/>
                    </p:nvSpPr>
                    <p:spPr>
                      <a:xfrm>
                        <a:off x="1462527" y="6620590"/>
                        <a:ext cx="49012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0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60" name="文本框 59"/>
                      <p:cNvSpPr txBox="1"/>
                      <p:nvPr/>
                    </p:nvSpPr>
                    <p:spPr>
                      <a:xfrm>
                        <a:off x="1381621" y="6172132"/>
                        <a:ext cx="41681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1.0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61" name="文本框 60"/>
                      <p:cNvSpPr txBox="1"/>
                      <p:nvPr/>
                    </p:nvSpPr>
                    <p:spPr>
                      <a:xfrm>
                        <a:off x="1381621" y="5801173"/>
                        <a:ext cx="41681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2.0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62" name="文本框 61"/>
                      <p:cNvSpPr txBox="1"/>
                      <p:nvPr/>
                    </p:nvSpPr>
                    <p:spPr>
                      <a:xfrm>
                        <a:off x="1381621" y="5377010"/>
                        <a:ext cx="41681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3.0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64" name="文本框 63"/>
                    <p:cNvSpPr txBox="1"/>
                    <p:nvPr/>
                  </p:nvSpPr>
                  <p:spPr>
                    <a:xfrm rot="10800000">
                      <a:off x="908528" y="5032994"/>
                      <a:ext cx="553998" cy="1658603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intensity of protein</a:t>
                      </a:r>
                    </a:p>
                    <a:p>
                      <a:pPr algn="ctr"/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(relative to ꞵ-actin)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67" name="TextBox 6"/>
                  <p:cNvSpPr txBox="1"/>
                  <p:nvPr/>
                </p:nvSpPr>
                <p:spPr>
                  <a:xfrm>
                    <a:off x="1865616" y="4814963"/>
                    <a:ext cx="776991" cy="27700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rPr>
                      <a:t>101</a:t>
                    </a:r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1805348" y="4912231"/>
                    <a:ext cx="100800" cy="10060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dk1"/>
                        </a:solidFill>
                      </a14:hiddenFill>
                    </a:ext>
                  </a:extLst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" name="矩形 68"/>
                  <p:cNvSpPr/>
                  <p:nvPr/>
                </p:nvSpPr>
                <p:spPr>
                  <a:xfrm>
                    <a:off x="1806861" y="5345112"/>
                    <a:ext cx="100800" cy="10060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TextBox 6"/>
                  <p:cNvSpPr txBox="1"/>
                  <p:nvPr/>
                </p:nvSpPr>
                <p:spPr>
                  <a:xfrm>
                    <a:off x="1864440" y="5277714"/>
                    <a:ext cx="913019" cy="27699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rPr>
                      <a:t>103+S1P</a:t>
                    </a:r>
                  </a:p>
                </p:txBody>
              </p:sp>
              <p:sp>
                <p:nvSpPr>
                  <p:cNvPr id="71" name="矩形 70"/>
                  <p:cNvSpPr/>
                  <p:nvPr/>
                </p:nvSpPr>
                <p:spPr>
                  <a:xfrm>
                    <a:off x="1806524" y="5057112"/>
                    <a:ext cx="100800" cy="100609"/>
                  </a:xfrm>
                  <a:prstGeom prst="rect">
                    <a:avLst/>
                  </a:prstGeom>
                  <a:solidFill>
                    <a:srgbClr val="D4D4D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1806524" y="5201791"/>
                    <a:ext cx="100800" cy="100609"/>
                  </a:xfrm>
                  <a:prstGeom prst="rect">
                    <a:avLst/>
                  </a:prstGeom>
                  <a:solidFill>
                    <a:srgbClr val="323232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TextBox 6"/>
                  <p:cNvSpPr txBox="1"/>
                  <p:nvPr/>
                </p:nvSpPr>
                <p:spPr>
                  <a:xfrm>
                    <a:off x="1865616" y="4983113"/>
                    <a:ext cx="978457" cy="27699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rPr>
                      <a:t>101+S1P</a:t>
                    </a:r>
                  </a:p>
                </p:txBody>
              </p:sp>
              <p:sp>
                <p:nvSpPr>
                  <p:cNvPr id="74" name="TextBox 6"/>
                  <p:cNvSpPr txBox="1"/>
                  <p:nvPr/>
                </p:nvSpPr>
                <p:spPr>
                  <a:xfrm>
                    <a:off x="1864124" y="5142727"/>
                    <a:ext cx="776991" cy="27700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algn="l"/>
                    <a:r>
                      <a:rPr lang="en-US" altLang="zh-CN" sz="1200" dirty="0"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rPr>
                      <a:t>103</a:t>
                    </a:r>
                  </a:p>
                </p:txBody>
              </p:sp>
              <p:sp>
                <p:nvSpPr>
                  <p:cNvPr id="80" name="文本框 79"/>
                  <p:cNvSpPr txBox="1"/>
                  <p:nvPr/>
                </p:nvSpPr>
                <p:spPr>
                  <a:xfrm>
                    <a:off x="4634861" y="6115725"/>
                    <a:ext cx="44850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5" name="文本框 84"/>
                <p:cNvSpPr txBox="1"/>
                <p:nvPr/>
              </p:nvSpPr>
              <p:spPr>
                <a:xfrm>
                  <a:off x="1381621" y="4983534"/>
                  <a:ext cx="41681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CE99F229-F10F-40BB-8797-46E7C0F2933B}"/>
                </a:ext>
              </a:extLst>
            </p:cNvPr>
            <p:cNvSpPr txBox="1"/>
            <p:nvPr/>
          </p:nvSpPr>
          <p:spPr>
            <a:xfrm>
              <a:off x="5444137" y="6382749"/>
              <a:ext cx="3701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581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51954" y="2530793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11.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proteins: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S1PR1, S1PR3 and pS6(ser235/236) with or without rapamycin in TSC2-deficient and TSC2-addback cells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782370" y="3161766"/>
            <a:ext cx="2852892" cy="2141984"/>
            <a:chOff x="112139" y="3194222"/>
            <a:chExt cx="2852892" cy="2141984"/>
          </a:xfrm>
        </p:grpSpPr>
        <p:graphicFrame>
          <p:nvGraphicFramePr>
            <p:cNvPr id="40" name="对象 39"/>
            <p:cNvGraphicFramePr>
              <a:graphicFrameLocks noChangeAspect="1"/>
            </p:cNvGraphicFramePr>
            <p:nvPr/>
          </p:nvGraphicFramePr>
          <p:xfrm>
            <a:off x="603166" y="3194222"/>
            <a:ext cx="2361865" cy="2141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0" name="Prism 8" r:id="rId3" imgW="3035584" imgH="2753378" progId="Prism8.Document">
                    <p:embed/>
                  </p:oleObj>
                </mc:Choice>
                <mc:Fallback>
                  <p:oleObj name="Prism 8" r:id="rId3" imgW="3035584" imgH="2753378" progId="Prism8.Document">
                    <p:embed/>
                    <p:pic>
                      <p:nvPicPr>
                        <p:cNvPr id="40" name="对象 39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03166" y="3194222"/>
                          <a:ext cx="2361865" cy="21419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文本框 40"/>
            <p:cNvSpPr txBox="1"/>
            <p:nvPr/>
          </p:nvSpPr>
          <p:spPr>
            <a:xfrm>
              <a:off x="546186" y="4663440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46186" y="4210252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46186" y="3710267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46186" y="3262976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302712" y="3480619"/>
              <a:ext cx="480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48656" y="4894266"/>
              <a:ext cx="8159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TY52156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52370" y="4882591"/>
              <a:ext cx="16993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-     +    +    +    +    +     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10800000">
              <a:off x="112139" y="3213154"/>
              <a:ext cx="553998" cy="16586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 Intensity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585609" y="3045737"/>
            <a:ext cx="2822491" cy="2290469"/>
            <a:chOff x="3007703" y="3068907"/>
            <a:chExt cx="2822491" cy="2290469"/>
          </a:xfrm>
        </p:grpSpPr>
        <p:graphicFrame>
          <p:nvGraphicFramePr>
            <p:cNvPr id="50" name="对象 49"/>
            <p:cNvGraphicFramePr>
              <a:graphicFrameLocks noChangeAspect="1"/>
            </p:cNvGraphicFramePr>
            <p:nvPr/>
          </p:nvGraphicFramePr>
          <p:xfrm>
            <a:off x="3448464" y="3199376"/>
            <a:ext cx="2381730" cy="21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1" name="Prism 8" r:id="rId5" imgW="3035584" imgH="2753378" progId="Prism8.Document">
                    <p:embed/>
                  </p:oleObj>
                </mc:Choice>
                <mc:Fallback>
                  <p:oleObj name="Prism 8" r:id="rId5" imgW="3035584" imgH="2753378" progId="Prism8.Document">
                    <p:embed/>
                    <p:pic>
                      <p:nvPicPr>
                        <p:cNvPr id="50" name="对象 49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48464" y="3199376"/>
                          <a:ext cx="2381730" cy="21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" name="文本框 50"/>
            <p:cNvSpPr txBox="1"/>
            <p:nvPr/>
          </p:nvSpPr>
          <p:spPr>
            <a:xfrm>
              <a:off x="3411866" y="4656881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411866" y="4196073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411866" y="3718948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411866" y="3256417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145532" y="3451200"/>
              <a:ext cx="480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090810" y="4864847"/>
              <a:ext cx="8165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TY52156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795190" y="4853172"/>
              <a:ext cx="16993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-     +    +    +    +    +     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 rot="10800000">
              <a:off x="3007703" y="3068907"/>
              <a:ext cx="553998" cy="18455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 Intensity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569158" y="5199470"/>
            <a:ext cx="583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12.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expressions of  S1PR3 and Ps6(ser235/236) with  TY52156 in TSC2-deficient cells were quantified by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273824" y="5554656"/>
            <a:ext cx="2846741" cy="2171640"/>
            <a:chOff x="641888" y="5554369"/>
            <a:chExt cx="2846741" cy="2171640"/>
          </a:xfrm>
        </p:grpSpPr>
        <p:graphicFrame>
          <p:nvGraphicFramePr>
            <p:cNvPr id="63" name="对象 62"/>
            <p:cNvGraphicFramePr>
              <a:graphicFrameLocks noChangeAspect="1"/>
            </p:cNvGraphicFramePr>
            <p:nvPr/>
          </p:nvGraphicFramePr>
          <p:xfrm>
            <a:off x="1106899" y="5566009"/>
            <a:ext cx="2381730" cy="21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2" name="Prism 8" r:id="rId7" imgW="3035584" imgH="2753378" progId="Prism8.Document">
                    <p:embed/>
                  </p:oleObj>
                </mc:Choice>
                <mc:Fallback>
                  <p:oleObj name="Prism 8" r:id="rId7" imgW="3035584" imgH="2753378" progId="Prism8.Document">
                    <p:embed/>
                    <p:pic>
                      <p:nvPicPr>
                        <p:cNvPr id="63" name="对象 6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106899" y="5566009"/>
                          <a:ext cx="2381730" cy="21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文本框 63"/>
            <p:cNvSpPr txBox="1"/>
            <p:nvPr/>
          </p:nvSpPr>
          <p:spPr>
            <a:xfrm>
              <a:off x="1046051" y="7037533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046051" y="6576725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046051" y="6099600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046051" y="5637069"/>
              <a:ext cx="39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 rot="10800000">
              <a:off x="641888" y="5554369"/>
              <a:ext cx="553998" cy="17176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 Intensity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861890" y="5889174"/>
              <a:ext cx="480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39870" y="7276264"/>
              <a:ext cx="804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siS1PR3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553284" y="7267660"/>
              <a:ext cx="17161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-       #1     #2     #3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651954" y="7578163"/>
            <a:ext cx="583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13.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expressions of  S1PR3  with  siS1PR3 in TSC2-deficient cells were quantified by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8D10F2E1-C457-46B2-BA54-7F47E9E77BE8}"/>
              </a:ext>
            </a:extLst>
          </p:cNvPr>
          <p:cNvGrpSpPr/>
          <p:nvPr/>
        </p:nvGrpSpPr>
        <p:grpSpPr>
          <a:xfrm>
            <a:off x="774787" y="-53432"/>
            <a:ext cx="5161115" cy="2543175"/>
            <a:chOff x="774787" y="-53432"/>
            <a:chExt cx="5161115" cy="2543175"/>
          </a:xfrm>
        </p:grpSpPr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D2B65A7F-917E-4D36-B630-4E38339BD87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6659213"/>
                </p:ext>
              </p:extLst>
            </p:nvPr>
          </p:nvGraphicFramePr>
          <p:xfrm>
            <a:off x="1235314" y="-53432"/>
            <a:ext cx="4700588" cy="254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3" name="Prism 8" r:id="rId9" imgW="4700131" imgH="2543048" progId="Prism8.Document">
                    <p:embed/>
                  </p:oleObj>
                </mc:Choice>
                <mc:Fallback>
                  <p:oleObj name="Prism 8" r:id="rId9" imgW="4700131" imgH="2543048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235314" y="-53432"/>
                          <a:ext cx="4700588" cy="2543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组合 2"/>
            <p:cNvGrpSpPr/>
            <p:nvPr/>
          </p:nvGrpSpPr>
          <p:grpSpPr>
            <a:xfrm>
              <a:off x="774787" y="67962"/>
              <a:ext cx="5077140" cy="2408908"/>
              <a:chOff x="774787" y="67962"/>
              <a:chExt cx="5077140" cy="2408908"/>
            </a:xfrm>
          </p:grpSpPr>
          <p:sp>
            <p:nvSpPr>
              <p:cNvPr id="6" name="文本框 5"/>
              <p:cNvSpPr txBox="1"/>
              <p:nvPr/>
            </p:nvSpPr>
            <p:spPr>
              <a:xfrm rot="19500000">
                <a:off x="1605727" y="2137735"/>
                <a:ext cx="734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 rot="19500000">
                <a:off x="2668742" y="2137133"/>
                <a:ext cx="734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S1PR1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 rot="19500000">
                <a:off x="3786119" y="2162684"/>
                <a:ext cx="734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S1PR3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 rot="19500000">
                <a:off x="4671102" y="2015205"/>
                <a:ext cx="10895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pS6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(ser235/236)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1759930" y="1575349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237818" y="1054117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795287" y="593696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963622" y="482461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303542" y="915377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3902376" y="157933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4348493" y="1216996"/>
                <a:ext cx="370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393444" y="1128596"/>
                <a:ext cx="4584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255513" y="408715"/>
                <a:ext cx="416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255513" y="1143438"/>
                <a:ext cx="416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255513" y="67962"/>
                <a:ext cx="416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 rot="10800000">
                <a:off x="774787" y="243373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6"/>
              <p:cNvSpPr txBox="1"/>
              <p:nvPr/>
            </p:nvSpPr>
            <p:spPr>
              <a:xfrm>
                <a:off x="1770057" y="99301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709789" y="196569"/>
                <a:ext cx="100800" cy="100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711302" y="629450"/>
                <a:ext cx="100800" cy="10060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6"/>
              <p:cNvSpPr txBox="1"/>
              <p:nvPr/>
            </p:nvSpPr>
            <p:spPr>
              <a:xfrm>
                <a:off x="1768881" y="562052"/>
                <a:ext cx="913019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103+Rapa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710965" y="341450"/>
                <a:ext cx="100800" cy="100609"/>
              </a:xfrm>
              <a:prstGeom prst="rect">
                <a:avLst/>
              </a:prstGeom>
              <a:solidFill>
                <a:srgbClr val="D4D4D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710965" y="486129"/>
                <a:ext cx="100800" cy="100609"/>
              </a:xfrm>
              <a:prstGeom prst="rect">
                <a:avLst/>
              </a:prstGeom>
              <a:solidFill>
                <a:srgbClr val="323232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6"/>
              <p:cNvSpPr txBox="1"/>
              <p:nvPr/>
            </p:nvSpPr>
            <p:spPr>
              <a:xfrm>
                <a:off x="1770057" y="267451"/>
                <a:ext cx="97845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101+Rapa</a:t>
                </a:r>
              </a:p>
            </p:txBody>
          </p:sp>
          <p:sp>
            <p:nvSpPr>
              <p:cNvPr id="38" name="TextBox 6"/>
              <p:cNvSpPr txBox="1"/>
              <p:nvPr/>
            </p:nvSpPr>
            <p:spPr>
              <a:xfrm>
                <a:off x="1768565" y="427065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103</a:t>
                </a:r>
              </a:p>
            </p:txBody>
          </p:sp>
        </p:grp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27868AF0-3904-42BC-B1C3-2F98AF428910}"/>
                </a:ext>
              </a:extLst>
            </p:cNvPr>
            <p:cNvSpPr txBox="1"/>
            <p:nvPr/>
          </p:nvSpPr>
          <p:spPr>
            <a:xfrm>
              <a:off x="1255513" y="785481"/>
              <a:ext cx="416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608D38A5-289A-4B1B-B92F-CEB1ADDD8F41}"/>
                </a:ext>
              </a:extLst>
            </p:cNvPr>
            <p:cNvSpPr txBox="1"/>
            <p:nvPr/>
          </p:nvSpPr>
          <p:spPr>
            <a:xfrm>
              <a:off x="1255513" y="1522110"/>
              <a:ext cx="416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1EEA7EF2-3F2E-4410-B435-7862CDB11B7C}"/>
                </a:ext>
              </a:extLst>
            </p:cNvPr>
            <p:cNvSpPr txBox="1"/>
            <p:nvPr/>
          </p:nvSpPr>
          <p:spPr>
            <a:xfrm>
              <a:off x="1255513" y="1885946"/>
              <a:ext cx="416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864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164212" y="263934"/>
            <a:ext cx="3094197" cy="2557162"/>
            <a:chOff x="89996" y="6023714"/>
            <a:chExt cx="3094197" cy="2557162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0978655D-D436-4A45-98EE-03AA2378D9FD}"/>
                </a:ext>
              </a:extLst>
            </p:cNvPr>
            <p:cNvSpPr txBox="1"/>
            <p:nvPr/>
          </p:nvSpPr>
          <p:spPr>
            <a:xfrm>
              <a:off x="223663" y="6359948"/>
              <a:ext cx="280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99D9A2C8-5F26-4CFE-B88E-5B0BB8E6F754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99" t="50987" r="46897" b="41873"/>
            <a:stretch/>
          </p:blipFill>
          <p:spPr>
            <a:xfrm>
              <a:off x="1143725" y="8328195"/>
              <a:ext cx="1989000" cy="2347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90BFC19C-A2DB-4FFF-A74D-494280EB173E}"/>
                </a:ext>
              </a:extLst>
            </p:cNvPr>
            <p:cNvSpPr txBox="1"/>
            <p:nvPr/>
          </p:nvSpPr>
          <p:spPr>
            <a:xfrm>
              <a:off x="422354" y="8303877"/>
              <a:ext cx="885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91B168DA-8CB7-48C3-BCC4-E7870194D56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68" t="57889" r="47318" b="30446"/>
            <a:stretch/>
          </p:blipFill>
          <p:spPr>
            <a:xfrm>
              <a:off x="1147762" y="7588290"/>
              <a:ext cx="1988725" cy="3317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26B8A7C8-EF32-48C1-B00F-B4FB216F4D21}"/>
                </a:ext>
              </a:extLst>
            </p:cNvPr>
            <p:cNvSpPr txBox="1"/>
            <p:nvPr/>
          </p:nvSpPr>
          <p:spPr>
            <a:xfrm>
              <a:off x="478536" y="7514375"/>
              <a:ext cx="7856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LC3-Ⅰ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LC3-Ⅱ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50B54AA3-5C53-470D-855C-D224E3968E26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61" t="46105" r="47859" b="45310"/>
            <a:stretch/>
          </p:blipFill>
          <p:spPr>
            <a:xfrm>
              <a:off x="1143229" y="7979840"/>
              <a:ext cx="1989000" cy="2783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251E8080-47B8-4475-AF94-E48D8D9D01D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27" t="55367" r="43173" b="38649"/>
            <a:stretch/>
          </p:blipFill>
          <p:spPr>
            <a:xfrm>
              <a:off x="1143156" y="7309173"/>
              <a:ext cx="1989000" cy="210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923C9BDE-D4B3-42FC-8195-5A395201EB14}"/>
                </a:ext>
              </a:extLst>
            </p:cNvPr>
            <p:cNvSpPr txBox="1"/>
            <p:nvPr/>
          </p:nvSpPr>
          <p:spPr>
            <a:xfrm>
              <a:off x="655700" y="7270805"/>
              <a:ext cx="547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8D1C502E-958C-410C-BD86-64073AE38F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8975" y="6685911"/>
              <a:ext cx="147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1899673" y="6441423"/>
              <a:ext cx="7722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ELT3-V3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2253C79D-B659-4ACC-BC8F-C2A9F016CE3D}"/>
                </a:ext>
              </a:extLst>
            </p:cNvPr>
            <p:cNvSpPr/>
            <p:nvPr/>
          </p:nvSpPr>
          <p:spPr>
            <a:xfrm rot="16200000">
              <a:off x="928691" y="6270801"/>
              <a:ext cx="7711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ELT3-T3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21">
              <a:extLst>
                <a:ext uri="{FF2B5EF4-FFF2-40B4-BE49-F238E27FC236}">
                  <a16:creationId xmlns:a16="http://schemas.microsoft.com/office/drawing/2014/main" id="{1E1BCE49-83DE-48D4-AB49-5F40FB885DF9}"/>
                </a:ext>
              </a:extLst>
            </p:cNvPr>
            <p:cNvSpPr/>
            <p:nvPr/>
          </p:nvSpPr>
          <p:spPr>
            <a:xfrm>
              <a:off x="823106" y="6861277"/>
              <a:ext cx="45878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CQ:</a:t>
              </a:r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AE05955D-B59F-4492-AD21-CC8FD66A681B}"/>
                </a:ext>
              </a:extLst>
            </p:cNvPr>
            <p:cNvSpPr/>
            <p:nvPr/>
          </p:nvSpPr>
          <p:spPr>
            <a:xfrm>
              <a:off x="624709" y="7051048"/>
              <a:ext cx="6799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PF543:</a:t>
              </a:r>
            </a:p>
          </p:txBody>
        </p:sp>
        <p:sp>
          <p:nvSpPr>
            <p:cNvPr id="49" name="Rectangle 21">
              <a:extLst>
                <a:ext uri="{FF2B5EF4-FFF2-40B4-BE49-F238E27FC236}">
                  <a16:creationId xmlns:a16="http://schemas.microsoft.com/office/drawing/2014/main" id="{397CB3C7-BBEB-43BA-A203-9664A0C2FC6C}"/>
                </a:ext>
              </a:extLst>
            </p:cNvPr>
            <p:cNvSpPr/>
            <p:nvPr/>
          </p:nvSpPr>
          <p:spPr>
            <a:xfrm>
              <a:off x="691150" y="6670060"/>
              <a:ext cx="5934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apa: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64">
              <a:extLst>
                <a:ext uri="{FF2B5EF4-FFF2-40B4-BE49-F238E27FC236}">
                  <a16:creationId xmlns:a16="http://schemas.microsoft.com/office/drawing/2014/main" id="{32F094A8-5FD8-4F3C-BA42-4162B4774A2B}"/>
                </a:ext>
              </a:extLst>
            </p:cNvPr>
            <p:cNvSpPr/>
            <p:nvPr/>
          </p:nvSpPr>
          <p:spPr>
            <a:xfrm>
              <a:off x="1183523" y="6676774"/>
              <a:ext cx="199432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-     +     +  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-      -     -      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9996" y="7867455"/>
              <a:ext cx="11397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pS6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32F094A8-5FD8-4F3C-BA42-4162B4774A2B}"/>
                </a:ext>
              </a:extLst>
            </p:cNvPr>
            <p:cNvSpPr/>
            <p:nvPr/>
          </p:nvSpPr>
          <p:spPr>
            <a:xfrm>
              <a:off x="1182426" y="6843463"/>
              <a:ext cx="200067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-   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-    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-   </a:t>
              </a:r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+   </a:t>
              </a:r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+  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-      </a:t>
              </a:r>
            </a:p>
          </p:txBody>
        </p:sp>
        <p:sp>
          <p:nvSpPr>
            <p:cNvPr id="53" name="Rectangle 64">
              <a:extLst>
                <a:ext uri="{FF2B5EF4-FFF2-40B4-BE49-F238E27FC236}">
                  <a16:creationId xmlns:a16="http://schemas.microsoft.com/office/drawing/2014/main" id="{32F094A8-5FD8-4F3C-BA42-4162B4774A2B}"/>
                </a:ext>
              </a:extLst>
            </p:cNvPr>
            <p:cNvSpPr/>
            <p:nvPr/>
          </p:nvSpPr>
          <p:spPr>
            <a:xfrm>
              <a:off x="1183523" y="7023503"/>
              <a:ext cx="200067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-   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-    </a:t>
              </a:r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+   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419209" y="6994797"/>
            <a:ext cx="5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14. Inhibition of SPHK1 mediates autophagy in TSC2-deficient cells. (A)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621-101 cells were transfected by shRNA-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or negative control (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shN.C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), gene expression of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ATG5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ATG7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ATG12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 BECN1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 SQSTM1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were detected by RT-qPCR.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(B, c)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ELT3-V3 cells were treated with 20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rapamycin, 5 µM CQ, with or without 2.5 µM PF543 for 24 h.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p62, phospho-S6 (235/236), 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Ⅰ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/LC3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Ⅱ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were assessed by immunoblotting and were quantified by Image J. ELT3-T3 were added as TSC2-addback control. </a:t>
            </a:r>
            <a:endParaRPr lang="zh-CN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文本框 219">
            <a:extLst>
              <a:ext uri="{FF2B5EF4-FFF2-40B4-BE49-F238E27FC236}">
                <a16:creationId xmlns:a16="http://schemas.microsoft.com/office/drawing/2014/main" id="{0978655D-D436-4A45-98EE-03AA2378D9FD}"/>
              </a:ext>
            </a:extLst>
          </p:cNvPr>
          <p:cNvSpPr txBox="1"/>
          <p:nvPr/>
        </p:nvSpPr>
        <p:spPr>
          <a:xfrm>
            <a:off x="305551" y="3538760"/>
            <a:ext cx="280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51078" y="1540722"/>
            <a:ext cx="654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62kDa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6151078" y="2226067"/>
            <a:ext cx="654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32kDa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6151078" y="1763549"/>
            <a:ext cx="66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14kDa</a:t>
            </a:r>
          </a:p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16kDa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6151078" y="2544096"/>
            <a:ext cx="654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43kDa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4193" y="3520961"/>
            <a:ext cx="6056898" cy="2961055"/>
            <a:chOff x="524193" y="3520961"/>
            <a:chExt cx="6056898" cy="2961055"/>
          </a:xfrm>
        </p:grpSpPr>
        <p:grpSp>
          <p:nvGrpSpPr>
            <p:cNvPr id="3" name="组合 2"/>
            <p:cNvGrpSpPr/>
            <p:nvPr/>
          </p:nvGrpSpPr>
          <p:grpSpPr>
            <a:xfrm>
              <a:off x="524193" y="3520961"/>
              <a:ext cx="6056898" cy="2961055"/>
              <a:chOff x="152452" y="3546555"/>
              <a:chExt cx="6056898" cy="2961055"/>
            </a:xfrm>
          </p:grpSpPr>
          <p:graphicFrame>
            <p:nvGraphicFramePr>
              <p:cNvPr id="2" name="对象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0661620"/>
                  </p:ext>
                </p:extLst>
              </p:nvPr>
            </p:nvGraphicFramePr>
            <p:xfrm>
              <a:off x="544991" y="3546555"/>
              <a:ext cx="5002502" cy="29355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2" name="Prism 8" r:id="rId7" imgW="4334233" imgH="2543048" progId="Prism8.Document">
                      <p:embed/>
                    </p:oleObj>
                  </mc:Choice>
                  <mc:Fallback>
                    <p:oleObj name="Prism 8" r:id="rId7" imgW="4334233" imgH="2543048" progId="Prism8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44991" y="3546555"/>
                            <a:ext cx="5002502" cy="293553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4" name="文本框 193"/>
              <p:cNvSpPr txBox="1"/>
              <p:nvPr/>
            </p:nvSpPr>
            <p:spPr>
              <a:xfrm>
                <a:off x="1533675" y="4302022"/>
                <a:ext cx="4803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文本框 194"/>
              <p:cNvSpPr txBox="1"/>
              <p:nvPr/>
            </p:nvSpPr>
            <p:spPr>
              <a:xfrm>
                <a:off x="2947470" y="3555830"/>
                <a:ext cx="4803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文本框 195"/>
              <p:cNvSpPr txBox="1"/>
              <p:nvPr/>
            </p:nvSpPr>
            <p:spPr>
              <a:xfrm>
                <a:off x="2672264" y="6047002"/>
                <a:ext cx="10915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LC3</a:t>
                </a:r>
                <a:r>
                  <a:rPr lang="en-US" altLang="zh-CN" sz="1200" dirty="0"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Ⅱ/LC3Ⅰ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文本框 196"/>
              <p:cNvSpPr txBox="1"/>
              <p:nvPr/>
            </p:nvSpPr>
            <p:spPr>
              <a:xfrm>
                <a:off x="4207349" y="6045945"/>
                <a:ext cx="10379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pS6</a:t>
                </a:r>
              </a:p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(ser235/236)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文本框 197"/>
              <p:cNvSpPr txBox="1"/>
              <p:nvPr/>
            </p:nvSpPr>
            <p:spPr>
              <a:xfrm>
                <a:off x="1510617" y="6031389"/>
                <a:ext cx="538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P62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6"/>
              <p:cNvSpPr txBox="1"/>
              <p:nvPr/>
            </p:nvSpPr>
            <p:spPr>
              <a:xfrm>
                <a:off x="4059882" y="3581359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T3</a:t>
                </a:r>
              </a:p>
            </p:txBody>
          </p:sp>
          <p:sp>
            <p:nvSpPr>
              <p:cNvPr id="200" name="矩形 199"/>
              <p:cNvSpPr/>
              <p:nvPr/>
            </p:nvSpPr>
            <p:spPr>
              <a:xfrm>
                <a:off x="3999614" y="3678627"/>
                <a:ext cx="100800" cy="100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矩形 200"/>
              <p:cNvSpPr/>
              <p:nvPr/>
            </p:nvSpPr>
            <p:spPr>
              <a:xfrm>
                <a:off x="4001127" y="4111508"/>
                <a:ext cx="100800" cy="100609"/>
              </a:xfrm>
              <a:prstGeom prst="rect">
                <a:avLst/>
              </a:prstGeom>
              <a:solidFill>
                <a:srgbClr val="80808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TextBox 6"/>
              <p:cNvSpPr txBox="1"/>
              <p:nvPr/>
            </p:nvSpPr>
            <p:spPr>
              <a:xfrm>
                <a:off x="4058706" y="4044110"/>
                <a:ext cx="145497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V3+rapa+PF543</a:t>
                </a:r>
              </a:p>
            </p:txBody>
          </p:sp>
          <p:sp>
            <p:nvSpPr>
              <p:cNvPr id="203" name="矩形 202"/>
              <p:cNvSpPr/>
              <p:nvPr/>
            </p:nvSpPr>
            <p:spPr>
              <a:xfrm>
                <a:off x="4000790" y="3823508"/>
                <a:ext cx="100800" cy="100609"/>
              </a:xfrm>
              <a:prstGeom prst="rect">
                <a:avLst/>
              </a:prstGeom>
              <a:solidFill>
                <a:srgbClr val="D4D4D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矩形 203"/>
              <p:cNvSpPr/>
              <p:nvPr/>
            </p:nvSpPr>
            <p:spPr>
              <a:xfrm>
                <a:off x="4000790" y="3968187"/>
                <a:ext cx="100800" cy="100609"/>
              </a:xfrm>
              <a:prstGeom prst="rect">
                <a:avLst/>
              </a:prstGeom>
              <a:solidFill>
                <a:srgbClr val="A0A0A4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TextBox 6"/>
              <p:cNvSpPr txBox="1"/>
              <p:nvPr/>
            </p:nvSpPr>
            <p:spPr>
              <a:xfrm>
                <a:off x="4059882" y="3749509"/>
                <a:ext cx="97845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</a:t>
                </a:r>
              </a:p>
            </p:txBody>
          </p:sp>
          <p:sp>
            <p:nvSpPr>
              <p:cNvPr id="206" name="TextBox 6"/>
              <p:cNvSpPr txBox="1"/>
              <p:nvPr/>
            </p:nvSpPr>
            <p:spPr>
              <a:xfrm>
                <a:off x="4058390" y="3909123"/>
                <a:ext cx="879149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V3+rapa</a:t>
                </a:r>
              </a:p>
            </p:txBody>
          </p:sp>
          <p:sp>
            <p:nvSpPr>
              <p:cNvPr id="207" name="TextBox 6"/>
              <p:cNvSpPr txBox="1"/>
              <p:nvPr/>
            </p:nvSpPr>
            <p:spPr>
              <a:xfrm>
                <a:off x="4876588" y="3559383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V3+CQ</a:t>
                </a:r>
              </a:p>
            </p:txBody>
          </p:sp>
          <p:sp>
            <p:nvSpPr>
              <p:cNvPr id="208" name="矩形 207"/>
              <p:cNvSpPr/>
              <p:nvPr/>
            </p:nvSpPr>
            <p:spPr>
              <a:xfrm>
                <a:off x="4816320" y="3656651"/>
                <a:ext cx="100800" cy="100609"/>
              </a:xfrm>
              <a:prstGeom prst="rect">
                <a:avLst/>
              </a:prstGeom>
              <a:solidFill>
                <a:srgbClr val="60606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矩形 208"/>
              <p:cNvSpPr/>
              <p:nvPr/>
            </p:nvSpPr>
            <p:spPr>
              <a:xfrm>
                <a:off x="4817833" y="3965720"/>
                <a:ext cx="100800" cy="10060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矩形 209"/>
              <p:cNvSpPr/>
              <p:nvPr/>
            </p:nvSpPr>
            <p:spPr>
              <a:xfrm>
                <a:off x="4817496" y="3801532"/>
                <a:ext cx="100800" cy="100609"/>
              </a:xfrm>
              <a:prstGeom prst="rect">
                <a:avLst/>
              </a:prstGeom>
              <a:solidFill>
                <a:srgbClr val="32323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TextBox 6"/>
              <p:cNvSpPr txBox="1"/>
              <p:nvPr/>
            </p:nvSpPr>
            <p:spPr>
              <a:xfrm>
                <a:off x="4884208" y="3727533"/>
                <a:ext cx="1325142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V3+CQ+PF543</a:t>
                </a:r>
              </a:p>
            </p:txBody>
          </p:sp>
          <p:sp>
            <p:nvSpPr>
              <p:cNvPr id="212" name="TextBox 6"/>
              <p:cNvSpPr txBox="1"/>
              <p:nvPr/>
            </p:nvSpPr>
            <p:spPr>
              <a:xfrm>
                <a:off x="4894148" y="3887147"/>
                <a:ext cx="100095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V3+PF543</a:t>
                </a:r>
              </a:p>
            </p:txBody>
          </p:sp>
          <p:sp>
            <p:nvSpPr>
              <p:cNvPr id="213" name="文本框 212"/>
              <p:cNvSpPr txBox="1"/>
              <p:nvPr/>
            </p:nvSpPr>
            <p:spPr>
              <a:xfrm>
                <a:off x="620125" y="5792337"/>
                <a:ext cx="394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文本框 213"/>
              <p:cNvSpPr txBox="1"/>
              <p:nvPr/>
            </p:nvSpPr>
            <p:spPr>
              <a:xfrm>
                <a:off x="620125" y="5397484"/>
                <a:ext cx="394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620125" y="5002631"/>
                <a:ext cx="394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632643" y="4483850"/>
                <a:ext cx="4027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文本框 216"/>
              <p:cNvSpPr txBox="1"/>
              <p:nvPr/>
            </p:nvSpPr>
            <p:spPr>
              <a:xfrm>
                <a:off x="650761" y="4086108"/>
                <a:ext cx="4027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641720" y="3671942"/>
                <a:ext cx="4027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文本框 218"/>
              <p:cNvSpPr txBox="1"/>
              <p:nvPr/>
            </p:nvSpPr>
            <p:spPr>
              <a:xfrm rot="10800000">
                <a:off x="152452" y="4016024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991866" y="5569317"/>
              <a:ext cx="3940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991866" y="5182619"/>
              <a:ext cx="3940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890" y="288916"/>
            <a:ext cx="3237110" cy="2674650"/>
            <a:chOff x="61890" y="288916"/>
            <a:chExt cx="3237110" cy="2674650"/>
          </a:xfrm>
        </p:grpSpPr>
        <p:grpSp>
          <p:nvGrpSpPr>
            <p:cNvPr id="77" name="组合 76"/>
            <p:cNvGrpSpPr/>
            <p:nvPr/>
          </p:nvGrpSpPr>
          <p:grpSpPr>
            <a:xfrm>
              <a:off x="61890" y="288916"/>
              <a:ext cx="3237110" cy="2674650"/>
              <a:chOff x="-17650" y="72169"/>
              <a:chExt cx="3237110" cy="2674650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-17650" y="506183"/>
                <a:ext cx="3237110" cy="2240636"/>
                <a:chOff x="-17650" y="506183"/>
                <a:chExt cx="3237110" cy="2240636"/>
              </a:xfrm>
            </p:grpSpPr>
            <p:grpSp>
              <p:nvGrpSpPr>
                <p:cNvPr id="83" name="组合 82"/>
                <p:cNvGrpSpPr/>
                <p:nvPr/>
              </p:nvGrpSpPr>
              <p:grpSpPr>
                <a:xfrm>
                  <a:off x="341576" y="506183"/>
                  <a:ext cx="2877884" cy="2201241"/>
                  <a:chOff x="114644" y="380096"/>
                  <a:chExt cx="2877884" cy="2201241"/>
                </a:xfrm>
              </p:grpSpPr>
              <p:graphicFrame>
                <p:nvGraphicFramePr>
                  <p:cNvPr id="90" name="对象 8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876128605"/>
                      </p:ext>
                    </p:extLst>
                  </p:nvPr>
                </p:nvGraphicFramePr>
                <p:xfrm>
                  <a:off x="170213" y="380096"/>
                  <a:ext cx="2822315" cy="2201241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83" name="Prism 8" r:id="rId9" imgW="3261029" imgH="2543048" progId="Prism8.Document">
                          <p:embed/>
                        </p:oleObj>
                      </mc:Choice>
                      <mc:Fallback>
                        <p:oleObj name="Prism 8" r:id="rId9" imgW="3261029" imgH="2543048" progId="Prism8.Document">
                          <p:embed/>
                          <p:pic>
                            <p:nvPicPr>
                              <p:cNvPr id="68" name="对象 67"/>
                              <p:cNvPicPr/>
                              <p:nvPr/>
                            </p:nvPicPr>
                            <p:blipFill>
                              <a:blip r:embed="rId10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70213" y="380096"/>
                                <a:ext cx="2822315" cy="2201241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91" name="文本框 90"/>
                  <p:cNvSpPr txBox="1"/>
                  <p:nvPr/>
                </p:nvSpPr>
                <p:spPr>
                  <a:xfrm>
                    <a:off x="114644" y="452069"/>
                    <a:ext cx="3940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2" name="文本框 91"/>
                  <p:cNvSpPr txBox="1"/>
                  <p:nvPr/>
                </p:nvSpPr>
                <p:spPr>
                  <a:xfrm>
                    <a:off x="115068" y="957789"/>
                    <a:ext cx="3940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3" name="文本框 92"/>
                  <p:cNvSpPr txBox="1"/>
                  <p:nvPr/>
                </p:nvSpPr>
                <p:spPr>
                  <a:xfrm>
                    <a:off x="115068" y="1493917"/>
                    <a:ext cx="3940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4" name="文本框 93"/>
                  <p:cNvSpPr txBox="1"/>
                  <p:nvPr/>
                </p:nvSpPr>
                <p:spPr>
                  <a:xfrm>
                    <a:off x="115068" y="2002511"/>
                    <a:ext cx="3940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0.0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17067FB1-04A9-4E79-BEE0-F812C2F58362}"/>
                    </a:ext>
                  </a:extLst>
                </p:cNvPr>
                <p:cNvSpPr txBox="1"/>
                <p:nvPr/>
              </p:nvSpPr>
              <p:spPr>
                <a:xfrm rot="16200000">
                  <a:off x="-661621" y="1198678"/>
                  <a:ext cx="1749605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Gene expression</a:t>
                  </a:r>
                </a:p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(normalized to ꞵ-actin)</a:t>
                  </a: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 rot="19500000">
                  <a:off x="627193" y="2400805"/>
                  <a:ext cx="5897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ATG5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文本框 85"/>
                <p:cNvSpPr txBox="1"/>
                <p:nvPr/>
              </p:nvSpPr>
              <p:spPr>
                <a:xfrm rot="19500000">
                  <a:off x="1064519" y="2421180"/>
                  <a:ext cx="5897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ATG7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文本框 86"/>
                <p:cNvSpPr txBox="1"/>
                <p:nvPr/>
              </p:nvSpPr>
              <p:spPr>
                <a:xfrm rot="19500000">
                  <a:off x="1460788" y="2430908"/>
                  <a:ext cx="7080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ATG12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文本框 87"/>
                <p:cNvSpPr txBox="1"/>
                <p:nvPr/>
              </p:nvSpPr>
              <p:spPr>
                <a:xfrm rot="19500000">
                  <a:off x="1977012" y="2440636"/>
                  <a:ext cx="71870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BECN1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文本框 88"/>
                <p:cNvSpPr txBox="1"/>
                <p:nvPr/>
              </p:nvSpPr>
              <p:spPr>
                <a:xfrm rot="19500000">
                  <a:off x="2343687" y="2469820"/>
                  <a:ext cx="81421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SQSTM1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" name="TextBox 6"/>
              <p:cNvSpPr txBox="1"/>
              <p:nvPr/>
            </p:nvSpPr>
            <p:spPr>
              <a:xfrm>
                <a:off x="929376" y="77665"/>
                <a:ext cx="139787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shNC</a:t>
                </a:r>
                <a:endPara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858810" y="174865"/>
                <a:ext cx="100800" cy="1006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1592861" y="173630"/>
                <a:ext cx="100800" cy="10060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6"/>
              <p:cNvSpPr txBox="1"/>
              <p:nvPr/>
            </p:nvSpPr>
            <p:spPr>
              <a:xfrm>
                <a:off x="1664172" y="72169"/>
                <a:ext cx="1467288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shSPHK1</a:t>
                </a:r>
              </a:p>
            </p:txBody>
          </p:sp>
        </p:grp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844969" y="618570"/>
              <a:ext cx="43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1328387" y="592806"/>
              <a:ext cx="43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1787609" y="592806"/>
              <a:ext cx="43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2292936" y="607379"/>
              <a:ext cx="43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C72EB96A-F303-4606-9C8B-F7A1B004AC6D}"/>
                </a:ext>
              </a:extLst>
            </p:cNvPr>
            <p:cNvSpPr txBox="1"/>
            <p:nvPr/>
          </p:nvSpPr>
          <p:spPr>
            <a:xfrm>
              <a:off x="2787543" y="607378"/>
              <a:ext cx="43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1292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-76363" y="-31256"/>
            <a:ext cx="4437384" cy="2107110"/>
            <a:chOff x="-76363" y="-31256"/>
            <a:chExt cx="4437384" cy="2107110"/>
          </a:xfrm>
        </p:grpSpPr>
        <p:grpSp>
          <p:nvGrpSpPr>
            <p:cNvPr id="27" name="组合 26"/>
            <p:cNvGrpSpPr/>
            <p:nvPr/>
          </p:nvGrpSpPr>
          <p:grpSpPr>
            <a:xfrm>
              <a:off x="-76363" y="145733"/>
              <a:ext cx="4140927" cy="1930121"/>
              <a:chOff x="-76363" y="145733"/>
              <a:chExt cx="4140927" cy="193012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293954" y="145733"/>
                <a:ext cx="3770610" cy="1930121"/>
                <a:chOff x="141554" y="153353"/>
                <a:chExt cx="3770610" cy="1930121"/>
              </a:xfrm>
            </p:grpSpPr>
            <p:graphicFrame>
              <p:nvGraphicFramePr>
                <p:cNvPr id="6" name="对象 5"/>
                <p:cNvGraphicFramePr>
                  <a:graphicFrameLocks noChangeAspect="1"/>
                </p:cNvGraphicFramePr>
                <p:nvPr/>
              </p:nvGraphicFramePr>
              <p:xfrm>
                <a:off x="141554" y="153353"/>
                <a:ext cx="3600000" cy="193012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74" name="Prism 8" r:id="rId3" imgW="4742987" imgH="2543048" progId="Prism8.Document">
                        <p:embed/>
                      </p:oleObj>
                    </mc:Choice>
                    <mc:Fallback>
                      <p:oleObj name="Prism 8" r:id="rId3" imgW="4742987" imgH="2543048" progId="Prism8.Document">
                        <p:embed/>
                        <p:pic>
                          <p:nvPicPr>
                            <p:cNvPr id="6" name="对象 5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41554" y="153353"/>
                              <a:ext cx="3600000" cy="193012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" name="文本框 6"/>
                <p:cNvSpPr txBox="1"/>
                <p:nvPr/>
              </p:nvSpPr>
              <p:spPr>
                <a:xfrm>
                  <a:off x="468184" y="1735469"/>
                  <a:ext cx="73443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Tuberin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129578" y="1735469"/>
                  <a:ext cx="109153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LC3</a:t>
                  </a:r>
                  <a:r>
                    <a:rPr lang="en-US" altLang="zh-CN" sz="1200" dirty="0">
                      <a:latin typeface="Arial" panose="020B0604020202020204" pitchFamily="34" charset="0"/>
                      <a:ea typeface="等线" panose="02010600030101010101" pitchFamily="2" charset="-122"/>
                      <a:cs typeface="Arial" panose="020B0604020202020204" pitchFamily="34" charset="0"/>
                    </a:rPr>
                    <a:t>Ⅱ/LC3Ⅰ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2090250" y="1735469"/>
                  <a:ext cx="73443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2787815" y="1735469"/>
                  <a:ext cx="1124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cl-caspase 3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" name="文本框 10"/>
              <p:cNvSpPr txBox="1"/>
              <p:nvPr/>
            </p:nvSpPr>
            <p:spPr>
              <a:xfrm rot="10800000">
                <a:off x="-76363" y="235753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93954" y="197186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3954" y="418815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93954" y="625101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293954" y="816147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377748" y="1566549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77748" y="1334245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77748" y="1110793"/>
                <a:ext cx="365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636854" y="145733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581567" y="238045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391083" y="1051918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3166890" y="1076134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252193" y="913418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3035125" y="1297170"/>
                <a:ext cx="3124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093954" y="1328917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TextBox 6"/>
            <p:cNvSpPr txBox="1"/>
            <p:nvPr/>
          </p:nvSpPr>
          <p:spPr>
            <a:xfrm>
              <a:off x="2211553" y="-9280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103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151285" y="87988"/>
              <a:ext cx="100800" cy="100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dk1"/>
                  </a:solidFill>
                </a14:hiddenFill>
              </a:ext>
            </a:ex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152798" y="520869"/>
              <a:ext cx="100800" cy="100609"/>
            </a:xfrm>
            <a:prstGeom prst="rect">
              <a:avLst/>
            </a:prstGeom>
            <a:solidFill>
              <a:srgbClr val="808080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6"/>
            <p:cNvSpPr txBox="1"/>
            <p:nvPr/>
          </p:nvSpPr>
          <p:spPr>
            <a:xfrm>
              <a:off x="2210377" y="453471"/>
              <a:ext cx="1454977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101+rapa+PF543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2152461" y="232869"/>
              <a:ext cx="100800" cy="100609"/>
            </a:xfrm>
            <a:prstGeom prst="rect">
              <a:avLst/>
            </a:prstGeom>
            <a:solidFill>
              <a:srgbClr val="D4D4D4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152461" y="377548"/>
              <a:ext cx="100800" cy="100609"/>
            </a:xfrm>
            <a:prstGeom prst="rect">
              <a:avLst/>
            </a:prstGeom>
            <a:solidFill>
              <a:srgbClr val="A0A0A4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6"/>
            <p:cNvSpPr txBox="1"/>
            <p:nvPr/>
          </p:nvSpPr>
          <p:spPr>
            <a:xfrm>
              <a:off x="2211553" y="158870"/>
              <a:ext cx="978457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</a:t>
              </a:r>
            </a:p>
          </p:txBody>
        </p:sp>
        <p:sp>
          <p:nvSpPr>
            <p:cNvPr id="35" name="TextBox 6"/>
            <p:cNvSpPr txBox="1"/>
            <p:nvPr/>
          </p:nvSpPr>
          <p:spPr>
            <a:xfrm>
              <a:off x="2210061" y="318484"/>
              <a:ext cx="87914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101+rapa</a:t>
              </a:r>
            </a:p>
          </p:txBody>
        </p:sp>
        <p:sp>
          <p:nvSpPr>
            <p:cNvPr id="36" name="TextBox 6"/>
            <p:cNvSpPr txBox="1"/>
            <p:nvPr/>
          </p:nvSpPr>
          <p:spPr>
            <a:xfrm>
              <a:off x="3028259" y="-31256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101+CQ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2967991" y="66012"/>
              <a:ext cx="100800" cy="100609"/>
            </a:xfrm>
            <a:prstGeom prst="rect">
              <a:avLst/>
            </a:prstGeom>
            <a:solidFill>
              <a:srgbClr val="60606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969504" y="375081"/>
              <a:ext cx="100800" cy="1006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969167" y="210893"/>
              <a:ext cx="100800" cy="100609"/>
            </a:xfrm>
            <a:prstGeom prst="rect">
              <a:avLst/>
            </a:prstGeom>
            <a:solidFill>
              <a:srgbClr val="323232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6"/>
            <p:cNvSpPr txBox="1"/>
            <p:nvPr/>
          </p:nvSpPr>
          <p:spPr>
            <a:xfrm>
              <a:off x="3035879" y="136894"/>
              <a:ext cx="1325142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101+CQ+PF543</a:t>
              </a:r>
            </a:p>
          </p:txBody>
        </p:sp>
        <p:sp>
          <p:nvSpPr>
            <p:cNvPr id="43" name="TextBox 6"/>
            <p:cNvSpPr txBox="1"/>
            <p:nvPr/>
          </p:nvSpPr>
          <p:spPr>
            <a:xfrm>
              <a:off x="3026767" y="296508"/>
              <a:ext cx="1000954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101+PF543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874313" y="236502"/>
            <a:ext cx="3002663" cy="1928507"/>
            <a:chOff x="3874313" y="236502"/>
            <a:chExt cx="3002663" cy="1928507"/>
          </a:xfrm>
        </p:grpSpPr>
        <p:graphicFrame>
          <p:nvGraphicFramePr>
            <p:cNvPr id="44" name="对象 43"/>
            <p:cNvGraphicFramePr>
              <a:graphicFrameLocks noChangeAspect="1"/>
            </p:cNvGraphicFramePr>
            <p:nvPr/>
          </p:nvGraphicFramePr>
          <p:xfrm>
            <a:off x="4308856" y="236502"/>
            <a:ext cx="2568120" cy="17959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75" name="Prism 8" r:id="rId5" imgW="3544816" imgH="2543048" progId="Prism8.Document">
                    <p:embed/>
                  </p:oleObj>
                </mc:Choice>
                <mc:Fallback>
                  <p:oleObj name="Prism 8" r:id="rId5" imgW="3544816" imgH="2543048" progId="Prism8.Document">
                    <p:embed/>
                    <p:pic>
                      <p:nvPicPr>
                        <p:cNvPr id="44" name="对象 4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308856" y="236502"/>
                          <a:ext cx="2568120" cy="17959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文本框 44"/>
            <p:cNvSpPr txBox="1"/>
            <p:nvPr/>
          </p:nvSpPr>
          <p:spPr>
            <a:xfrm rot="10800000">
              <a:off x="3874313" y="311502"/>
              <a:ext cx="553998" cy="16586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intensity of protein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ꞵ-actin)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255984" y="1566548"/>
              <a:ext cx="437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255984" y="1134463"/>
              <a:ext cx="437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248447" y="713221"/>
              <a:ext cx="437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248447" y="269984"/>
              <a:ext cx="437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912692" y="267721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859628" y="452096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047054" y="428441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625322" y="518104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525851" y="350840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946027" y="1703344"/>
              <a:ext cx="538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70515" y="1703344"/>
              <a:ext cx="1037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pS6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601040" y="2090080"/>
            <a:ext cx="5838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15.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621-101 cells were treated with 20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rapamycin, 5 µM CQ, with or without 2.5 µM PF543 for 24 h. the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p62, phospho-S6 (235/236), 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Ⅱ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/LC3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Ⅰ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cl-caspase 3, SPHK1 were quantified by image J. 621-103 cells were added as TSC2-addback control.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36854" y="5285254"/>
            <a:ext cx="583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16.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621-101 cells were transfected with S1PR3 siRNA or negative control (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siControl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and 621-103 cells were added as TSC2-addback control The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expressions of  P62 and LC3Ⅱ/LC3Ⅰ were quantified using Image J.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353929" y="6037893"/>
            <a:ext cx="2812961" cy="2281382"/>
            <a:chOff x="353929" y="6037893"/>
            <a:chExt cx="2812961" cy="2281382"/>
          </a:xfrm>
        </p:grpSpPr>
        <p:graphicFrame>
          <p:nvGraphicFramePr>
            <p:cNvPr id="90" name="对象 89"/>
            <p:cNvGraphicFramePr>
              <a:graphicFrameLocks noChangeAspect="1"/>
            </p:cNvGraphicFramePr>
            <p:nvPr/>
          </p:nvGraphicFramePr>
          <p:xfrm>
            <a:off x="376550" y="6037893"/>
            <a:ext cx="2790340" cy="21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76" name="Prism 8" r:id="rId7" imgW="3261029" imgH="2524680" progId="Prism8.Document">
                    <p:embed/>
                  </p:oleObj>
                </mc:Choice>
                <mc:Fallback>
                  <p:oleObj name="Prism 8" r:id="rId7" imgW="3261029" imgH="2524680" progId="Prism8.Document">
                    <p:embed/>
                    <p:pic>
                      <p:nvPicPr>
                        <p:cNvPr id="90" name="对象 89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6550" y="6037893"/>
                          <a:ext cx="2790340" cy="21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" name="文本框 90"/>
            <p:cNvSpPr txBox="1"/>
            <p:nvPr/>
          </p:nvSpPr>
          <p:spPr>
            <a:xfrm>
              <a:off x="353929" y="7663973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53929" y="7406024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53929" y="717193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53929" y="6937372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95163" y="674461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395163" y="6533804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95163" y="6247971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888792" y="6091012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2295819" y="6750355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876425" y="7075871"/>
              <a:ext cx="4133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2093954" y="6884479"/>
              <a:ext cx="4368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2144320" y="7239308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2400332" y="6532635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959142" y="7802472"/>
              <a:ext cx="734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995648" y="7857610"/>
              <a:ext cx="1037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pS6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0" name="TextBox 6"/>
          <p:cNvSpPr txBox="1"/>
          <p:nvPr/>
        </p:nvSpPr>
        <p:spPr>
          <a:xfrm>
            <a:off x="1485248" y="5846458"/>
            <a:ext cx="776991" cy="27700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103</a:t>
            </a:r>
          </a:p>
        </p:txBody>
      </p:sp>
      <p:sp>
        <p:nvSpPr>
          <p:cNvPr id="131" name="矩形 130"/>
          <p:cNvSpPr/>
          <p:nvPr/>
        </p:nvSpPr>
        <p:spPr>
          <a:xfrm>
            <a:off x="1424980" y="5943726"/>
            <a:ext cx="100800" cy="10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1426493" y="6376607"/>
            <a:ext cx="100800" cy="100609"/>
          </a:xfrm>
          <a:prstGeom prst="rect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6"/>
          <p:cNvSpPr txBox="1"/>
          <p:nvPr/>
        </p:nvSpPr>
        <p:spPr>
          <a:xfrm>
            <a:off x="1484072" y="6309209"/>
            <a:ext cx="1539822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101+rapa+TY52156</a:t>
            </a:r>
          </a:p>
        </p:txBody>
      </p:sp>
      <p:sp>
        <p:nvSpPr>
          <p:cNvPr id="134" name="矩形 133"/>
          <p:cNvSpPr/>
          <p:nvPr/>
        </p:nvSpPr>
        <p:spPr>
          <a:xfrm>
            <a:off x="1426156" y="6088607"/>
            <a:ext cx="100800" cy="100609"/>
          </a:xfrm>
          <a:prstGeom prst="rect">
            <a:avLst/>
          </a:prstGeom>
          <a:solidFill>
            <a:srgbClr val="D4D4D4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1426156" y="6233286"/>
            <a:ext cx="100800" cy="100609"/>
          </a:xfrm>
          <a:prstGeom prst="rect">
            <a:avLst/>
          </a:prstGeom>
          <a:solidFill>
            <a:srgbClr val="A0A0A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6"/>
          <p:cNvSpPr txBox="1"/>
          <p:nvPr/>
        </p:nvSpPr>
        <p:spPr>
          <a:xfrm>
            <a:off x="1485248" y="6014608"/>
            <a:ext cx="978457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</a:t>
            </a:r>
          </a:p>
        </p:txBody>
      </p:sp>
      <p:sp>
        <p:nvSpPr>
          <p:cNvPr id="137" name="TextBox 6"/>
          <p:cNvSpPr txBox="1"/>
          <p:nvPr/>
        </p:nvSpPr>
        <p:spPr>
          <a:xfrm>
            <a:off x="1483756" y="6174222"/>
            <a:ext cx="879149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101+rapa</a:t>
            </a:r>
          </a:p>
        </p:txBody>
      </p:sp>
      <p:sp>
        <p:nvSpPr>
          <p:cNvPr id="138" name="TextBox 6"/>
          <p:cNvSpPr txBox="1"/>
          <p:nvPr/>
        </p:nvSpPr>
        <p:spPr>
          <a:xfrm>
            <a:off x="2303551" y="5811782"/>
            <a:ext cx="776991" cy="27700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101+CQ</a:t>
            </a:r>
          </a:p>
        </p:txBody>
      </p:sp>
      <p:sp>
        <p:nvSpPr>
          <p:cNvPr id="139" name="矩形 138"/>
          <p:cNvSpPr/>
          <p:nvPr/>
        </p:nvSpPr>
        <p:spPr>
          <a:xfrm>
            <a:off x="2243283" y="5909050"/>
            <a:ext cx="100800" cy="100609"/>
          </a:xfrm>
          <a:prstGeom prst="rect">
            <a:avLst/>
          </a:prstGeom>
          <a:solidFill>
            <a:srgbClr val="606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2243199" y="6230819"/>
            <a:ext cx="100800" cy="100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2244459" y="6053931"/>
            <a:ext cx="100800" cy="100609"/>
          </a:xfrm>
          <a:prstGeom prst="rect">
            <a:avLst/>
          </a:prstGeom>
          <a:solidFill>
            <a:srgbClr val="323232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6"/>
          <p:cNvSpPr txBox="1"/>
          <p:nvPr/>
        </p:nvSpPr>
        <p:spPr>
          <a:xfrm>
            <a:off x="2311170" y="5979932"/>
            <a:ext cx="1487489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101+CQ+TY52156</a:t>
            </a:r>
          </a:p>
        </p:txBody>
      </p:sp>
      <p:sp>
        <p:nvSpPr>
          <p:cNvPr id="143" name="TextBox 6"/>
          <p:cNvSpPr txBox="1"/>
          <p:nvPr/>
        </p:nvSpPr>
        <p:spPr>
          <a:xfrm>
            <a:off x="2300462" y="6152246"/>
            <a:ext cx="1155912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101+TY52156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466202" y="8215495"/>
            <a:ext cx="5838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17.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621-101 cells were treated with 20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rapamycin, 5 µM CQ, with or without 2 µM TY52156 for 24 h. The protein Levels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tuberin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p62, phospho-S6 (235/236), 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Ⅱ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/LC3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Ⅰ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S1PR3 were quantified by image J. 621-103 cells were added as TSC2-addback control.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1581567" y="2867110"/>
            <a:ext cx="3440066" cy="2560323"/>
            <a:chOff x="1627536" y="2870267"/>
            <a:chExt cx="3440066" cy="2560323"/>
          </a:xfrm>
        </p:grpSpPr>
        <p:grpSp>
          <p:nvGrpSpPr>
            <p:cNvPr id="147" name="组合 146"/>
            <p:cNvGrpSpPr/>
            <p:nvPr/>
          </p:nvGrpSpPr>
          <p:grpSpPr>
            <a:xfrm>
              <a:off x="1627536" y="2870267"/>
              <a:ext cx="3440066" cy="2560323"/>
              <a:chOff x="1523351" y="3357966"/>
              <a:chExt cx="3440066" cy="2560323"/>
            </a:xfrm>
          </p:grpSpPr>
          <p:graphicFrame>
            <p:nvGraphicFramePr>
              <p:cNvPr id="149" name="对象 1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08718456"/>
                  </p:ext>
                </p:extLst>
              </p:nvPr>
            </p:nvGraphicFramePr>
            <p:xfrm>
              <a:off x="1980096" y="3476730"/>
              <a:ext cx="2983321" cy="24415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77" name="Prism 8" r:id="rId9" imgW="3261029" imgH="2668021" progId="Prism8.Document">
                      <p:embed/>
                    </p:oleObj>
                  </mc:Choice>
                  <mc:Fallback>
                    <p:oleObj name="Prism 8" r:id="rId9" imgW="3261029" imgH="2668021" progId="Prism8.Document">
                      <p:embed/>
                      <p:pic>
                        <p:nvPicPr>
                          <p:cNvPr id="62" name="对象 61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980096" y="3476730"/>
                            <a:ext cx="2983321" cy="244155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0" name="文本框 149"/>
              <p:cNvSpPr txBox="1"/>
              <p:nvPr/>
            </p:nvSpPr>
            <p:spPr>
              <a:xfrm>
                <a:off x="2748952" y="5554822"/>
                <a:ext cx="538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P62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738085" y="5540696"/>
                <a:ext cx="10915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LC3</a:t>
                </a:r>
                <a:r>
                  <a:rPr lang="en-US" altLang="zh-CN" sz="1200" dirty="0"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Ⅱ/LC3Ⅰ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文本框 151"/>
              <p:cNvSpPr txBox="1"/>
              <p:nvPr/>
            </p:nvSpPr>
            <p:spPr>
              <a:xfrm>
                <a:off x="4046145" y="3374214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文本框 152"/>
              <p:cNvSpPr txBox="1"/>
              <p:nvPr/>
            </p:nvSpPr>
            <p:spPr>
              <a:xfrm>
                <a:off x="1993973" y="5353295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>
                <a:off x="1993973" y="5105248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>
                <a:off x="1993973" y="486125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1993973" y="4580202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>
                <a:off x="2035766" y="440175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57"/>
              <p:cNvSpPr txBox="1"/>
              <p:nvPr/>
            </p:nvSpPr>
            <p:spPr>
              <a:xfrm>
                <a:off x="2035766" y="409771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文本框 158"/>
              <p:cNvSpPr txBox="1"/>
              <p:nvPr/>
            </p:nvSpPr>
            <p:spPr>
              <a:xfrm>
                <a:off x="1948449" y="3711974"/>
                <a:ext cx="4742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文本框 159"/>
              <p:cNvSpPr txBox="1"/>
              <p:nvPr/>
            </p:nvSpPr>
            <p:spPr>
              <a:xfrm rot="10800000">
                <a:off x="1523351" y="3790149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(relative to ꞵ-actin)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extBox 6"/>
              <p:cNvSpPr txBox="1"/>
              <p:nvPr/>
            </p:nvSpPr>
            <p:spPr>
              <a:xfrm>
                <a:off x="2479530" y="3357966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103</a:t>
                </a:r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2419262" y="3455234"/>
                <a:ext cx="100800" cy="100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2420775" y="3773815"/>
                <a:ext cx="100800" cy="100609"/>
              </a:xfrm>
              <a:prstGeom prst="rect">
                <a:avLst/>
              </a:prstGeom>
              <a:solidFill>
                <a:srgbClr val="80808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TextBox 6"/>
              <p:cNvSpPr txBox="1"/>
              <p:nvPr/>
            </p:nvSpPr>
            <p:spPr>
              <a:xfrm>
                <a:off x="2478354" y="3830241"/>
                <a:ext cx="145497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101siS1PR3#2</a:t>
                </a: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2420438" y="3600115"/>
                <a:ext cx="100800" cy="100609"/>
              </a:xfrm>
              <a:prstGeom prst="rect">
                <a:avLst/>
              </a:prstGeom>
              <a:solidFill>
                <a:srgbClr val="D4D4D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6"/>
              <p:cNvSpPr txBox="1"/>
              <p:nvPr/>
            </p:nvSpPr>
            <p:spPr>
              <a:xfrm>
                <a:off x="2479530" y="3526116"/>
                <a:ext cx="97845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</a:t>
                </a:r>
              </a:p>
            </p:txBody>
          </p:sp>
          <p:sp>
            <p:nvSpPr>
              <p:cNvPr id="167" name="TextBox 6"/>
              <p:cNvSpPr txBox="1"/>
              <p:nvPr/>
            </p:nvSpPr>
            <p:spPr>
              <a:xfrm>
                <a:off x="2478038" y="3685730"/>
                <a:ext cx="1211721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101siS1PR3#1</a:t>
                </a:r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2427638" y="4087622"/>
                <a:ext cx="100800" cy="10060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矩形 168"/>
              <p:cNvSpPr/>
              <p:nvPr/>
            </p:nvSpPr>
            <p:spPr>
              <a:xfrm>
                <a:off x="2427301" y="3923434"/>
                <a:ext cx="100800" cy="100609"/>
              </a:xfrm>
              <a:prstGeom prst="rect">
                <a:avLst/>
              </a:prstGeom>
              <a:solidFill>
                <a:srgbClr val="32323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TextBox 6"/>
              <p:cNvSpPr txBox="1"/>
              <p:nvPr/>
            </p:nvSpPr>
            <p:spPr>
              <a:xfrm>
                <a:off x="2484664" y="3992969"/>
                <a:ext cx="1211405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101siS1PR3#3</a:t>
                </a:r>
              </a:p>
            </p:txBody>
          </p:sp>
        </p:grpSp>
        <p:sp>
          <p:nvSpPr>
            <p:cNvPr id="148" name="文本框 147"/>
            <p:cNvSpPr txBox="1"/>
            <p:nvPr/>
          </p:nvSpPr>
          <p:spPr>
            <a:xfrm>
              <a:off x="2865159" y="3734002"/>
              <a:ext cx="4375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02886" y="5868385"/>
            <a:ext cx="3365414" cy="2391173"/>
            <a:chOff x="3502886" y="5868385"/>
            <a:chExt cx="3365414" cy="2391173"/>
          </a:xfrm>
        </p:grpSpPr>
        <p:grpSp>
          <p:nvGrpSpPr>
            <p:cNvPr id="145" name="组合 144"/>
            <p:cNvGrpSpPr/>
            <p:nvPr/>
          </p:nvGrpSpPr>
          <p:grpSpPr>
            <a:xfrm>
              <a:off x="3502886" y="5868385"/>
              <a:ext cx="3365414" cy="2391173"/>
              <a:chOff x="3299686" y="5836635"/>
              <a:chExt cx="3365414" cy="2391173"/>
            </a:xfrm>
          </p:grpSpPr>
          <p:graphicFrame>
            <p:nvGraphicFramePr>
              <p:cNvPr id="107" name="对象 106"/>
              <p:cNvGraphicFramePr>
                <a:graphicFrameLocks noChangeAspect="1"/>
              </p:cNvGraphicFramePr>
              <p:nvPr/>
            </p:nvGraphicFramePr>
            <p:xfrm>
              <a:off x="3316377" y="5945408"/>
              <a:ext cx="3348723" cy="2282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78" name="Prism 8" r:id="rId11" imgW="3834365" imgH="2613278" progId="Prism8.Document">
                      <p:embed/>
                    </p:oleObj>
                  </mc:Choice>
                  <mc:Fallback>
                    <p:oleObj name="Prism 8" r:id="rId11" imgW="3834365" imgH="2613278" progId="Prism8.Document">
                      <p:embed/>
                      <p:pic>
                        <p:nvPicPr>
                          <p:cNvPr id="107" name="对象 106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316377" y="5945408"/>
                            <a:ext cx="3348723" cy="2282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8" name="文本框 107"/>
              <p:cNvSpPr txBox="1"/>
              <p:nvPr/>
            </p:nvSpPr>
            <p:spPr>
              <a:xfrm>
                <a:off x="3299686" y="7663973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3299686" y="7501845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3299686" y="7296070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3299686" y="7112119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3299686" y="689255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3324892" y="6667590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3324892" y="6386470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3324892" y="6111916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3805250" y="7855818"/>
                <a:ext cx="734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S1PR3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4887472" y="7855818"/>
                <a:ext cx="4880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P62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5552066" y="7857313"/>
                <a:ext cx="10915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LC3</a:t>
                </a:r>
                <a:r>
                  <a:rPr lang="en-US" altLang="zh-CN" sz="1200" dirty="0"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Ⅱ/LC3Ⅰ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5879052" y="6001910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5913229" y="5836635"/>
                <a:ext cx="413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4545033" y="6930898"/>
                <a:ext cx="413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4724400" y="7158801"/>
                <a:ext cx="5409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4818263" y="6962309"/>
                <a:ext cx="5409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4937671" y="6762114"/>
                <a:ext cx="412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文本框 125"/>
              <p:cNvSpPr txBox="1"/>
              <p:nvPr/>
            </p:nvSpPr>
            <p:spPr>
              <a:xfrm>
                <a:off x="3757266" y="7087221"/>
                <a:ext cx="5409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3857901" y="6900613"/>
                <a:ext cx="413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3998814" y="6708837"/>
                <a:ext cx="412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1" name="TextBox 6"/>
            <p:cNvSpPr txBox="1"/>
            <p:nvPr/>
          </p:nvSpPr>
          <p:spPr>
            <a:xfrm>
              <a:off x="3980834" y="5998858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103</a:t>
              </a:r>
            </a:p>
          </p:txBody>
        </p:sp>
        <p:sp>
          <p:nvSpPr>
            <p:cNvPr id="172" name="矩形 171"/>
            <p:cNvSpPr/>
            <p:nvPr/>
          </p:nvSpPr>
          <p:spPr>
            <a:xfrm>
              <a:off x="3920566" y="6096126"/>
              <a:ext cx="100800" cy="100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dk1"/>
                  </a:solidFill>
                </a14:hiddenFill>
              </a:ext>
            </a:ex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3922079" y="6529007"/>
              <a:ext cx="100800" cy="100609"/>
            </a:xfrm>
            <a:prstGeom prst="rect">
              <a:avLst/>
            </a:prstGeom>
            <a:solidFill>
              <a:srgbClr val="808080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6"/>
            <p:cNvSpPr txBox="1"/>
            <p:nvPr/>
          </p:nvSpPr>
          <p:spPr>
            <a:xfrm>
              <a:off x="3979658" y="6461609"/>
              <a:ext cx="1539822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101+rapa+TY52156</a:t>
              </a:r>
            </a:p>
          </p:txBody>
        </p:sp>
        <p:sp>
          <p:nvSpPr>
            <p:cNvPr id="175" name="矩形 174"/>
            <p:cNvSpPr/>
            <p:nvPr/>
          </p:nvSpPr>
          <p:spPr>
            <a:xfrm>
              <a:off x="3921742" y="6241007"/>
              <a:ext cx="100800" cy="100609"/>
            </a:xfrm>
            <a:prstGeom prst="rect">
              <a:avLst/>
            </a:prstGeom>
            <a:solidFill>
              <a:srgbClr val="D4D4D4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矩形 175"/>
            <p:cNvSpPr/>
            <p:nvPr/>
          </p:nvSpPr>
          <p:spPr>
            <a:xfrm>
              <a:off x="3921742" y="6385686"/>
              <a:ext cx="100800" cy="100609"/>
            </a:xfrm>
            <a:prstGeom prst="rect">
              <a:avLst/>
            </a:prstGeom>
            <a:solidFill>
              <a:srgbClr val="A0A0A4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6"/>
            <p:cNvSpPr txBox="1"/>
            <p:nvPr/>
          </p:nvSpPr>
          <p:spPr>
            <a:xfrm>
              <a:off x="3980834" y="6167008"/>
              <a:ext cx="978457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</a:t>
              </a:r>
            </a:p>
          </p:txBody>
        </p:sp>
        <p:sp>
          <p:nvSpPr>
            <p:cNvPr id="178" name="TextBox 6"/>
            <p:cNvSpPr txBox="1"/>
            <p:nvPr/>
          </p:nvSpPr>
          <p:spPr>
            <a:xfrm>
              <a:off x="3979342" y="6326622"/>
              <a:ext cx="87914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101+rapa</a:t>
              </a:r>
            </a:p>
          </p:txBody>
        </p:sp>
        <p:sp>
          <p:nvSpPr>
            <p:cNvPr id="179" name="TextBox 6"/>
            <p:cNvSpPr txBox="1"/>
            <p:nvPr/>
          </p:nvSpPr>
          <p:spPr>
            <a:xfrm>
              <a:off x="4468937" y="5964182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101+CQ</a:t>
              </a:r>
            </a:p>
          </p:txBody>
        </p:sp>
        <p:sp>
          <p:nvSpPr>
            <p:cNvPr id="180" name="矩形 179"/>
            <p:cNvSpPr/>
            <p:nvPr/>
          </p:nvSpPr>
          <p:spPr>
            <a:xfrm>
              <a:off x="4408669" y="6061450"/>
              <a:ext cx="100800" cy="100609"/>
            </a:xfrm>
            <a:prstGeom prst="rect">
              <a:avLst/>
            </a:prstGeom>
            <a:solidFill>
              <a:srgbClr val="60606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矩形 180"/>
            <p:cNvSpPr/>
            <p:nvPr/>
          </p:nvSpPr>
          <p:spPr>
            <a:xfrm>
              <a:off x="4738785" y="6383219"/>
              <a:ext cx="100800" cy="1006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矩形 181"/>
            <p:cNvSpPr/>
            <p:nvPr/>
          </p:nvSpPr>
          <p:spPr>
            <a:xfrm>
              <a:off x="4409845" y="6206331"/>
              <a:ext cx="100800" cy="100609"/>
            </a:xfrm>
            <a:prstGeom prst="rect">
              <a:avLst/>
            </a:prstGeom>
            <a:solidFill>
              <a:srgbClr val="323232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6"/>
            <p:cNvSpPr txBox="1"/>
            <p:nvPr/>
          </p:nvSpPr>
          <p:spPr>
            <a:xfrm>
              <a:off x="4476556" y="6132332"/>
              <a:ext cx="1487489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101+CQ+TY52156</a:t>
              </a:r>
            </a:p>
          </p:txBody>
        </p:sp>
        <p:sp>
          <p:nvSpPr>
            <p:cNvPr id="184" name="TextBox 6"/>
            <p:cNvSpPr txBox="1"/>
            <p:nvPr/>
          </p:nvSpPr>
          <p:spPr>
            <a:xfrm>
              <a:off x="4796048" y="6304646"/>
              <a:ext cx="1155912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101+TY52156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9479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355118" y="6462940"/>
            <a:ext cx="5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18. Effective of inhibition of SPHK1 and S1PR3 in TSC2-deficient cells. 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621-101 cells were treated with 20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rapamycin, 2 µM PF543 (A and C), 2 µM TY52156 (B and D) alone or combination for 24 h. Levels of tuberin, SPHK1, S1PR3, phospho-S6 (235/236), AKT, p-AKT, ERK, p-ERK were assessed by immunoblotting and quantified by Image J. </a:t>
            </a:r>
            <a:endParaRPr lang="zh-CN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20751" y="47023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122850" y="46705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A349821E-F9B0-41DE-9F81-8B0BD118A146}"/>
              </a:ext>
            </a:extLst>
          </p:cNvPr>
          <p:cNvGrpSpPr/>
          <p:nvPr/>
        </p:nvGrpSpPr>
        <p:grpSpPr>
          <a:xfrm>
            <a:off x="3410108" y="4289442"/>
            <a:ext cx="3394544" cy="2074172"/>
            <a:chOff x="3393740" y="4406102"/>
            <a:chExt cx="3394544" cy="2074172"/>
          </a:xfrm>
        </p:grpSpPr>
        <p:graphicFrame>
          <p:nvGraphicFramePr>
            <p:cNvPr id="8" name="对象 7">
              <a:extLst>
                <a:ext uri="{FF2B5EF4-FFF2-40B4-BE49-F238E27FC236}">
                  <a16:creationId xmlns:a16="http://schemas.microsoft.com/office/drawing/2014/main" id="{2775274C-1C67-40FD-8D40-78A7E1A175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97952" y="4642833"/>
            <a:ext cx="2325283" cy="18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4" name="Prism 8" r:id="rId3" imgW="3261029" imgH="2524680" progId="Prism8.Document">
                    <p:embed/>
                  </p:oleObj>
                </mc:Choice>
                <mc:Fallback>
                  <p:oleObj name="Prism 8" r:id="rId3" imgW="3261029" imgH="2524680" progId="Prism8.Document">
                    <p:embed/>
                    <p:pic>
                      <p:nvPicPr>
                        <p:cNvPr id="8" name="对象 7">
                          <a:extLst>
                            <a:ext uri="{FF2B5EF4-FFF2-40B4-BE49-F238E27FC236}">
                              <a16:creationId xmlns:a16="http://schemas.microsoft.com/office/drawing/2014/main" id="{2775274C-1C67-40FD-8D40-78A7E1A1754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997952" y="4642833"/>
                          <a:ext cx="2325283" cy="18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40" name="组合 139"/>
            <p:cNvGrpSpPr/>
            <p:nvPr/>
          </p:nvGrpSpPr>
          <p:grpSpPr>
            <a:xfrm>
              <a:off x="3548158" y="4690815"/>
              <a:ext cx="2863484" cy="1789459"/>
              <a:chOff x="3874112" y="2962147"/>
              <a:chExt cx="2863484" cy="1789459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4245181" y="2972962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 rot="10800000">
                <a:off x="3874112" y="3060892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(normalized to control)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4245181" y="3388461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文本框 133"/>
              <p:cNvSpPr txBox="1"/>
              <p:nvPr/>
            </p:nvSpPr>
            <p:spPr>
              <a:xfrm>
                <a:off x="4245181" y="3832295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文本框 134"/>
              <p:cNvSpPr txBox="1"/>
              <p:nvPr/>
            </p:nvSpPr>
            <p:spPr>
              <a:xfrm>
                <a:off x="4245181" y="4253123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4655813" y="4474607"/>
                <a:ext cx="983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p-AKT/AKT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文本框 136"/>
              <p:cNvSpPr txBox="1"/>
              <p:nvPr/>
            </p:nvSpPr>
            <p:spPr>
              <a:xfrm>
                <a:off x="5663217" y="4474607"/>
                <a:ext cx="10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p-ERK/ERK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文本框 137"/>
              <p:cNvSpPr txBox="1"/>
              <p:nvPr/>
            </p:nvSpPr>
            <p:spPr>
              <a:xfrm>
                <a:off x="4794395" y="2962147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文本框 138"/>
              <p:cNvSpPr txBox="1"/>
              <p:nvPr/>
            </p:nvSpPr>
            <p:spPr>
              <a:xfrm>
                <a:off x="5825560" y="2995655"/>
                <a:ext cx="4326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1" name="TextBox 6"/>
            <p:cNvSpPr txBox="1"/>
            <p:nvPr/>
          </p:nvSpPr>
          <p:spPr>
            <a:xfrm>
              <a:off x="3454008" y="4406102"/>
              <a:ext cx="776991" cy="2770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42" name="矩形 141"/>
            <p:cNvSpPr/>
            <p:nvPr/>
          </p:nvSpPr>
          <p:spPr>
            <a:xfrm>
              <a:off x="3393740" y="4480894"/>
              <a:ext cx="100800" cy="100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dk1"/>
                  </a:solidFill>
                </a14:hiddenFill>
              </a:ext>
            </a:ex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6"/>
            <p:cNvSpPr txBox="1"/>
            <p:nvPr/>
          </p:nvSpPr>
          <p:spPr>
            <a:xfrm>
              <a:off x="4958948" y="4406104"/>
              <a:ext cx="1326414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Rapa+TY52156</a:t>
              </a:r>
            </a:p>
          </p:txBody>
        </p:sp>
        <p:sp>
          <p:nvSpPr>
            <p:cNvPr id="144" name="矩形 143"/>
            <p:cNvSpPr/>
            <p:nvPr/>
          </p:nvSpPr>
          <p:spPr>
            <a:xfrm>
              <a:off x="4101036" y="4480894"/>
              <a:ext cx="100800" cy="100609"/>
            </a:xfrm>
            <a:prstGeom prst="rect">
              <a:avLst/>
            </a:prstGeom>
            <a:solidFill>
              <a:srgbClr val="D4D4D4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6"/>
            <p:cNvSpPr txBox="1"/>
            <p:nvPr/>
          </p:nvSpPr>
          <p:spPr>
            <a:xfrm>
              <a:off x="4160129" y="4406104"/>
              <a:ext cx="844718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TY62156</a:t>
              </a:r>
            </a:p>
          </p:txBody>
        </p:sp>
        <p:sp>
          <p:nvSpPr>
            <p:cNvPr id="146" name="矩形 145"/>
            <p:cNvSpPr/>
            <p:nvPr/>
          </p:nvSpPr>
          <p:spPr>
            <a:xfrm>
              <a:off x="6174003" y="4480894"/>
              <a:ext cx="100800" cy="1006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4907895" y="4480894"/>
              <a:ext cx="100800" cy="100609"/>
            </a:xfrm>
            <a:prstGeom prst="rect">
              <a:avLst/>
            </a:prstGeom>
            <a:solidFill>
              <a:srgbClr val="323232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6"/>
            <p:cNvSpPr txBox="1"/>
            <p:nvPr/>
          </p:nvSpPr>
          <p:spPr>
            <a:xfrm>
              <a:off x="6231030" y="4406104"/>
              <a:ext cx="557254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en-US" altLang="zh-CN" sz="12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Rapa</a:t>
              </a:r>
            </a:p>
          </p:txBody>
        </p:sp>
      </p:grpSp>
      <p:sp>
        <p:nvSpPr>
          <p:cNvPr id="149" name="文本框 148"/>
          <p:cNvSpPr txBox="1"/>
          <p:nvPr/>
        </p:nvSpPr>
        <p:spPr>
          <a:xfrm>
            <a:off x="43163" y="394932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3262471" y="394405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1" name="组合 170"/>
          <p:cNvGrpSpPr/>
          <p:nvPr/>
        </p:nvGrpSpPr>
        <p:grpSpPr>
          <a:xfrm>
            <a:off x="15795" y="653014"/>
            <a:ext cx="3007217" cy="1609261"/>
            <a:chOff x="-8388" y="60688"/>
            <a:chExt cx="3007217" cy="1609261"/>
          </a:xfrm>
        </p:grpSpPr>
        <p:grpSp>
          <p:nvGrpSpPr>
            <p:cNvPr id="104" name="组合 103"/>
            <p:cNvGrpSpPr/>
            <p:nvPr/>
          </p:nvGrpSpPr>
          <p:grpSpPr>
            <a:xfrm>
              <a:off x="-8388" y="60688"/>
              <a:ext cx="3007217" cy="1609261"/>
              <a:chOff x="-8388" y="98788"/>
              <a:chExt cx="3007217" cy="1609261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2241598" y="592942"/>
                <a:ext cx="7572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200kDa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-8388" y="98788"/>
                <a:ext cx="2896254" cy="1609261"/>
                <a:chOff x="-8388" y="98788"/>
                <a:chExt cx="2896254" cy="1609261"/>
              </a:xfrm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768" t="46804" r="55592" b="50864"/>
                <a:stretch/>
              </p:blipFill>
              <p:spPr>
                <a:xfrm>
                  <a:off x="990581" y="1475603"/>
                  <a:ext cx="1299600" cy="146109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50" name="文本框 49"/>
                <p:cNvSpPr txBox="1"/>
                <p:nvPr/>
              </p:nvSpPr>
              <p:spPr>
                <a:xfrm>
                  <a:off x="367473" y="1382082"/>
                  <a:ext cx="6479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β-actin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文本框 50"/>
                <p:cNvSpPr txBox="1"/>
                <p:nvPr/>
              </p:nvSpPr>
              <p:spPr>
                <a:xfrm>
                  <a:off x="327398" y="859551"/>
                  <a:ext cx="68800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SPHK1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文本框 55"/>
                <p:cNvSpPr txBox="1"/>
                <p:nvPr/>
              </p:nvSpPr>
              <p:spPr>
                <a:xfrm>
                  <a:off x="-8388" y="1030325"/>
                  <a:ext cx="101927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p-S6</a:t>
                  </a:r>
                </a:p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(ser235/236)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文本框 56"/>
                <p:cNvSpPr txBox="1"/>
                <p:nvPr/>
              </p:nvSpPr>
              <p:spPr>
                <a:xfrm>
                  <a:off x="293994" y="599326"/>
                  <a:ext cx="69833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Tuberin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62" name="图片 61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299" t="41467" r="56186" b="54366"/>
                <a:stretch/>
              </p:blipFill>
              <p:spPr>
                <a:xfrm>
                  <a:off x="990581" y="1166050"/>
                  <a:ext cx="1299600" cy="26305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63" name="图片 62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517" t="52445" r="50711" b="44672"/>
                <a:stretch/>
              </p:blipFill>
              <p:spPr>
                <a:xfrm>
                  <a:off x="990581" y="916765"/>
                  <a:ext cx="1300984" cy="17944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65" name="文本框 64"/>
                <p:cNvSpPr txBox="1"/>
                <p:nvPr/>
              </p:nvSpPr>
              <p:spPr>
                <a:xfrm>
                  <a:off x="2227950" y="1165712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32kDa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文本框 66"/>
                <p:cNvSpPr txBox="1"/>
                <p:nvPr/>
              </p:nvSpPr>
              <p:spPr>
                <a:xfrm>
                  <a:off x="2222169" y="877774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文本框 67"/>
                <p:cNvSpPr txBox="1"/>
                <p:nvPr/>
              </p:nvSpPr>
              <p:spPr>
                <a:xfrm>
                  <a:off x="2233209" y="1431050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43kDa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文本框 72"/>
                <p:cNvSpPr txBox="1"/>
                <p:nvPr/>
              </p:nvSpPr>
              <p:spPr>
                <a:xfrm>
                  <a:off x="519860" y="314393"/>
                  <a:ext cx="55015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Rapa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1046647" y="327779"/>
                  <a:ext cx="13023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      -       +     +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文本框 73"/>
                <p:cNvSpPr txBox="1"/>
                <p:nvPr/>
              </p:nvSpPr>
              <p:spPr>
                <a:xfrm>
                  <a:off x="468745" y="104558"/>
                  <a:ext cx="6367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PF543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文本框 74"/>
                <p:cNvSpPr txBox="1"/>
                <p:nvPr/>
              </p:nvSpPr>
              <p:spPr>
                <a:xfrm>
                  <a:off x="1061233" y="98788"/>
                  <a:ext cx="13023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     +       +     -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152" name="图片 15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62" t="48976" r="54356" b="47378"/>
            <a:stretch>
              <a:fillRect/>
            </a:stretch>
          </p:blipFill>
          <p:spPr>
            <a:xfrm>
              <a:off x="992327" y="585092"/>
              <a:ext cx="1299600" cy="218776"/>
            </a:xfrm>
            <a:custGeom>
              <a:avLst/>
              <a:gdLst>
                <a:gd name="connsiteX0" fmla="*/ 0 w 1299600"/>
                <a:gd name="connsiteY0" fmla="*/ 0 h 218776"/>
                <a:gd name="connsiteX1" fmla="*/ 1299600 w 1299600"/>
                <a:gd name="connsiteY1" fmla="*/ 0 h 218776"/>
                <a:gd name="connsiteX2" fmla="*/ 1299600 w 1299600"/>
                <a:gd name="connsiteY2" fmla="*/ 218776 h 218776"/>
                <a:gd name="connsiteX3" fmla="*/ 0 w 1299600"/>
                <a:gd name="connsiteY3" fmla="*/ 218776 h 2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9600" h="218776">
                  <a:moveTo>
                    <a:pt x="0" y="0"/>
                  </a:moveTo>
                  <a:lnTo>
                    <a:pt x="1299600" y="0"/>
                  </a:lnTo>
                  <a:lnTo>
                    <a:pt x="1299600" y="218776"/>
                  </a:lnTo>
                  <a:lnTo>
                    <a:pt x="0" y="218776"/>
                  </a:lnTo>
                  <a:close/>
                </a:path>
              </a:pathLst>
            </a:custGeom>
            <a:ln w="12700">
              <a:solidFill>
                <a:schemeClr val="tx1"/>
              </a:solidFill>
            </a:ln>
          </p:spPr>
        </p:pic>
      </p:grpSp>
      <p:grpSp>
        <p:nvGrpSpPr>
          <p:cNvPr id="13" name="组合 12"/>
          <p:cNvGrpSpPr/>
          <p:nvPr/>
        </p:nvGrpSpPr>
        <p:grpSpPr>
          <a:xfrm>
            <a:off x="3052188" y="696431"/>
            <a:ext cx="3030845" cy="1561292"/>
            <a:chOff x="3028005" y="142205"/>
            <a:chExt cx="3030845" cy="1561292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9"/>
            <a:srcRect l="1829" t="48839" r="54597" b="31840"/>
            <a:stretch/>
          </p:blipFill>
          <p:spPr>
            <a:xfrm>
              <a:off x="4013691" y="1137113"/>
              <a:ext cx="1299600" cy="2250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60" t="53921" r="49596" b="43401"/>
            <a:stretch/>
          </p:blipFill>
          <p:spPr>
            <a:xfrm>
              <a:off x="4013691" y="916450"/>
              <a:ext cx="1299600" cy="1718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48" t="78060" r="43063" b="19136"/>
            <a:stretch/>
          </p:blipFill>
          <p:spPr>
            <a:xfrm>
              <a:off x="4013691" y="693312"/>
              <a:ext cx="1299600" cy="1773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1" name="文本框 80"/>
            <p:cNvSpPr txBox="1"/>
            <p:nvPr/>
          </p:nvSpPr>
          <p:spPr>
            <a:xfrm>
              <a:off x="3398887" y="1340125"/>
              <a:ext cx="6479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376445" y="846070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028005" y="1001827"/>
              <a:ext cx="10534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p-S6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355119" y="647934"/>
              <a:ext cx="6983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1" name="图片 90">
              <a:extLst>
                <a:ext uri="{FF2B5EF4-FFF2-40B4-BE49-F238E27FC236}">
                  <a16:creationId xmlns:a16="http://schemas.microsoft.com/office/drawing/2014/main" id="{95E4A00B-4E7E-48FB-A459-B1BCBF3EE8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44324" t="52446" r="38126" b="44503"/>
            <a:stretch/>
          </p:blipFill>
          <p:spPr>
            <a:xfrm>
              <a:off x="4013691" y="1430969"/>
              <a:ext cx="1299600" cy="1812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2" name="文本框 91"/>
            <p:cNvSpPr txBox="1"/>
            <p:nvPr/>
          </p:nvSpPr>
          <p:spPr>
            <a:xfrm>
              <a:off x="5296360" y="1161160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32kDa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5290579" y="873222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48kDa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5301619" y="1426498"/>
              <a:ext cx="654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43kDa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5301619" y="578093"/>
              <a:ext cx="757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200kDa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3498324" y="389474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Rapa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4058201" y="371196"/>
              <a:ext cx="1302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 -       +     +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90581" y="152930"/>
              <a:ext cx="8066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TY52156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4072787" y="142205"/>
              <a:ext cx="1302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     +       +     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85907E3-7BF1-4C7C-8A29-B5EC4F90FCBC}"/>
              </a:ext>
            </a:extLst>
          </p:cNvPr>
          <p:cNvGrpSpPr/>
          <p:nvPr/>
        </p:nvGrpSpPr>
        <p:grpSpPr>
          <a:xfrm>
            <a:off x="31643" y="4293353"/>
            <a:ext cx="3271645" cy="2092629"/>
            <a:chOff x="-75183" y="4294717"/>
            <a:chExt cx="3271645" cy="2092629"/>
          </a:xfrm>
        </p:grpSpPr>
        <p:sp>
          <p:nvSpPr>
            <p:cNvPr id="121" name="文本框 120"/>
            <p:cNvSpPr txBox="1"/>
            <p:nvPr/>
          </p:nvSpPr>
          <p:spPr>
            <a:xfrm>
              <a:off x="304771" y="4605905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91250" y="501624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291250" y="5457764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291250" y="5880439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860064" y="4579155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1899402" y="4581966"/>
              <a:ext cx="4326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A3B94AC9-3683-457E-9FB2-5B9BF3AAF299}"/>
                </a:ext>
              </a:extLst>
            </p:cNvPr>
            <p:cNvGrpSpPr/>
            <p:nvPr/>
          </p:nvGrpSpPr>
          <p:grpSpPr>
            <a:xfrm>
              <a:off x="-75183" y="4294717"/>
              <a:ext cx="3271645" cy="2092629"/>
              <a:chOff x="-75183" y="4294717"/>
              <a:chExt cx="3271645" cy="2092629"/>
            </a:xfrm>
          </p:grpSpPr>
          <p:graphicFrame>
            <p:nvGraphicFramePr>
              <p:cNvPr id="5" name="对象 4">
                <a:extLst>
                  <a:ext uri="{FF2B5EF4-FFF2-40B4-BE49-F238E27FC236}">
                    <a16:creationId xmlns:a16="http://schemas.microsoft.com/office/drawing/2014/main" id="{BDC5E423-E7A2-453A-A0E8-F515D106A1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1867" y="4546137"/>
              <a:ext cx="2325283" cy="1800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05" name="Prism 8" r:id="rId13" imgW="3261029" imgH="2524680" progId="Prism8.Document">
                      <p:embed/>
                    </p:oleObj>
                  </mc:Choice>
                  <mc:Fallback>
                    <p:oleObj name="Prism 8" r:id="rId13" imgW="3261029" imgH="2524680" progId="Prism8.Document">
                      <p:embed/>
                      <p:pic>
                        <p:nvPicPr>
                          <p:cNvPr id="5" name="对象 4">
                            <a:extLst>
                              <a:ext uri="{FF2B5EF4-FFF2-40B4-BE49-F238E27FC236}">
                                <a16:creationId xmlns:a16="http://schemas.microsoft.com/office/drawing/2014/main" id="{BDC5E423-E7A2-453A-A0E8-F515D106A10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381867" y="4546137"/>
                            <a:ext cx="2325283" cy="1800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Box 6"/>
              <p:cNvSpPr txBox="1"/>
              <p:nvPr/>
            </p:nvSpPr>
            <p:spPr>
              <a:xfrm>
                <a:off x="144242" y="4300697"/>
                <a:ext cx="776991" cy="277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83974" y="4397965"/>
                <a:ext cx="100800" cy="100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dk1"/>
                    </a:solidFill>
                  </a14:hiddenFill>
                </a:ext>
              </a:ex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6"/>
              <p:cNvSpPr txBox="1"/>
              <p:nvPr/>
            </p:nvSpPr>
            <p:spPr>
              <a:xfrm>
                <a:off x="1542462" y="4298611"/>
                <a:ext cx="1098383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Rapa+PF543</a:t>
                </a: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830956" y="4389456"/>
                <a:ext cx="100800" cy="100609"/>
              </a:xfrm>
              <a:prstGeom prst="rect">
                <a:avLst/>
              </a:prstGeom>
              <a:solidFill>
                <a:srgbClr val="D4D4D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TextBox 6"/>
              <p:cNvSpPr txBox="1"/>
              <p:nvPr/>
            </p:nvSpPr>
            <p:spPr>
              <a:xfrm>
                <a:off x="890048" y="4315457"/>
                <a:ext cx="978457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PF543</a:t>
                </a: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2582181" y="4389370"/>
                <a:ext cx="100800" cy="10060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1491409" y="4391804"/>
                <a:ext cx="100800" cy="100609"/>
              </a:xfrm>
              <a:prstGeom prst="rect">
                <a:avLst/>
              </a:prstGeom>
              <a:solidFill>
                <a:srgbClr val="32323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TextBox 6"/>
              <p:cNvSpPr txBox="1"/>
              <p:nvPr/>
            </p:nvSpPr>
            <p:spPr>
              <a:xfrm>
                <a:off x="2639208" y="4294717"/>
                <a:ext cx="557254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12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Rapa</a:t>
                </a: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 rot="10800000">
                <a:off x="-75183" y="4636074"/>
                <a:ext cx="553998" cy="16586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intensity of protein</a:t>
                </a:r>
              </a:p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(normalized to control)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660180" y="6110347"/>
                <a:ext cx="11207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p-AKT/AKT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1741312" y="6110347"/>
                <a:ext cx="10485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p-ERK/ERK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51" name="直接连接符 150">
            <a:extLst>
              <a:ext uri="{FF2B5EF4-FFF2-40B4-BE49-F238E27FC236}">
                <a16:creationId xmlns:a16="http://schemas.microsoft.com/office/drawing/2014/main" id="{9444FBE2-5036-4534-B778-698E49324C13}"/>
              </a:ext>
            </a:extLst>
          </p:cNvPr>
          <p:cNvCxnSpPr>
            <a:cxnSpLocks/>
          </p:cNvCxnSpPr>
          <p:nvPr/>
        </p:nvCxnSpPr>
        <p:spPr>
          <a:xfrm>
            <a:off x="408009" y="2257723"/>
            <a:ext cx="264417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>
            <a:extLst>
              <a:ext uri="{FF2B5EF4-FFF2-40B4-BE49-F238E27FC236}">
                <a16:creationId xmlns:a16="http://schemas.microsoft.com/office/drawing/2014/main" id="{7006F86B-F384-40ED-8C4C-AAAF8BAB48FC}"/>
              </a:ext>
            </a:extLst>
          </p:cNvPr>
          <p:cNvCxnSpPr>
            <a:cxnSpLocks/>
          </p:cNvCxnSpPr>
          <p:nvPr/>
        </p:nvCxnSpPr>
        <p:spPr>
          <a:xfrm>
            <a:off x="3371283" y="2257723"/>
            <a:ext cx="264417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50296E3F-0596-48A0-9B6D-BFEF991C184E}"/>
              </a:ext>
            </a:extLst>
          </p:cNvPr>
          <p:cNvGrpSpPr/>
          <p:nvPr/>
        </p:nvGrpSpPr>
        <p:grpSpPr>
          <a:xfrm>
            <a:off x="413014" y="2352805"/>
            <a:ext cx="2768271" cy="1665946"/>
            <a:chOff x="413014" y="2352805"/>
            <a:chExt cx="2768271" cy="1665946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EEBDBECA-F30C-471B-83AD-605456C069B3}"/>
                </a:ext>
              </a:extLst>
            </p:cNvPr>
            <p:cNvGrpSpPr/>
            <p:nvPr/>
          </p:nvGrpSpPr>
          <p:grpSpPr>
            <a:xfrm>
              <a:off x="530901" y="3371436"/>
              <a:ext cx="2416357" cy="307104"/>
              <a:chOff x="516538" y="2647358"/>
              <a:chExt cx="2416357" cy="307104"/>
            </a:xfrm>
          </p:grpSpPr>
          <p:pic>
            <p:nvPicPr>
              <p:cNvPr id="159" name="图片 158">
                <a:extLst>
                  <a:ext uri="{FF2B5EF4-FFF2-40B4-BE49-F238E27FC236}">
                    <a16:creationId xmlns:a16="http://schemas.microsoft.com/office/drawing/2014/main" id="{E8ACAFB6-4DE6-4B2F-9639-B25DEEC1F6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98" t="40708" r="54547" b="54799"/>
              <a:stretch/>
            </p:blipFill>
            <p:spPr>
              <a:xfrm>
                <a:off x="1016170" y="2675757"/>
                <a:ext cx="1299600" cy="265348"/>
              </a:xfrm>
              <a:custGeom>
                <a:avLst/>
                <a:gdLst>
                  <a:gd name="connsiteX0" fmla="*/ 0 w 1031884"/>
                  <a:gd name="connsiteY0" fmla="*/ 0 h 210687"/>
                  <a:gd name="connsiteX1" fmla="*/ 1031884 w 1031884"/>
                  <a:gd name="connsiteY1" fmla="*/ 0 h 210687"/>
                  <a:gd name="connsiteX2" fmla="*/ 1031884 w 1031884"/>
                  <a:gd name="connsiteY2" fmla="*/ 210687 h 210687"/>
                  <a:gd name="connsiteX3" fmla="*/ 0 w 1031884"/>
                  <a:gd name="connsiteY3" fmla="*/ 210687 h 21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1884" h="210687">
                    <a:moveTo>
                      <a:pt x="0" y="0"/>
                    </a:moveTo>
                    <a:lnTo>
                      <a:pt x="1031884" y="0"/>
                    </a:lnTo>
                    <a:lnTo>
                      <a:pt x="1031884" y="210687"/>
                    </a:lnTo>
                    <a:lnTo>
                      <a:pt x="0" y="210687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</p:pic>
          <p:sp>
            <p:nvSpPr>
              <p:cNvPr id="167" name="文本框 166">
                <a:extLst>
                  <a:ext uri="{FF2B5EF4-FFF2-40B4-BE49-F238E27FC236}">
                    <a16:creationId xmlns:a16="http://schemas.microsoft.com/office/drawing/2014/main" id="{A81DED84-A4EC-4B69-9222-49C17CA724DA}"/>
                  </a:ext>
                </a:extLst>
              </p:cNvPr>
              <p:cNvSpPr txBox="1"/>
              <p:nvPr/>
            </p:nvSpPr>
            <p:spPr>
              <a:xfrm>
                <a:off x="516538" y="2677463"/>
                <a:ext cx="631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文本框 174">
                <a:extLst>
                  <a:ext uri="{FF2B5EF4-FFF2-40B4-BE49-F238E27FC236}">
                    <a16:creationId xmlns:a16="http://schemas.microsoft.com/office/drawing/2014/main" id="{CC5C37DE-CC73-4712-9831-3384097A8FE3}"/>
                  </a:ext>
                </a:extLst>
              </p:cNvPr>
              <p:cNvSpPr txBox="1"/>
              <p:nvPr/>
            </p:nvSpPr>
            <p:spPr>
              <a:xfrm>
                <a:off x="2278238" y="2647358"/>
                <a:ext cx="654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60kDa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20042603-F5CC-438B-A75D-5F600D7D8B06}"/>
                </a:ext>
              </a:extLst>
            </p:cNvPr>
            <p:cNvGrpSpPr/>
            <p:nvPr/>
          </p:nvGrpSpPr>
          <p:grpSpPr>
            <a:xfrm>
              <a:off x="413014" y="3062307"/>
              <a:ext cx="2534244" cy="294479"/>
              <a:chOff x="398651" y="2338229"/>
              <a:chExt cx="2534244" cy="294479"/>
            </a:xfrm>
          </p:grpSpPr>
          <p:sp>
            <p:nvSpPr>
              <p:cNvPr id="161" name="文本框 160">
                <a:extLst>
                  <a:ext uri="{FF2B5EF4-FFF2-40B4-BE49-F238E27FC236}">
                    <a16:creationId xmlns:a16="http://schemas.microsoft.com/office/drawing/2014/main" id="{E87F140B-9511-4A28-80A5-E1E5FEB43ED9}"/>
                  </a:ext>
                </a:extLst>
              </p:cNvPr>
              <p:cNvSpPr txBox="1"/>
              <p:nvPr/>
            </p:nvSpPr>
            <p:spPr>
              <a:xfrm>
                <a:off x="398651" y="2338229"/>
                <a:ext cx="6338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p-AKT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5" name="图片 164">
                <a:extLst>
                  <a:ext uri="{FF2B5EF4-FFF2-40B4-BE49-F238E27FC236}">
                    <a16:creationId xmlns:a16="http://schemas.microsoft.com/office/drawing/2014/main" id="{2D4A6A3B-4F45-4FB7-8E23-4CCB296AC0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78" t="48410" r="53909" b="47031"/>
              <a:stretch/>
            </p:blipFill>
            <p:spPr>
              <a:xfrm>
                <a:off x="1016170" y="2367360"/>
                <a:ext cx="1299600" cy="265348"/>
              </a:xfrm>
              <a:custGeom>
                <a:avLst/>
                <a:gdLst>
                  <a:gd name="connsiteX0" fmla="*/ 0 w 1031884"/>
                  <a:gd name="connsiteY0" fmla="*/ 0 h 210687"/>
                  <a:gd name="connsiteX1" fmla="*/ 1031884 w 1031884"/>
                  <a:gd name="connsiteY1" fmla="*/ 0 h 210687"/>
                  <a:gd name="connsiteX2" fmla="*/ 1031884 w 1031884"/>
                  <a:gd name="connsiteY2" fmla="*/ 210687 h 210687"/>
                  <a:gd name="connsiteX3" fmla="*/ 0 w 1031884"/>
                  <a:gd name="connsiteY3" fmla="*/ 210687 h 21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1884" h="210687">
                    <a:moveTo>
                      <a:pt x="0" y="0"/>
                    </a:moveTo>
                    <a:lnTo>
                      <a:pt x="1031884" y="0"/>
                    </a:lnTo>
                    <a:lnTo>
                      <a:pt x="1031884" y="210687"/>
                    </a:lnTo>
                    <a:lnTo>
                      <a:pt x="0" y="210687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</p:pic>
          <p:sp>
            <p:nvSpPr>
              <p:cNvPr id="176" name="文本框 175">
                <a:extLst>
                  <a:ext uri="{FF2B5EF4-FFF2-40B4-BE49-F238E27FC236}">
                    <a16:creationId xmlns:a16="http://schemas.microsoft.com/office/drawing/2014/main" id="{E380BFF0-F5AF-41A0-B070-D4BADAC904A7}"/>
                  </a:ext>
                </a:extLst>
              </p:cNvPr>
              <p:cNvSpPr txBox="1"/>
              <p:nvPr/>
            </p:nvSpPr>
            <p:spPr>
              <a:xfrm>
                <a:off x="2278238" y="2342508"/>
                <a:ext cx="654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60kDa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45AF03DD-5EA7-4B51-884F-7CA7453F1CF1}"/>
                </a:ext>
              </a:extLst>
            </p:cNvPr>
            <p:cNvGrpSpPr/>
            <p:nvPr/>
          </p:nvGrpSpPr>
          <p:grpSpPr>
            <a:xfrm>
              <a:off x="424473" y="2352805"/>
              <a:ext cx="2756812" cy="312197"/>
              <a:chOff x="408009" y="3399883"/>
              <a:chExt cx="2756812" cy="312197"/>
            </a:xfrm>
          </p:grpSpPr>
          <p:pic>
            <p:nvPicPr>
              <p:cNvPr id="168" name="图片 167">
                <a:extLst>
                  <a:ext uri="{FF2B5EF4-FFF2-40B4-BE49-F238E27FC236}">
                    <a16:creationId xmlns:a16="http://schemas.microsoft.com/office/drawing/2014/main" id="{D8AB4B34-7A88-4EEC-8270-433129E3D3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338" t="43363" r="49211" b="52196"/>
              <a:stretch/>
            </p:blipFill>
            <p:spPr>
              <a:xfrm>
                <a:off x="1014069" y="3429050"/>
                <a:ext cx="1299600" cy="265348"/>
              </a:xfrm>
              <a:custGeom>
                <a:avLst/>
                <a:gdLst>
                  <a:gd name="connsiteX0" fmla="*/ 0 w 1031884"/>
                  <a:gd name="connsiteY0" fmla="*/ 0 h 210687"/>
                  <a:gd name="connsiteX1" fmla="*/ 1031884 w 1031884"/>
                  <a:gd name="connsiteY1" fmla="*/ 0 h 210687"/>
                  <a:gd name="connsiteX2" fmla="*/ 1031884 w 1031884"/>
                  <a:gd name="connsiteY2" fmla="*/ 210687 h 210687"/>
                  <a:gd name="connsiteX3" fmla="*/ 0 w 1031884"/>
                  <a:gd name="connsiteY3" fmla="*/ 210687 h 21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1884" h="210687">
                    <a:moveTo>
                      <a:pt x="0" y="0"/>
                    </a:moveTo>
                    <a:lnTo>
                      <a:pt x="1031884" y="0"/>
                    </a:lnTo>
                    <a:lnTo>
                      <a:pt x="1031884" y="210687"/>
                    </a:lnTo>
                    <a:lnTo>
                      <a:pt x="0" y="210687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</p:pic>
          <p:sp>
            <p:nvSpPr>
              <p:cNvPr id="174" name="文本框 173">
                <a:extLst>
                  <a:ext uri="{FF2B5EF4-FFF2-40B4-BE49-F238E27FC236}">
                    <a16:creationId xmlns:a16="http://schemas.microsoft.com/office/drawing/2014/main" id="{8B94392D-BCBF-4D16-B8E6-6562068772BA}"/>
                  </a:ext>
                </a:extLst>
              </p:cNvPr>
              <p:cNvSpPr txBox="1"/>
              <p:nvPr/>
            </p:nvSpPr>
            <p:spPr>
              <a:xfrm>
                <a:off x="408009" y="3399883"/>
                <a:ext cx="631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p-ERK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文本框 176">
                <a:extLst>
                  <a:ext uri="{FF2B5EF4-FFF2-40B4-BE49-F238E27FC236}">
                    <a16:creationId xmlns:a16="http://schemas.microsoft.com/office/drawing/2014/main" id="{FD6644BB-675F-407A-B52A-305E88AECE60}"/>
                  </a:ext>
                </a:extLst>
              </p:cNvPr>
              <p:cNvSpPr txBox="1"/>
              <p:nvPr/>
            </p:nvSpPr>
            <p:spPr>
              <a:xfrm>
                <a:off x="2270931" y="3435081"/>
                <a:ext cx="8938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42/44kDa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ED56446-A217-4303-A776-EDD387291C1D}"/>
                </a:ext>
              </a:extLst>
            </p:cNvPr>
            <p:cNvGrpSpPr/>
            <p:nvPr/>
          </p:nvGrpSpPr>
          <p:grpSpPr>
            <a:xfrm>
              <a:off x="530188" y="2666804"/>
              <a:ext cx="2651097" cy="300713"/>
              <a:chOff x="513724" y="3713882"/>
              <a:chExt cx="2651097" cy="300713"/>
            </a:xfrm>
          </p:grpSpPr>
          <p:pic>
            <p:nvPicPr>
              <p:cNvPr id="169" name="图片 168">
                <a:extLst>
                  <a:ext uri="{FF2B5EF4-FFF2-40B4-BE49-F238E27FC236}">
                    <a16:creationId xmlns:a16="http://schemas.microsoft.com/office/drawing/2014/main" id="{A98C191D-E319-4E52-A4D4-ED3B61657F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021" t="47610" r="57380" b="47911"/>
              <a:stretch/>
            </p:blipFill>
            <p:spPr>
              <a:xfrm>
                <a:off x="1014069" y="3749247"/>
                <a:ext cx="1299600" cy="265348"/>
              </a:xfrm>
              <a:custGeom>
                <a:avLst/>
                <a:gdLst>
                  <a:gd name="connsiteX0" fmla="*/ 0 w 1031884"/>
                  <a:gd name="connsiteY0" fmla="*/ 0 h 210687"/>
                  <a:gd name="connsiteX1" fmla="*/ 1031884 w 1031884"/>
                  <a:gd name="connsiteY1" fmla="*/ 0 h 210687"/>
                  <a:gd name="connsiteX2" fmla="*/ 1031884 w 1031884"/>
                  <a:gd name="connsiteY2" fmla="*/ 210687 h 210687"/>
                  <a:gd name="connsiteX3" fmla="*/ 0 w 1031884"/>
                  <a:gd name="connsiteY3" fmla="*/ 210687 h 21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1884" h="210687">
                    <a:moveTo>
                      <a:pt x="0" y="0"/>
                    </a:moveTo>
                    <a:lnTo>
                      <a:pt x="1031884" y="0"/>
                    </a:lnTo>
                    <a:lnTo>
                      <a:pt x="1031884" y="210687"/>
                    </a:lnTo>
                    <a:lnTo>
                      <a:pt x="0" y="210687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</p:pic>
          <p:sp>
            <p:nvSpPr>
              <p:cNvPr id="173" name="文本框 172">
                <a:extLst>
                  <a:ext uri="{FF2B5EF4-FFF2-40B4-BE49-F238E27FC236}">
                    <a16:creationId xmlns:a16="http://schemas.microsoft.com/office/drawing/2014/main" id="{BA1BDB59-CBAC-4962-8182-D142633AC984}"/>
                  </a:ext>
                </a:extLst>
              </p:cNvPr>
              <p:cNvSpPr txBox="1"/>
              <p:nvPr/>
            </p:nvSpPr>
            <p:spPr>
              <a:xfrm>
                <a:off x="513724" y="3713882"/>
                <a:ext cx="6338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ERK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文本框 177">
                <a:extLst>
                  <a:ext uri="{FF2B5EF4-FFF2-40B4-BE49-F238E27FC236}">
                    <a16:creationId xmlns:a16="http://schemas.microsoft.com/office/drawing/2014/main" id="{96F474CC-E463-48F3-8BF5-ADFE26B9FF0B}"/>
                  </a:ext>
                </a:extLst>
              </p:cNvPr>
              <p:cNvSpPr txBox="1"/>
              <p:nvPr/>
            </p:nvSpPr>
            <p:spPr>
              <a:xfrm>
                <a:off x="2270931" y="3726088"/>
                <a:ext cx="8938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42/44kDa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DFC7A913-9F58-4CE4-973E-8F3CEB25BB00}"/>
                </a:ext>
              </a:extLst>
            </p:cNvPr>
            <p:cNvGrpSpPr/>
            <p:nvPr/>
          </p:nvGrpSpPr>
          <p:grpSpPr>
            <a:xfrm>
              <a:off x="416367" y="3730509"/>
              <a:ext cx="2512543" cy="288242"/>
              <a:chOff x="402004" y="3006431"/>
              <a:chExt cx="2512543" cy="288242"/>
            </a:xfrm>
          </p:grpSpPr>
          <p:pic>
            <p:nvPicPr>
              <p:cNvPr id="162" name="图片 161">
                <a:extLst>
                  <a:ext uri="{FF2B5EF4-FFF2-40B4-BE49-F238E27FC236}">
                    <a16:creationId xmlns:a16="http://schemas.microsoft.com/office/drawing/2014/main" id="{FFD83171-5775-42F0-BA9B-A54B77FAE4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69" t="52401" r="51036" b="43413"/>
              <a:stretch/>
            </p:blipFill>
            <p:spPr>
              <a:xfrm>
                <a:off x="1016170" y="3006431"/>
                <a:ext cx="1299600" cy="259882"/>
              </a:xfrm>
              <a:custGeom>
                <a:avLst/>
                <a:gdLst>
                  <a:gd name="connsiteX0" fmla="*/ 0 w 1031884"/>
                  <a:gd name="connsiteY0" fmla="*/ 0 h 206347"/>
                  <a:gd name="connsiteX1" fmla="*/ 1031884 w 1031884"/>
                  <a:gd name="connsiteY1" fmla="*/ 0 h 206347"/>
                  <a:gd name="connsiteX2" fmla="*/ 1031884 w 1031884"/>
                  <a:gd name="connsiteY2" fmla="*/ 206347 h 206347"/>
                  <a:gd name="connsiteX3" fmla="*/ 0 w 1031884"/>
                  <a:gd name="connsiteY3" fmla="*/ 206347 h 20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1884" h="206347">
                    <a:moveTo>
                      <a:pt x="0" y="0"/>
                    </a:moveTo>
                    <a:lnTo>
                      <a:pt x="1031884" y="0"/>
                    </a:lnTo>
                    <a:lnTo>
                      <a:pt x="1031884" y="206347"/>
                    </a:lnTo>
                    <a:lnTo>
                      <a:pt x="0" y="206347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</p:pic>
          <p:sp>
            <p:nvSpPr>
              <p:cNvPr id="164" name="文本框 163">
                <a:extLst>
                  <a:ext uri="{FF2B5EF4-FFF2-40B4-BE49-F238E27FC236}">
                    <a16:creationId xmlns:a16="http://schemas.microsoft.com/office/drawing/2014/main" id="{4CB88257-2E46-4C5B-8FF8-A56D0121A4D9}"/>
                  </a:ext>
                </a:extLst>
              </p:cNvPr>
              <p:cNvSpPr txBox="1"/>
              <p:nvPr/>
            </p:nvSpPr>
            <p:spPr>
              <a:xfrm>
                <a:off x="402004" y="3017674"/>
                <a:ext cx="6603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文本框 178">
                <a:extLst>
                  <a:ext uri="{FF2B5EF4-FFF2-40B4-BE49-F238E27FC236}">
                    <a16:creationId xmlns:a16="http://schemas.microsoft.com/office/drawing/2014/main" id="{80989A33-3675-4E59-B18D-7D4E325E8B8A}"/>
                  </a:ext>
                </a:extLst>
              </p:cNvPr>
              <p:cNvSpPr txBox="1"/>
              <p:nvPr/>
            </p:nvSpPr>
            <p:spPr>
              <a:xfrm>
                <a:off x="2259890" y="3014652"/>
                <a:ext cx="654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43kDa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E4D60C0-23D9-49EC-B077-445D4E6AC780}"/>
                </a:ext>
              </a:extLst>
            </p:cNvPr>
            <p:cNvCxnSpPr>
              <a:cxnSpLocks/>
            </p:cNvCxnSpPr>
            <p:nvPr/>
          </p:nvCxnSpPr>
          <p:spPr>
            <a:xfrm>
              <a:off x="474684" y="3034346"/>
              <a:ext cx="264417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60DDC22E-14F3-43D3-822E-307C4FF6F79A}"/>
              </a:ext>
            </a:extLst>
          </p:cNvPr>
          <p:cNvGrpSpPr/>
          <p:nvPr/>
        </p:nvGrpSpPr>
        <p:grpSpPr>
          <a:xfrm>
            <a:off x="3371283" y="2337934"/>
            <a:ext cx="2845587" cy="1669678"/>
            <a:chOff x="3371283" y="2337934"/>
            <a:chExt cx="2845587" cy="1669678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537773FB-C10F-467F-A418-5F27B90C9F9F}"/>
                </a:ext>
              </a:extLst>
            </p:cNvPr>
            <p:cNvGrpSpPr/>
            <p:nvPr/>
          </p:nvGrpSpPr>
          <p:grpSpPr>
            <a:xfrm>
              <a:off x="3421219" y="2337934"/>
              <a:ext cx="2795651" cy="1669678"/>
              <a:chOff x="3421219" y="2337934"/>
              <a:chExt cx="2795651" cy="1669678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2E1E11D1-B9C2-4E79-A230-AADBE48B9C60}"/>
                  </a:ext>
                </a:extLst>
              </p:cNvPr>
              <p:cNvGrpSpPr/>
              <p:nvPr/>
            </p:nvGrpSpPr>
            <p:grpSpPr>
              <a:xfrm>
                <a:off x="3547728" y="2652401"/>
                <a:ext cx="2669142" cy="296875"/>
                <a:chOff x="3574514" y="3746221"/>
                <a:chExt cx="2669142" cy="296875"/>
              </a:xfrm>
            </p:grpSpPr>
            <p:sp>
              <p:nvSpPr>
                <p:cNvPr id="187" name="文本框 186">
                  <a:extLst>
                    <a:ext uri="{FF2B5EF4-FFF2-40B4-BE49-F238E27FC236}">
                      <a16:creationId xmlns:a16="http://schemas.microsoft.com/office/drawing/2014/main" id="{E7E3D10B-FC81-4FF8-A880-7A0AAA09F686}"/>
                    </a:ext>
                  </a:extLst>
                </p:cNvPr>
                <p:cNvSpPr txBox="1"/>
                <p:nvPr/>
              </p:nvSpPr>
              <p:spPr>
                <a:xfrm>
                  <a:off x="5349766" y="3752038"/>
                  <a:ext cx="8938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42/44kDa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92" name="图片 191">
                  <a:extLst>
                    <a:ext uri="{FF2B5EF4-FFF2-40B4-BE49-F238E27FC236}">
                      <a16:creationId xmlns:a16="http://schemas.microsoft.com/office/drawing/2014/main" id="{EA41AD5C-3E9F-4FE4-BE9A-60FE620E44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128" t="60869" r="56127" b="34616"/>
                <a:stretch/>
              </p:blipFill>
              <p:spPr>
                <a:xfrm>
                  <a:off x="4050166" y="3777748"/>
                  <a:ext cx="1299600" cy="265348"/>
                </a:xfrm>
                <a:custGeom>
                  <a:avLst/>
                  <a:gdLst>
                    <a:gd name="connsiteX0" fmla="*/ 0 w 1031884"/>
                    <a:gd name="connsiteY0" fmla="*/ 0 h 210687"/>
                    <a:gd name="connsiteX1" fmla="*/ 1031884 w 1031884"/>
                    <a:gd name="connsiteY1" fmla="*/ 0 h 210687"/>
                    <a:gd name="connsiteX2" fmla="*/ 1031884 w 1031884"/>
                    <a:gd name="connsiteY2" fmla="*/ 210687 h 210687"/>
                    <a:gd name="connsiteX3" fmla="*/ 0 w 1031884"/>
                    <a:gd name="connsiteY3" fmla="*/ 210687 h 210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1884" h="210687">
                      <a:moveTo>
                        <a:pt x="0" y="0"/>
                      </a:moveTo>
                      <a:lnTo>
                        <a:pt x="1031884" y="0"/>
                      </a:lnTo>
                      <a:lnTo>
                        <a:pt x="1031884" y="210687"/>
                      </a:lnTo>
                      <a:lnTo>
                        <a:pt x="0" y="210687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94" name="文本框 193">
                  <a:extLst>
                    <a:ext uri="{FF2B5EF4-FFF2-40B4-BE49-F238E27FC236}">
                      <a16:creationId xmlns:a16="http://schemas.microsoft.com/office/drawing/2014/main" id="{38A30261-0A10-4AB2-BA13-DC2B5E745D9E}"/>
                    </a:ext>
                  </a:extLst>
                </p:cNvPr>
                <p:cNvSpPr txBox="1"/>
                <p:nvPr/>
              </p:nvSpPr>
              <p:spPr>
                <a:xfrm>
                  <a:off x="3574514" y="3746221"/>
                  <a:ext cx="63381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ERK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84BACB7D-43A7-409F-AB10-07C4F6722A66}"/>
                  </a:ext>
                </a:extLst>
              </p:cNvPr>
              <p:cNvGrpSpPr/>
              <p:nvPr/>
            </p:nvGrpSpPr>
            <p:grpSpPr>
              <a:xfrm>
                <a:off x="3422005" y="2337934"/>
                <a:ext cx="2794865" cy="296565"/>
                <a:chOff x="3448791" y="3431754"/>
                <a:chExt cx="2794865" cy="296565"/>
              </a:xfrm>
            </p:grpSpPr>
            <p:sp>
              <p:nvSpPr>
                <p:cNvPr id="186" name="文本框 185">
                  <a:extLst>
                    <a:ext uri="{FF2B5EF4-FFF2-40B4-BE49-F238E27FC236}">
                      <a16:creationId xmlns:a16="http://schemas.microsoft.com/office/drawing/2014/main" id="{D6B3F254-484A-4B44-8169-648DAB11E3A1}"/>
                    </a:ext>
                  </a:extLst>
                </p:cNvPr>
                <p:cNvSpPr txBox="1"/>
                <p:nvPr/>
              </p:nvSpPr>
              <p:spPr>
                <a:xfrm>
                  <a:off x="5349766" y="3441981"/>
                  <a:ext cx="8938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42/44kDa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90" name="图片 189">
                  <a:extLst>
                    <a:ext uri="{FF2B5EF4-FFF2-40B4-BE49-F238E27FC236}">
                      <a16:creationId xmlns:a16="http://schemas.microsoft.com/office/drawing/2014/main" id="{C6E87CAA-1C8A-4460-BCDB-E33DD49925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792" t="57765" r="47756" b="37794"/>
                <a:stretch/>
              </p:blipFill>
              <p:spPr>
                <a:xfrm>
                  <a:off x="4052373" y="3462971"/>
                  <a:ext cx="1299600" cy="265348"/>
                </a:xfrm>
                <a:custGeom>
                  <a:avLst/>
                  <a:gdLst>
                    <a:gd name="connsiteX0" fmla="*/ 0 w 1031884"/>
                    <a:gd name="connsiteY0" fmla="*/ 0 h 210687"/>
                    <a:gd name="connsiteX1" fmla="*/ 1031884 w 1031884"/>
                    <a:gd name="connsiteY1" fmla="*/ 0 h 210687"/>
                    <a:gd name="connsiteX2" fmla="*/ 1031884 w 1031884"/>
                    <a:gd name="connsiteY2" fmla="*/ 210687 h 210687"/>
                    <a:gd name="connsiteX3" fmla="*/ 0 w 1031884"/>
                    <a:gd name="connsiteY3" fmla="*/ 210687 h 210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1884" h="210687">
                      <a:moveTo>
                        <a:pt x="0" y="0"/>
                      </a:moveTo>
                      <a:lnTo>
                        <a:pt x="1031884" y="0"/>
                      </a:lnTo>
                      <a:lnTo>
                        <a:pt x="1031884" y="210687"/>
                      </a:lnTo>
                      <a:lnTo>
                        <a:pt x="0" y="210687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95" name="文本框 194">
                  <a:extLst>
                    <a:ext uri="{FF2B5EF4-FFF2-40B4-BE49-F238E27FC236}">
                      <a16:creationId xmlns:a16="http://schemas.microsoft.com/office/drawing/2014/main" id="{6C5AC4EE-5782-4FF9-A2C0-3F465C9A994D}"/>
                    </a:ext>
                  </a:extLst>
                </p:cNvPr>
                <p:cNvSpPr txBox="1"/>
                <p:nvPr/>
              </p:nvSpPr>
              <p:spPr>
                <a:xfrm>
                  <a:off x="3448791" y="3431754"/>
                  <a:ext cx="63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p-ERK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A65F47AE-EF46-4015-B6ED-24B6B9E56EAD}"/>
                  </a:ext>
                </a:extLst>
              </p:cNvPr>
              <p:cNvGrpSpPr/>
              <p:nvPr/>
            </p:nvGrpSpPr>
            <p:grpSpPr>
              <a:xfrm>
                <a:off x="3493771" y="3064199"/>
                <a:ext cx="2499889" cy="341573"/>
                <a:chOff x="3504534" y="2341319"/>
                <a:chExt cx="2499889" cy="341573"/>
              </a:xfrm>
            </p:grpSpPr>
            <p:sp>
              <p:nvSpPr>
                <p:cNvPr id="185" name="文本框 184">
                  <a:extLst>
                    <a:ext uri="{FF2B5EF4-FFF2-40B4-BE49-F238E27FC236}">
                      <a16:creationId xmlns:a16="http://schemas.microsoft.com/office/drawing/2014/main" id="{19B05B1B-D220-401D-95C3-B6F51CA298E6}"/>
                    </a:ext>
                  </a:extLst>
                </p:cNvPr>
                <p:cNvSpPr txBox="1"/>
                <p:nvPr/>
              </p:nvSpPr>
              <p:spPr>
                <a:xfrm>
                  <a:off x="5349766" y="2405893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89" name="图片 188">
                  <a:extLst>
                    <a:ext uri="{FF2B5EF4-FFF2-40B4-BE49-F238E27FC236}">
                      <a16:creationId xmlns:a16="http://schemas.microsoft.com/office/drawing/2014/main" id="{5D975354-2AA5-479A-A975-05033D752B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588" t="61258" r="53431" b="34166"/>
                <a:stretch/>
              </p:blipFill>
              <p:spPr>
                <a:xfrm>
                  <a:off x="4058968" y="2375817"/>
                  <a:ext cx="1299600" cy="265348"/>
                </a:xfrm>
                <a:custGeom>
                  <a:avLst/>
                  <a:gdLst>
                    <a:gd name="connsiteX0" fmla="*/ 0 w 1031884"/>
                    <a:gd name="connsiteY0" fmla="*/ 0 h 210687"/>
                    <a:gd name="connsiteX1" fmla="*/ 1031884 w 1031884"/>
                    <a:gd name="connsiteY1" fmla="*/ 0 h 210687"/>
                    <a:gd name="connsiteX2" fmla="*/ 1031884 w 1031884"/>
                    <a:gd name="connsiteY2" fmla="*/ 210687 h 210687"/>
                    <a:gd name="connsiteX3" fmla="*/ 0 w 1031884"/>
                    <a:gd name="connsiteY3" fmla="*/ 210687 h 210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1884" h="210687">
                      <a:moveTo>
                        <a:pt x="0" y="0"/>
                      </a:moveTo>
                      <a:lnTo>
                        <a:pt x="1031884" y="0"/>
                      </a:lnTo>
                      <a:lnTo>
                        <a:pt x="1031884" y="210687"/>
                      </a:lnTo>
                      <a:lnTo>
                        <a:pt x="0" y="210687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96" name="文本框 195">
                  <a:extLst>
                    <a:ext uri="{FF2B5EF4-FFF2-40B4-BE49-F238E27FC236}">
                      <a16:creationId xmlns:a16="http://schemas.microsoft.com/office/drawing/2014/main" id="{BBB66C0E-8D3B-45D6-9191-F86A1ABC1912}"/>
                    </a:ext>
                  </a:extLst>
                </p:cNvPr>
                <p:cNvSpPr txBox="1"/>
                <p:nvPr/>
              </p:nvSpPr>
              <p:spPr>
                <a:xfrm>
                  <a:off x="3504534" y="2341319"/>
                  <a:ext cx="63381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p-AKT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9382AEFA-A3C6-4E5A-A0AA-12AC741AB36D}"/>
                  </a:ext>
                </a:extLst>
              </p:cNvPr>
              <p:cNvGrpSpPr/>
              <p:nvPr/>
            </p:nvGrpSpPr>
            <p:grpSpPr>
              <a:xfrm>
                <a:off x="3604878" y="3402450"/>
                <a:ext cx="2388782" cy="308172"/>
                <a:chOff x="3615641" y="2679570"/>
                <a:chExt cx="2388782" cy="308172"/>
              </a:xfrm>
            </p:grpSpPr>
            <p:sp>
              <p:nvSpPr>
                <p:cNvPr id="184" name="文本框 183">
                  <a:extLst>
                    <a:ext uri="{FF2B5EF4-FFF2-40B4-BE49-F238E27FC236}">
                      <a16:creationId xmlns:a16="http://schemas.microsoft.com/office/drawing/2014/main" id="{F5B7856D-503B-47F3-BB28-726349196031}"/>
                    </a:ext>
                  </a:extLst>
                </p:cNvPr>
                <p:cNvSpPr txBox="1"/>
                <p:nvPr/>
              </p:nvSpPr>
              <p:spPr>
                <a:xfrm>
                  <a:off x="5349766" y="2710743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93" name="图片 192">
                  <a:extLst>
                    <a:ext uri="{FF2B5EF4-FFF2-40B4-BE49-F238E27FC236}">
                      <a16:creationId xmlns:a16="http://schemas.microsoft.com/office/drawing/2014/main" id="{E38F9509-76BD-4681-B12D-979B020C32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774" t="60828" r="53230" b="34592"/>
                <a:stretch/>
              </p:blipFill>
              <p:spPr>
                <a:xfrm>
                  <a:off x="4058968" y="2700642"/>
                  <a:ext cx="1299600" cy="265348"/>
                </a:xfrm>
                <a:custGeom>
                  <a:avLst/>
                  <a:gdLst>
                    <a:gd name="connsiteX0" fmla="*/ 0 w 1031884"/>
                    <a:gd name="connsiteY0" fmla="*/ 0 h 210687"/>
                    <a:gd name="connsiteX1" fmla="*/ 1031884 w 1031884"/>
                    <a:gd name="connsiteY1" fmla="*/ 0 h 210687"/>
                    <a:gd name="connsiteX2" fmla="*/ 1031884 w 1031884"/>
                    <a:gd name="connsiteY2" fmla="*/ 210687 h 210687"/>
                    <a:gd name="connsiteX3" fmla="*/ 0 w 1031884"/>
                    <a:gd name="connsiteY3" fmla="*/ 210687 h 210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1884" h="210687">
                      <a:moveTo>
                        <a:pt x="0" y="0"/>
                      </a:moveTo>
                      <a:lnTo>
                        <a:pt x="1031884" y="0"/>
                      </a:lnTo>
                      <a:lnTo>
                        <a:pt x="1031884" y="210687"/>
                      </a:lnTo>
                      <a:lnTo>
                        <a:pt x="0" y="210687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98" name="文本框 197">
                  <a:extLst>
                    <a:ext uri="{FF2B5EF4-FFF2-40B4-BE49-F238E27FC236}">
                      <a16:creationId xmlns:a16="http://schemas.microsoft.com/office/drawing/2014/main" id="{853A1541-0ABD-40CA-A3DE-BA46BE9A710C}"/>
                    </a:ext>
                  </a:extLst>
                </p:cNvPr>
                <p:cNvSpPr txBox="1"/>
                <p:nvPr/>
              </p:nvSpPr>
              <p:spPr>
                <a:xfrm>
                  <a:off x="3615641" y="2679570"/>
                  <a:ext cx="63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AKT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C991243B-2D77-4A75-B5C1-CC9E18924432}"/>
                  </a:ext>
                </a:extLst>
              </p:cNvPr>
              <p:cNvGrpSpPr/>
              <p:nvPr/>
            </p:nvGrpSpPr>
            <p:grpSpPr>
              <a:xfrm>
                <a:off x="3421219" y="3694507"/>
                <a:ext cx="2589089" cy="313105"/>
                <a:chOff x="3431982" y="2971627"/>
                <a:chExt cx="2589089" cy="313105"/>
              </a:xfrm>
            </p:grpSpPr>
            <p:pic>
              <p:nvPicPr>
                <p:cNvPr id="191" name="图片 190">
                  <a:extLst>
                    <a:ext uri="{FF2B5EF4-FFF2-40B4-BE49-F238E27FC236}">
                      <a16:creationId xmlns:a16="http://schemas.microsoft.com/office/drawing/2014/main" id="{2313E007-0DF8-4590-BBE9-6A864EC7B9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760" t="49961" r="56279" b="45468"/>
                <a:stretch/>
              </p:blipFill>
              <p:spPr>
                <a:xfrm>
                  <a:off x="4058968" y="3019384"/>
                  <a:ext cx="1299600" cy="265348"/>
                </a:xfrm>
                <a:custGeom>
                  <a:avLst/>
                  <a:gdLst>
                    <a:gd name="connsiteX0" fmla="*/ 0 w 1031884"/>
                    <a:gd name="connsiteY0" fmla="*/ 0 h 210687"/>
                    <a:gd name="connsiteX1" fmla="*/ 1031884 w 1031884"/>
                    <a:gd name="connsiteY1" fmla="*/ 0 h 210687"/>
                    <a:gd name="connsiteX2" fmla="*/ 1031884 w 1031884"/>
                    <a:gd name="connsiteY2" fmla="*/ 210687 h 210687"/>
                    <a:gd name="connsiteX3" fmla="*/ 0 w 1031884"/>
                    <a:gd name="connsiteY3" fmla="*/ 210687 h 210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1884" h="210687">
                      <a:moveTo>
                        <a:pt x="0" y="0"/>
                      </a:moveTo>
                      <a:lnTo>
                        <a:pt x="1031884" y="0"/>
                      </a:lnTo>
                      <a:lnTo>
                        <a:pt x="1031884" y="210687"/>
                      </a:lnTo>
                      <a:lnTo>
                        <a:pt x="0" y="210687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97" name="文本框 196">
                  <a:extLst>
                    <a:ext uri="{FF2B5EF4-FFF2-40B4-BE49-F238E27FC236}">
                      <a16:creationId xmlns:a16="http://schemas.microsoft.com/office/drawing/2014/main" id="{82DAC93A-1AC7-464D-B4CB-1BDC7F80A2AD}"/>
                    </a:ext>
                  </a:extLst>
                </p:cNvPr>
                <p:cNvSpPr txBox="1"/>
                <p:nvPr/>
              </p:nvSpPr>
              <p:spPr>
                <a:xfrm>
                  <a:off x="3431982" y="2971627"/>
                  <a:ext cx="7063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β-actin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3" name="文本框 202">
                  <a:extLst>
                    <a:ext uri="{FF2B5EF4-FFF2-40B4-BE49-F238E27FC236}">
                      <a16:creationId xmlns:a16="http://schemas.microsoft.com/office/drawing/2014/main" id="{C3573448-3954-4696-B19D-E0C5CD4D4EFD}"/>
                    </a:ext>
                  </a:extLst>
                </p:cNvPr>
                <p:cNvSpPr txBox="1"/>
                <p:nvPr/>
              </p:nvSpPr>
              <p:spPr>
                <a:xfrm>
                  <a:off x="5366414" y="2985165"/>
                  <a:ext cx="6546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43kDa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07C7031D-2140-4F21-A6C5-4D19035C6969}"/>
                </a:ext>
              </a:extLst>
            </p:cNvPr>
            <p:cNvCxnSpPr>
              <a:cxnSpLocks/>
            </p:cNvCxnSpPr>
            <p:nvPr/>
          </p:nvCxnSpPr>
          <p:spPr>
            <a:xfrm>
              <a:off x="3371283" y="3024821"/>
              <a:ext cx="264417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3104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3333</TotalTime>
  <Words>2098</Words>
  <Application>Microsoft Office PowerPoint</Application>
  <PresentationFormat>信纸(8.5x11 英寸)</PresentationFormat>
  <Paragraphs>643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等线</vt:lpstr>
      <vt:lpstr>Arial</vt:lpstr>
      <vt:lpstr>Calibri</vt:lpstr>
      <vt:lpstr>Calibri Light</vt:lpstr>
      <vt:lpstr>Office 主题​​</vt:lpstr>
      <vt:lpstr>Prism 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Li Swen</cp:lastModifiedBy>
  <cp:revision>104</cp:revision>
  <cp:lastPrinted>2022-11-24T13:24:31Z</cp:lastPrinted>
  <dcterms:created xsi:type="dcterms:W3CDTF">2021-09-23T01:48:41Z</dcterms:created>
  <dcterms:modified xsi:type="dcterms:W3CDTF">2022-12-01T11:11:56Z</dcterms:modified>
</cp:coreProperties>
</file>