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A7B6D6-6050-CA41-ACD0-25DF17354D30}" v="4" dt="2022-10-21T03:19:35.6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6327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halingam, Mali - ARS" userId="5aabe30f-cbd6-478b-bfc6-4d9b76c11872" providerId="ADAL" clId="{72A7B6D6-6050-CA41-ACD0-25DF17354D30}"/>
    <pc:docChg chg="custSel modSld">
      <pc:chgData name="Mahalingam, Mali - ARS" userId="5aabe30f-cbd6-478b-bfc6-4d9b76c11872" providerId="ADAL" clId="{72A7B6D6-6050-CA41-ACD0-25DF17354D30}" dt="2022-10-21T03:20:16.239" v="66" actId="20577"/>
      <pc:docMkLst>
        <pc:docMk/>
      </pc:docMkLst>
      <pc:sldChg chg="addSp delSp modSp mod">
        <pc:chgData name="Mahalingam, Mali - ARS" userId="5aabe30f-cbd6-478b-bfc6-4d9b76c11872" providerId="ADAL" clId="{72A7B6D6-6050-CA41-ACD0-25DF17354D30}" dt="2022-10-21T03:20:16.239" v="66" actId="20577"/>
        <pc:sldMkLst>
          <pc:docMk/>
          <pc:sldMk cId="3452723591" sldId="256"/>
        </pc:sldMkLst>
        <pc:spChg chg="add mod">
          <ac:chgData name="Mahalingam, Mali - ARS" userId="5aabe30f-cbd6-478b-bfc6-4d9b76c11872" providerId="ADAL" clId="{72A7B6D6-6050-CA41-ACD0-25DF17354D30}" dt="2022-10-21T03:20:16.239" v="66" actId="20577"/>
          <ac:spMkLst>
            <pc:docMk/>
            <pc:sldMk cId="3452723591" sldId="256"/>
            <ac:spMk id="2" creationId="{EDEF08A2-985F-334C-995D-3437D3FCC477}"/>
          </ac:spMkLst>
        </pc:spChg>
        <pc:spChg chg="add mod">
          <ac:chgData name="Mahalingam, Mali - ARS" userId="5aabe30f-cbd6-478b-bfc6-4d9b76c11872" providerId="ADAL" clId="{72A7B6D6-6050-CA41-ACD0-25DF17354D30}" dt="2022-10-21T03:19:21.341" v="46" actId="1076"/>
          <ac:spMkLst>
            <pc:docMk/>
            <pc:sldMk cId="3452723591" sldId="256"/>
            <ac:spMk id="3" creationId="{610BFDE5-0FA1-2446-919C-BA8E50731697}"/>
          </ac:spMkLst>
        </pc:spChg>
        <pc:spChg chg="del mod">
          <ac:chgData name="Mahalingam, Mali - ARS" userId="5aabe30f-cbd6-478b-bfc6-4d9b76c11872" providerId="ADAL" clId="{72A7B6D6-6050-CA41-ACD0-25DF17354D30}" dt="2022-10-21T03:17:07.930" v="4" actId="478"/>
          <ac:spMkLst>
            <pc:docMk/>
            <pc:sldMk cId="3452723591" sldId="256"/>
            <ac:spMk id="4" creationId="{54891F7E-161F-7351-7428-778C6A0663C6}"/>
          </ac:spMkLst>
        </pc:spChg>
        <pc:spChg chg="add mod">
          <ac:chgData name="Mahalingam, Mali - ARS" userId="5aabe30f-cbd6-478b-bfc6-4d9b76c11872" providerId="ADAL" clId="{72A7B6D6-6050-CA41-ACD0-25DF17354D30}" dt="2022-10-21T03:19:32.872" v="49" actId="20577"/>
          <ac:spMkLst>
            <pc:docMk/>
            <pc:sldMk cId="3452723591" sldId="256"/>
            <ac:spMk id="8" creationId="{B6030E80-D9F5-0A4D-A63A-47C52163F12D}"/>
          </ac:spMkLst>
        </pc:spChg>
        <pc:spChg chg="add mod">
          <ac:chgData name="Mahalingam, Mali - ARS" userId="5aabe30f-cbd6-478b-bfc6-4d9b76c11872" providerId="ADAL" clId="{72A7B6D6-6050-CA41-ACD0-25DF17354D30}" dt="2022-10-21T03:19:43.064" v="52" actId="20577"/>
          <ac:spMkLst>
            <pc:docMk/>
            <pc:sldMk cId="3452723591" sldId="256"/>
            <ac:spMk id="9" creationId="{BD52D9AE-C103-1C4B-83C7-ABC8C3DAA8F4}"/>
          </ac:spMkLst>
        </pc:spChg>
        <pc:graphicFrameChg chg="mod">
          <ac:chgData name="Mahalingam, Mali - ARS" userId="5aabe30f-cbd6-478b-bfc6-4d9b76c11872" providerId="ADAL" clId="{72A7B6D6-6050-CA41-ACD0-25DF17354D30}" dt="2022-10-21T03:18:00.954" v="12" actId="1076"/>
          <ac:graphicFrameMkLst>
            <pc:docMk/>
            <pc:sldMk cId="3452723591" sldId="256"/>
            <ac:graphicFrameMk id="5" creationId="{E0B506E4-1DCE-A789-A937-E7D2B161E3D8}"/>
          </ac:graphicFrameMkLst>
        </pc:graphicFrameChg>
        <pc:graphicFrameChg chg="mod">
          <ac:chgData name="Mahalingam, Mali - ARS" userId="5aabe30f-cbd6-478b-bfc6-4d9b76c11872" providerId="ADAL" clId="{72A7B6D6-6050-CA41-ACD0-25DF17354D30}" dt="2022-10-21T03:16:58.056" v="2" actId="1076"/>
          <ac:graphicFrameMkLst>
            <pc:docMk/>
            <pc:sldMk cId="3452723591" sldId="256"/>
            <ac:graphicFrameMk id="6" creationId="{869B06C8-30E3-5D2C-8024-BE7E8C26F312}"/>
          </ac:graphicFrameMkLst>
        </pc:graphicFrameChg>
        <pc:graphicFrameChg chg="mod">
          <ac:chgData name="Mahalingam, Mali - ARS" userId="5aabe30f-cbd6-478b-bfc6-4d9b76c11872" providerId="ADAL" clId="{72A7B6D6-6050-CA41-ACD0-25DF17354D30}" dt="2022-10-21T03:17:03.792" v="3" actId="1076"/>
          <ac:graphicFrameMkLst>
            <pc:docMk/>
            <pc:sldMk cId="3452723591" sldId="256"/>
            <ac:graphicFrameMk id="7" creationId="{1883A2B0-8C38-E302-BF31-9F0C7012AA9E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sdagcc-my.sharepoint.com/personal/mali_mahalingam_usda_gov/Documents/GP-Otis%20Transcriptome/New%20analysis/geneInfo_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usdagcc-my.sharepoint.com/personal/mali_mahalingam_usda_gov/Documents/GP-Otis%20Transcriptome/New%20analysis/geneInfo_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usdagcc-my.sharepoint.com/personal/mali_mahalingam_usda_gov/Documents/GP-Otis%20Transcriptome/New%20analysis/geneInfo_H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Sheet1!$O$1</c:f>
              <c:strCache>
                <c:ptCount val="1"/>
                <c:pt idx="0">
                  <c:v>Genes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Sheet1!$N$2:$N$20</c:f>
              <c:strCache>
                <c:ptCount val="19"/>
                <c:pt idx="0">
                  <c:v>lightsteelblue1</c:v>
                </c:pt>
                <c:pt idx="1">
                  <c:v>mediumpurple3</c:v>
                </c:pt>
                <c:pt idx="2">
                  <c:v>orangered4</c:v>
                </c:pt>
                <c:pt idx="3">
                  <c:v>plum1</c:v>
                </c:pt>
                <c:pt idx="4">
                  <c:v>skyblue3</c:v>
                </c:pt>
                <c:pt idx="5">
                  <c:v>yellowgreen</c:v>
                </c:pt>
                <c:pt idx="6">
                  <c:v>darkmagenta</c:v>
                </c:pt>
                <c:pt idx="7">
                  <c:v>darkolivegreen</c:v>
                </c:pt>
                <c:pt idx="8">
                  <c:v>sienna3</c:v>
                </c:pt>
                <c:pt idx="9">
                  <c:v>violtet</c:v>
                </c:pt>
                <c:pt idx="10">
                  <c:v>paleturquoise</c:v>
                </c:pt>
                <c:pt idx="11">
                  <c:v>saddlebrown</c:v>
                </c:pt>
                <c:pt idx="12">
                  <c:v>steelblue</c:v>
                </c:pt>
                <c:pt idx="13">
                  <c:v>skyblue</c:v>
                </c:pt>
                <c:pt idx="14">
                  <c:v>white</c:v>
                </c:pt>
                <c:pt idx="15">
                  <c:v>darkorange</c:v>
                </c:pt>
                <c:pt idx="16">
                  <c:v>orange</c:v>
                </c:pt>
                <c:pt idx="17">
                  <c:v>darkgrey</c:v>
                </c:pt>
                <c:pt idx="18">
                  <c:v>darkturquoise</c:v>
                </c:pt>
              </c:strCache>
            </c:strRef>
          </c:cat>
          <c:val>
            <c:numRef>
              <c:f>Sheet1!$O$2:$O$20</c:f>
              <c:numCache>
                <c:formatCode>General</c:formatCode>
                <c:ptCount val="19"/>
                <c:pt idx="0">
                  <c:v>30</c:v>
                </c:pt>
                <c:pt idx="1">
                  <c:v>31</c:v>
                </c:pt>
                <c:pt idx="2">
                  <c:v>31</c:v>
                </c:pt>
                <c:pt idx="3">
                  <c:v>32</c:v>
                </c:pt>
                <c:pt idx="4">
                  <c:v>32</c:v>
                </c:pt>
                <c:pt idx="5">
                  <c:v>36</c:v>
                </c:pt>
                <c:pt idx="6">
                  <c:v>39</c:v>
                </c:pt>
                <c:pt idx="7">
                  <c:v>39</c:v>
                </c:pt>
                <c:pt idx="8">
                  <c:v>39</c:v>
                </c:pt>
                <c:pt idx="9">
                  <c:v>40</c:v>
                </c:pt>
                <c:pt idx="10">
                  <c:v>41</c:v>
                </c:pt>
                <c:pt idx="11">
                  <c:v>48</c:v>
                </c:pt>
                <c:pt idx="12">
                  <c:v>48</c:v>
                </c:pt>
                <c:pt idx="13">
                  <c:v>51</c:v>
                </c:pt>
                <c:pt idx="14">
                  <c:v>52</c:v>
                </c:pt>
                <c:pt idx="15">
                  <c:v>54</c:v>
                </c:pt>
                <c:pt idx="16">
                  <c:v>55</c:v>
                </c:pt>
                <c:pt idx="17">
                  <c:v>59</c:v>
                </c:pt>
                <c:pt idx="18">
                  <c:v>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30-264C-A2A8-44D417BB26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01593728"/>
        <c:axId val="1488037088"/>
      </c:barChart>
      <c:catAx>
        <c:axId val="1001593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8037088"/>
        <c:crosses val="autoZero"/>
        <c:auto val="1"/>
        <c:lblAlgn val="ctr"/>
        <c:lblOffset val="100"/>
        <c:noMultiLvlLbl val="0"/>
      </c:catAx>
      <c:valAx>
        <c:axId val="14880370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</a:rPr>
                  <a:t>Number of genes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1593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Sheet1!$O$22</c:f>
              <c:strCache>
                <c:ptCount val="1"/>
                <c:pt idx="0">
                  <c:v>Genes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Sheet1!$N$23:$N$34</c:f>
              <c:strCache>
                <c:ptCount val="12"/>
                <c:pt idx="0">
                  <c:v>darkred</c:v>
                </c:pt>
                <c:pt idx="1">
                  <c:v>lightyellow</c:v>
                </c:pt>
                <c:pt idx="2">
                  <c:v>grey60</c:v>
                </c:pt>
                <c:pt idx="3">
                  <c:v>cyan</c:v>
                </c:pt>
                <c:pt idx="4">
                  <c:v>salmon</c:v>
                </c:pt>
                <c:pt idx="5">
                  <c:v>tan</c:v>
                </c:pt>
                <c:pt idx="6">
                  <c:v>geenyellow</c:v>
                </c:pt>
                <c:pt idx="7">
                  <c:v>purple</c:v>
                </c:pt>
                <c:pt idx="8">
                  <c:v>magenta</c:v>
                </c:pt>
                <c:pt idx="9">
                  <c:v>pink</c:v>
                </c:pt>
                <c:pt idx="10">
                  <c:v>black</c:v>
                </c:pt>
                <c:pt idx="11">
                  <c:v>red</c:v>
                </c:pt>
              </c:strCache>
            </c:strRef>
          </c:cat>
          <c:val>
            <c:numRef>
              <c:f>Sheet1!$O$23:$O$34</c:f>
              <c:numCache>
                <c:formatCode>General</c:formatCode>
                <c:ptCount val="12"/>
                <c:pt idx="0">
                  <c:v>108</c:v>
                </c:pt>
                <c:pt idx="1">
                  <c:v>117</c:v>
                </c:pt>
                <c:pt idx="2">
                  <c:v>122</c:v>
                </c:pt>
                <c:pt idx="3">
                  <c:v>218</c:v>
                </c:pt>
                <c:pt idx="4">
                  <c:v>222</c:v>
                </c:pt>
                <c:pt idx="5">
                  <c:v>287</c:v>
                </c:pt>
                <c:pt idx="6">
                  <c:v>325</c:v>
                </c:pt>
                <c:pt idx="7">
                  <c:v>375</c:v>
                </c:pt>
                <c:pt idx="8">
                  <c:v>386</c:v>
                </c:pt>
                <c:pt idx="9">
                  <c:v>420</c:v>
                </c:pt>
                <c:pt idx="10">
                  <c:v>535</c:v>
                </c:pt>
                <c:pt idx="11">
                  <c:v>763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83-1B4E-9F17-840BB0BAC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17542000"/>
        <c:axId val="1017631552"/>
      </c:barChart>
      <c:catAx>
        <c:axId val="1017542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7631552"/>
        <c:crosses val="autoZero"/>
        <c:auto val="1"/>
        <c:lblAlgn val="ctr"/>
        <c:lblOffset val="100"/>
        <c:noMultiLvlLbl val="0"/>
      </c:catAx>
      <c:valAx>
        <c:axId val="101763155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</a:rPr>
                  <a:t>Number</a:t>
                </a:r>
                <a:r>
                  <a:rPr lang="en-US" sz="1200" b="1" baseline="0">
                    <a:solidFill>
                      <a:schemeClr val="tx1"/>
                    </a:solidFill>
                  </a:rPr>
                  <a:t> of genes</a:t>
                </a:r>
                <a:endParaRPr lang="en-US" sz="12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7542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Sheet1!$O$38</c:f>
              <c:strCache>
                <c:ptCount val="1"/>
                <c:pt idx="0">
                  <c:v>Genes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Sheet1!$N$39:$N$41</c:f>
              <c:strCache>
                <c:ptCount val="3"/>
                <c:pt idx="0">
                  <c:v>green</c:v>
                </c:pt>
                <c:pt idx="1">
                  <c:v>brown</c:v>
                </c:pt>
                <c:pt idx="2">
                  <c:v>blue</c:v>
                </c:pt>
              </c:strCache>
            </c:strRef>
          </c:cat>
          <c:val>
            <c:numRef>
              <c:f>Sheet1!$O$39:$O$41</c:f>
              <c:numCache>
                <c:formatCode>General</c:formatCode>
                <c:ptCount val="3"/>
                <c:pt idx="0">
                  <c:v>1582</c:v>
                </c:pt>
                <c:pt idx="1">
                  <c:v>2443</c:v>
                </c:pt>
                <c:pt idx="2">
                  <c:v>3527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CD-BE4E-BDA1-92521AA89F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17593296"/>
        <c:axId val="1485925616"/>
      </c:barChart>
      <c:catAx>
        <c:axId val="101759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5925616"/>
        <c:crosses val="autoZero"/>
        <c:auto val="1"/>
        <c:lblAlgn val="ctr"/>
        <c:lblOffset val="100"/>
        <c:noMultiLvlLbl val="0"/>
      </c:catAx>
      <c:valAx>
        <c:axId val="14859256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</a:rPr>
                  <a:t>Number</a:t>
                </a:r>
                <a:r>
                  <a:rPr lang="en-US" sz="1200" b="1" baseline="0">
                    <a:solidFill>
                      <a:schemeClr val="tx1"/>
                    </a:solidFill>
                  </a:rPr>
                  <a:t> of genes</a:t>
                </a:r>
                <a:endParaRPr lang="en-US" sz="12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7593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B85C0-92B1-8747-39F6-D97972D3C8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390011-7628-AF68-6692-E8AF67368F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E9F14-F905-3EB0-BA67-210B53107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26B5-37C1-6F44-AA9F-7357898B247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2D9713-531E-5C14-539E-E88039541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28729C-107B-4EBE-D66A-8ED9E3481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17D7-B01F-8C4E-A086-66656C94F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283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953EC-BB63-3187-535C-4A0E6A837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8747D9-AD20-0662-613E-10D974F131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604C8-47FA-6517-B211-548C72D45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26B5-37C1-6F44-AA9F-7357898B247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FC95B-82DD-BC72-6AFF-1E3A2BD95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B26A8-B926-F8D9-62F8-3AA88FC53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17D7-B01F-8C4E-A086-66656C94F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99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59C79B-67FE-DF4C-5A75-781CD0F146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05224E-5F67-044C-2456-34C0008A7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243BB-56FA-70D2-4192-0ACE41EE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26B5-37C1-6F44-AA9F-7357898B247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1AA79-D14F-6C15-A6E6-C31373964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45973-75C3-DA4E-EE45-FF2C6B262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17D7-B01F-8C4E-A086-66656C94F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4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9C446-5CAC-12EB-2245-0BCC71004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E056B-838C-EE3F-EFBF-EF4A6425E8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6D2DC4-47B9-2C87-8FC0-07D4A7998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26B5-37C1-6F44-AA9F-7357898B247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CC547-8C0F-E5F5-3E84-359BD0389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0625C-7695-34B5-51FA-1C5F5B022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17D7-B01F-8C4E-A086-66656C94F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298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D03A6-C5A6-79C7-D621-2AB233CFB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3639E6-BA73-8496-7EEB-399C164ED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2BCA6B-0C32-A990-85E9-DAE6FA828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26B5-37C1-6F44-AA9F-7357898B247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465C4-7567-8787-64D1-2541B3B01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F8CDC-8524-4F99-B5AF-BA3D4F155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17D7-B01F-8C4E-A086-66656C94F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260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DF33C-8D81-48C2-4E36-7564020C0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EC67A-49BD-B744-FB08-B801922AAA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1DDE6B-0040-478C-6F2E-23CBC3B323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E7C704-1455-7268-8F50-5AC857188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26B5-37C1-6F44-AA9F-7357898B247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EC6D29-48AB-AACD-44FD-5A82ECAF0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4E5654-3424-C007-0DFE-31C74A91B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17D7-B01F-8C4E-A086-66656C94F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40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A774B-F6F1-1D60-26B2-25A20877B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2453C-A887-BF9F-FE47-C16CE243A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5BC95C-6F42-4766-25BF-90EBAF43A0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34379B-E291-9289-D410-D1FE96F8C2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C465FA-6F26-5D39-D893-D82E95E5D2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7B54D1-CD77-1F98-AEE3-91816E5F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26B5-37C1-6F44-AA9F-7357898B247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C77EAA-DFCD-6394-73C1-9859C1697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B2732E-4AF7-5E47-7AED-BA477D137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17D7-B01F-8C4E-A086-66656C94F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457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F6C6F-17F0-0E7C-F784-22EEA434B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2430EE-4C7B-B768-83A9-8FB847D06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26B5-37C1-6F44-AA9F-7357898B247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3EAA25-E5C2-E074-15CD-350AC0E24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205B48-7C61-F8DE-FFF3-4054B49A4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17D7-B01F-8C4E-A086-66656C94F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44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FD7FC0-1EFD-2581-42AC-7F1EA2FEE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26B5-37C1-6F44-AA9F-7357898B247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C37F83-5A12-BB28-A2CA-72CCC20F7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A745D-6FF3-F73D-4BF5-082E35B2B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17D7-B01F-8C4E-A086-66656C94F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7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88B11-9497-1F86-EFCA-7196419F5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CCF89-C66D-559C-1A0C-5F4054FE3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BE45F5-D7DD-C671-F517-75B04BCC47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9E2200-4CF4-AB6B-2547-036E67D25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26B5-37C1-6F44-AA9F-7357898B247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E42FA6-D721-B3D9-6C35-17E6EF26B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74A4AD-2B50-22E1-C767-AD7999683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17D7-B01F-8C4E-A086-66656C94F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271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D5C2B-A957-072B-31F5-F333619D9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6BCD79-67A6-3ABE-1824-918C2AF583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6A9BE4-30F7-7176-030D-30BFC590F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067AA1-7081-D713-456D-A64C00A21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26B5-37C1-6F44-AA9F-7357898B247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900BF1-9AB4-EF61-5E8F-95758B9FF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DCD084-FFE3-7D05-76BD-25110112C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817D7-B01F-8C4E-A086-66656C94F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86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DF397A-5C10-4966-41DD-268B99041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95DFF8-DF66-56F9-1772-120EC21217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97596-8D61-8F73-E989-31F83A5BC9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726B5-37C1-6F44-AA9F-7357898B247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CEFE7-F5B3-E0E9-7A2A-531307156E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312AA-1F93-F4B3-3261-8C310341B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817D7-B01F-8C4E-A086-66656C94F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4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0B506E4-1DCE-A789-A937-E7D2B161E3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1785114"/>
              </p:ext>
            </p:extLst>
          </p:nvPr>
        </p:nvGraphicFramePr>
        <p:xfrm>
          <a:off x="440496" y="433767"/>
          <a:ext cx="5365750" cy="320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69B06C8-30E3-5D2C-8024-BE7E8C26F3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1060997"/>
              </p:ext>
            </p:extLst>
          </p:nvPr>
        </p:nvGraphicFramePr>
        <p:xfrm>
          <a:off x="6385755" y="794370"/>
          <a:ext cx="53403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883A2B0-8C38-E302-BF31-9F0C7012AA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9677476"/>
              </p:ext>
            </p:extLst>
          </p:nvPr>
        </p:nvGraphicFramePr>
        <p:xfrm>
          <a:off x="478597" y="3997497"/>
          <a:ext cx="5327650" cy="2724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DEF08A2-985F-334C-995D-3437D3FCC477}"/>
              </a:ext>
            </a:extLst>
          </p:cNvPr>
          <p:cNvSpPr txBox="1"/>
          <p:nvPr/>
        </p:nvSpPr>
        <p:spPr>
          <a:xfrm>
            <a:off x="5698435" y="3997497"/>
            <a:ext cx="65994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 3: Number of genes in the various WGCNA modules. The modules were </a:t>
            </a:r>
          </a:p>
          <a:p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grouped into three bins based on number of genes in them. A. Less than 100 genes (19 modules in red); </a:t>
            </a:r>
          </a:p>
          <a:p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B. more than 100 but less than 1000 genes (12 modules in blue) and C. more than 1000 genes </a:t>
            </a:r>
          </a:p>
          <a:p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(3 modules i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 green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endParaRPr lang="en-US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0BFDE5-0FA1-2446-919C-BA8E50731697}"/>
              </a:ext>
            </a:extLst>
          </p:cNvPr>
          <p:cNvSpPr txBox="1"/>
          <p:nvPr/>
        </p:nvSpPr>
        <p:spPr>
          <a:xfrm>
            <a:off x="440496" y="32799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030E80-D9F5-0A4D-A63A-47C52163F12D}"/>
              </a:ext>
            </a:extLst>
          </p:cNvPr>
          <p:cNvSpPr txBox="1"/>
          <p:nvPr/>
        </p:nvSpPr>
        <p:spPr>
          <a:xfrm>
            <a:off x="6385755" y="67389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52D9AE-C103-1C4B-83C7-ABC8C3DAA8F4}"/>
              </a:ext>
            </a:extLst>
          </p:cNvPr>
          <p:cNvSpPr txBox="1"/>
          <p:nvPr/>
        </p:nvSpPr>
        <p:spPr>
          <a:xfrm>
            <a:off x="599354" y="374629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452723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81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Mahalingam, Mali - ARS</dc:creator>
  <cp:lastModifiedBy>Mahalingam, Mali - ARS</cp:lastModifiedBy>
  <cp:revision>2</cp:revision>
  <dcterms:created xsi:type="dcterms:W3CDTF">2022-09-08T19:24:00Z</dcterms:created>
  <dcterms:modified xsi:type="dcterms:W3CDTF">2022-10-21T03:20:24Z</dcterms:modified>
</cp:coreProperties>
</file>