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 snapToObjects="1">
      <p:cViewPr varScale="1">
        <p:scale>
          <a:sx n="102" d="100"/>
          <a:sy n="102" d="100"/>
        </p:scale>
        <p:origin x="19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8DE2F-FE62-A048-B12B-141C6AF255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1744AC-60AC-0143-B8A6-B61445DE8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A4CFC-1407-E64F-A7A0-18A16A5F7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83580-F0E3-1244-9189-9DD7B31B3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FFE53-72BD-2C46-9B47-4F3987B3B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83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E1EDA-4D16-ED4D-BCE9-95AA7F652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ECF33-DB34-B941-B43B-BE116F57E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DFB3F-B573-EB4D-AD19-9FEF9874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2631B-B406-A845-832C-518283FB9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35AD6-ED36-8E49-B397-CA5A7095E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04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F73D90-5E2B-BD4D-BB18-7DEF1B780B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546BD9-4829-BC4B-AEC3-6F7BC6E03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9C38D-7599-9146-AB8A-DE996BBB7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D985F-4C91-8F44-9C7F-DC51783A6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B579-8479-5E4E-972F-5E0381F1B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22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204F3-67F1-B840-A639-C46695AD5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35EBB-592F-AD4B-9609-CAEFBA164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3C3AD-D3AC-974F-B247-E0507DA6B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94AEB-A9DA-F044-8DA7-1CE5EC14E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4AA96-AC08-194F-BECD-75362E1C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6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DD08F-E8CE-404A-AC96-0591B4FF5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E29B6-2E43-294B-AACA-D8B423A26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181F8-3E1E-2B4E-8AD3-B9BEACC7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89477-FBE2-C34C-BD17-4215F8D80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F299C-BEE3-CA46-ABFF-CD897702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34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E6744-D698-FE4F-B38B-37AD93F9E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8648E-A322-9249-B2D1-023BC9C0D3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EFB26A-4B9D-2E4A-91EB-E9E07644F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A66FB-3CAA-DA42-9A88-8B4B9CF9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782561-7121-3842-804B-A453472F3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C1E20-35E2-BB42-80F3-885FB734B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6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B9E7A-42F1-4F44-86C7-AC5313442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3E1D7-1B93-EB4F-AC75-B5F78EC05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5C6066-1254-794D-AED1-C8191C7F5B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46796-A8CA-644F-85D0-242834831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DFC41D-99B6-B444-A430-C224FF87E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078E22-3B00-8F4D-9BF2-CC6EA718C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13AD78-BAFE-734A-B0D7-C823B81FA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6B6A19-18AF-5745-BECC-36B426523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33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B0A69-86C1-DF4F-93BF-3339E369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19F849-B4F5-2249-8871-2C1F702DC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3AF97-03B7-B244-86C7-92DCC60E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6A4D0-5B8E-6F4B-80B4-35C754DF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8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31DC66-3562-AD40-BFCE-CEC8175E1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10A0B5-7ABA-2A48-A59C-8200C4B1C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18B25-CA78-6945-86C2-F1788FF4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162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D1214-43C9-0C45-8310-338CBE689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A7525-CE81-A74E-86FA-D0C3E8811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02DC3-B986-8F49-A4DB-A55DCC172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F265C4-4427-FF43-9F67-52375C0DB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259BED-5382-044F-8988-768D76EF3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C1CA5-4351-714F-B194-77F75E03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2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83F36-087A-954A-8E21-5832DC149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C9A7EF-EBDE-E14B-B79C-00B22E53B8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2E3D12-8DC5-4248-819A-D4BD2AD92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E8AE6-2945-FA47-979F-E8F0E460E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B8069-FB76-FC45-ABE8-2806E6EB0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F8F0D-ED09-F54E-A9D8-3A4E3B0F6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56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9C22E0-7C59-1B4B-8215-972464E3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3AF53-D5A8-3E40-9FE9-A36337ABC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218DF-5829-AE46-B502-AFD66EE36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9CCD5-392E-0D43-830C-CA4A0E82F1F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C4A19-0999-0944-A79F-FE5A5F0F3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BF82E-654F-2C46-A873-0A9A6F1F5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F7EEB-0454-C24F-9F67-9ED78CBAC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43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A22F58-4034-6F44-8496-58F368722339}"/>
              </a:ext>
            </a:extLst>
          </p:cNvPr>
          <p:cNvGrpSpPr/>
          <p:nvPr/>
        </p:nvGrpSpPr>
        <p:grpSpPr>
          <a:xfrm>
            <a:off x="3248025" y="509012"/>
            <a:ext cx="4019550" cy="4771310"/>
            <a:chOff x="0" y="0"/>
            <a:chExt cx="3776689" cy="439554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86A59F-4CC0-9143-A9B2-F9F652EEF571}"/>
                </a:ext>
              </a:extLst>
            </p:cNvPr>
            <p:cNvSpPr/>
            <p:nvPr/>
          </p:nvSpPr>
          <p:spPr>
            <a:xfrm>
              <a:off x="0" y="0"/>
              <a:ext cx="1600200" cy="4762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Stool samples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9A1D45-E61C-9941-B20B-5BD81B57F4C0}"/>
                </a:ext>
              </a:extLst>
            </p:cNvPr>
            <p:cNvSpPr/>
            <p:nvPr/>
          </p:nvSpPr>
          <p:spPr>
            <a:xfrm>
              <a:off x="1915193" y="0"/>
              <a:ext cx="1861496" cy="47624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 err="1">
                  <a:latin typeface="Times New Roman" panose="02020603050405020304" pitchFamily="18" charset="0"/>
                  <a:ea typeface="Times New Roman" panose="02020603050405020304" pitchFamily="18" charset="0"/>
                </a:rPr>
                <a:t>Bootsock</a:t>
              </a:r>
              <a:r>
                <a:rPr lang="en-GB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 environmental samples and swabs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F9806F-1C3D-B440-97B3-A235C57EC62C}"/>
                </a:ext>
              </a:extLst>
            </p:cNvPr>
            <p:cNvSpPr/>
            <p:nvPr/>
          </p:nvSpPr>
          <p:spPr>
            <a:xfrm>
              <a:off x="2047875" y="904875"/>
              <a:ext cx="1600200" cy="4762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BPW @ 37ᴼC 18 – 24h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5C58461-326E-524D-9E2E-6661E1120F14}"/>
                </a:ext>
              </a:extLst>
            </p:cNvPr>
            <p:cNvSpPr/>
            <p:nvPr/>
          </p:nvSpPr>
          <p:spPr>
            <a:xfrm>
              <a:off x="2047875" y="1600200"/>
              <a:ext cx="1600200" cy="4762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Selective Selenite Broth @ 37ᴼC 18 – 24h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BB05AE2-7638-6446-B4C6-CB74F75969CB}"/>
                </a:ext>
              </a:extLst>
            </p:cNvPr>
            <p:cNvSpPr/>
            <p:nvPr/>
          </p:nvSpPr>
          <p:spPr>
            <a:xfrm>
              <a:off x="2047875" y="2276475"/>
              <a:ext cx="1600200" cy="4762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XLD plate 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@ 37ᴼC 18 – 24h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39BE459-42E4-374C-8F0B-707D100D29A8}"/>
                </a:ext>
              </a:extLst>
            </p:cNvPr>
            <p:cNvSpPr/>
            <p:nvPr/>
          </p:nvSpPr>
          <p:spPr>
            <a:xfrm>
              <a:off x="2047875" y="2971800"/>
              <a:ext cx="1600200" cy="4762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Suspect Colonies ID with API 20E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8A0F9F0-9405-964C-B12F-98EF86725E99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>
              <a:off x="2845941" y="476249"/>
              <a:ext cx="2034" cy="42862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CF7F8CFB-C801-8044-89F6-85143654D76E}"/>
                </a:ext>
              </a:extLst>
            </p:cNvPr>
            <p:cNvCxnSpPr/>
            <p:nvPr/>
          </p:nvCxnSpPr>
          <p:spPr>
            <a:xfrm>
              <a:off x="914400" y="476250"/>
              <a:ext cx="1133475" cy="1409700"/>
            </a:xfrm>
            <a:prstGeom prst="bentConnector3">
              <a:avLst>
                <a:gd name="adj1" fmla="val -8400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AA59744-6CA1-284F-8BF5-858D842D3F52}"/>
                </a:ext>
              </a:extLst>
            </p:cNvPr>
            <p:cNvCxnSpPr>
              <a:cxnSpLocks/>
              <a:stCxn id="7" idx="2"/>
              <a:endCxn id="8" idx="0"/>
            </p:cNvCxnSpPr>
            <p:nvPr/>
          </p:nvCxnSpPr>
          <p:spPr>
            <a:xfrm>
              <a:off x="2847975" y="1381125"/>
              <a:ext cx="0" cy="21907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01CC4AC-43B4-554B-9981-5438B286021F}"/>
                </a:ext>
              </a:extLst>
            </p:cNvPr>
            <p:cNvCxnSpPr>
              <a:cxnSpLocks/>
              <a:stCxn id="8" idx="2"/>
              <a:endCxn id="9" idx="0"/>
            </p:cNvCxnSpPr>
            <p:nvPr/>
          </p:nvCxnSpPr>
          <p:spPr>
            <a:xfrm>
              <a:off x="2847975" y="2076450"/>
              <a:ext cx="0" cy="200024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A1E7FB6-37E1-B24A-8541-AB15BB921ADD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2847975" y="2752725"/>
              <a:ext cx="0" cy="21907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193AE23-CD8C-614D-A3CB-B5A56AEB86E1}"/>
                </a:ext>
              </a:extLst>
            </p:cNvPr>
            <p:cNvSpPr/>
            <p:nvPr/>
          </p:nvSpPr>
          <p:spPr>
            <a:xfrm>
              <a:off x="2047875" y="3676649"/>
              <a:ext cx="1600200" cy="71889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Serotyping was carried out against O4, O9, Vi, </a:t>
              </a:r>
              <a:r>
                <a:rPr lang="en-GB" sz="1200" dirty="0" err="1">
                  <a:latin typeface="Times New Roman" panose="02020603050405020304" pitchFamily="18" charset="0"/>
                  <a:ea typeface="Times New Roman" panose="02020603050405020304" pitchFamily="18" charset="0"/>
                </a:rPr>
                <a:t>Hd</a:t>
              </a:r>
              <a:r>
                <a:rPr lang="en-GB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, Hg, Hi, Hm antigens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97C516F-8345-AF40-9A90-0B6543A5F903}"/>
                </a:ext>
              </a:extLst>
            </p:cNvPr>
            <p:cNvCxnSpPr>
              <a:cxnSpLocks/>
              <a:stCxn id="10" idx="2"/>
              <a:endCxn id="21" idx="0"/>
            </p:cNvCxnSpPr>
            <p:nvPr/>
          </p:nvCxnSpPr>
          <p:spPr>
            <a:xfrm>
              <a:off x="2847975" y="3448050"/>
              <a:ext cx="0" cy="22859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864B7477-2C52-F942-A9C9-A48CD71341C3}"/>
              </a:ext>
            </a:extLst>
          </p:cNvPr>
          <p:cNvSpPr/>
          <p:nvPr/>
        </p:nvSpPr>
        <p:spPr>
          <a:xfrm>
            <a:off x="4092342" y="6046913"/>
            <a:ext cx="4007315" cy="409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GB" sz="1200" dirty="0">
                <a:ea typeface="Times New Roman" panose="02020603050405020304" pitchFamily="18" charset="0"/>
              </a:rPr>
              <a:t>Supplementary Figure 1: Flow diagram of sample processing.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11B3F7-5F7C-53C4-7F3C-21705AF12032}"/>
              </a:ext>
            </a:extLst>
          </p:cNvPr>
          <p:cNvCxnSpPr>
            <a:cxnSpLocks/>
          </p:cNvCxnSpPr>
          <p:nvPr/>
        </p:nvCxnSpPr>
        <p:spPr>
          <a:xfrm>
            <a:off x="6276975" y="5280324"/>
            <a:ext cx="0" cy="2186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150A324-684D-7266-AE3D-FD3F0F626E1D}"/>
              </a:ext>
            </a:extLst>
          </p:cNvPr>
          <p:cNvSpPr txBox="1"/>
          <p:nvPr/>
        </p:nvSpPr>
        <p:spPr>
          <a:xfrm>
            <a:off x="5416796" y="5498932"/>
            <a:ext cx="17138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Confirmed </a:t>
            </a:r>
            <a:r>
              <a:rPr lang="en-GB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Salmonella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Spp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for WGS</a:t>
            </a:r>
          </a:p>
        </p:txBody>
      </p:sp>
    </p:spTree>
    <p:extLst>
      <p:ext uri="{BB962C8B-B14F-4D97-AF65-F5344CB8AC3E}">
        <p14:creationId xmlns:p14="http://schemas.microsoft.com/office/powerpoint/2010/main" val="3912827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74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Ashton</dc:creator>
  <cp:lastModifiedBy>Philip Ashton</cp:lastModifiedBy>
  <cp:revision>3</cp:revision>
  <dcterms:created xsi:type="dcterms:W3CDTF">2022-01-26T09:32:45Z</dcterms:created>
  <dcterms:modified xsi:type="dcterms:W3CDTF">2022-08-26T13:32:28Z</dcterms:modified>
</cp:coreProperties>
</file>