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686" r:id="rId2"/>
    <p:sldId id="683" r:id="rId3"/>
    <p:sldId id="692" r:id="rId4"/>
    <p:sldId id="681" r:id="rId5"/>
    <p:sldId id="693" r:id="rId6"/>
    <p:sldId id="668" r:id="rId7"/>
    <p:sldId id="691" r:id="rId8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17" autoAdjust="0"/>
    <p:restoredTop sz="93885" autoAdjust="0"/>
  </p:normalViewPr>
  <p:slideViewPr>
    <p:cSldViewPr snapToGrid="0">
      <p:cViewPr>
        <p:scale>
          <a:sx n="87" d="100"/>
          <a:sy n="87" d="100"/>
        </p:scale>
        <p:origin x="6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EC0435-0BC9-4449-86EF-3184DF097B13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9925"/>
            <a:ext cx="5619750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BD525-641D-4A0A-B461-707E5EF0B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9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BD525-641D-4A0A-B461-707E5EF0B46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066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E35C3-210A-4A8B-BD2B-0A17296C57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16D63C-BB4B-4DC5-A86E-46B23232C9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F86C1-683B-45DB-9DD0-0DD535B96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6E5C-8763-4A15-950E-0EAF0F42A965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422A3-96F5-4791-9266-131DC1954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A2A32D-C79F-484E-9F87-91A7DDFBB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09B4-0F35-4AF6-91CA-5238C3EC4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467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65AAE-E1DD-4E14-A2BE-485BF6944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FABAAB-DEB1-43FD-A9BC-2F818FC1AB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3A24DB-341B-48C4-8423-8449137A6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6E5C-8763-4A15-950E-0EAF0F42A965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4FF00-99BB-4D16-B500-7D671E6BC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0B9F6-D9B4-459C-838C-4CFC646EC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09B4-0F35-4AF6-91CA-5238C3EC4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21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4F754D-89FE-4BA0-BA73-3193A44CEE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786AF7-C540-42D2-B6D8-D5EB91ADCD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BBDF81-50A5-4EB5-A396-83DF0DF97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6E5C-8763-4A15-950E-0EAF0F42A965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35DAB-C92C-4F89-A9A0-E409BF88C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DF2F5-4CC3-4878-B902-29780C102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09B4-0F35-4AF6-91CA-5238C3EC4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412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FA336-C908-482D-8550-B5F8BA91D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765EE-3161-419A-B3C3-AB4F688D1E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FBBCF-4B92-4335-AA73-D5924856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6E5C-8763-4A15-950E-0EAF0F42A965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A47DB-0F03-45FA-B1C4-F5ED89F35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9C7FF-DFBD-4BCD-A33C-414583182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09B4-0F35-4AF6-91CA-5238C3EC4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315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87B0E-2BC7-4BF0-8B71-4A5188726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6D080C-ACC8-4426-A4A9-40542FE48A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2B057D-EA95-44AD-B3DB-05FED958D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6E5C-8763-4A15-950E-0EAF0F42A965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8DB5F4-4AA3-4288-A565-1912E6B0F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25C2B-A6DA-49E6-92AF-5629E72A7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09B4-0F35-4AF6-91CA-5238C3EC4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09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A04D6-8260-4794-8C19-860502866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F9680-2087-46D9-8B83-A105C8A5E9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BF5D3C-A683-4546-9CCA-6B4A3225D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830B50-F027-4247-B2E3-59EAE1069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6E5C-8763-4A15-950E-0EAF0F42A965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FE43BA-AA49-4D69-89F0-C55EB514C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F5B190-7455-4780-B7DE-7456137C9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09B4-0F35-4AF6-91CA-5238C3EC4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833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408F3-C077-47E7-A89E-96F3AD0CB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C4B3F1-53C1-4B17-B38E-2EC7CE752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14FD3C-8312-4F1E-8EBC-DB8198CB00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CCEED8-A531-4F53-8E7B-C48EA57E79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1C4CCA-8DF2-4EBC-8A2A-6EA752E947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9549F4-6D22-4A03-B0F5-ED30D2375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6E5C-8763-4A15-950E-0EAF0F42A965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1C9F58-E093-428A-8FCA-8D4A8949B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60A3DD-0E6D-44E7-AA5D-89C9F4758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09B4-0F35-4AF6-91CA-5238C3EC4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28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F84C8-5B25-468C-AEC3-6B642B388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B36B35-1CCF-4A1D-8205-A9E21BD9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6E5C-8763-4A15-950E-0EAF0F42A965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ECB558-5F6B-4543-9EF4-92882E40A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73A184-286E-41DF-BBC1-6DE5BF935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09B4-0F35-4AF6-91CA-5238C3EC4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698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E6E782-8A7C-4F91-9BD3-D3F9475F8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6E5C-8763-4A15-950E-0EAF0F42A965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E779F1-05EC-4758-AE75-21E1266A2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A559AE-09C8-46F0-828C-0606BCB36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09B4-0F35-4AF6-91CA-5238C3EC4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024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686BB-BC59-4CC2-BC65-AFAE58266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C14CC8-83C6-486E-A29C-5DC0658164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080605-A01A-4417-ACB5-0FE9CF363B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2A70E1-6D06-47DF-8182-A47B6978D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6E5C-8763-4A15-950E-0EAF0F42A965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7C3C84-C2C6-4BF9-88B2-286560C38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BFD9EB-5270-4C42-BC7A-3B0DF8072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09B4-0F35-4AF6-91CA-5238C3EC4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18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32BC5-FC12-40FD-8C40-6A45EBC2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96DF61-9A76-420D-9AFA-976AD21976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D99795-B42A-431F-AF1C-635F82DC6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B227F5-9E8E-46E4-A6DA-9717D5EE5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6E5C-8763-4A15-950E-0EAF0F42A965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B6E5B3-91DD-4BA4-A274-403BB9193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B198A4-2DD9-4533-B05F-41DBB2B58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09B4-0F35-4AF6-91CA-5238C3EC4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202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5F4906-CC7F-4080-9924-AAA22C894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B5980B-B62C-4058-A3E9-ED65A1A88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2154A-C72E-4D35-9A36-D956128664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16E5C-8763-4A15-950E-0EAF0F42A965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46A02E-06ED-402D-98E9-34C7CAD124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D7666-3C28-40F2-A09B-F6D0A3616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D09B4-0F35-4AF6-91CA-5238C3EC4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43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tanding next to a cow&#10;&#10;Description automatically generated">
            <a:extLst>
              <a:ext uri="{FF2B5EF4-FFF2-40B4-BE49-F238E27FC236}">
                <a16:creationId xmlns:a16="http://schemas.microsoft.com/office/drawing/2014/main" id="{CE1886FA-3BFB-4389-9940-CFD5F244D90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360" y="1865792"/>
            <a:ext cx="1808753" cy="2411670"/>
          </a:xfrm>
          <a:prstGeom prst="rect">
            <a:avLst/>
          </a:prstGeom>
        </p:spPr>
      </p:pic>
      <p:pic>
        <p:nvPicPr>
          <p:cNvPr id="5" name="Picture 4" descr="A person petting a sheep&#10;&#10;Description automatically generated">
            <a:extLst>
              <a:ext uri="{FF2B5EF4-FFF2-40B4-BE49-F238E27FC236}">
                <a16:creationId xmlns:a16="http://schemas.microsoft.com/office/drawing/2014/main" id="{EFBF9F71-8F71-4565-82B3-DB7A8F9584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7" t="63101" r="41637" b="3516"/>
          <a:stretch/>
        </p:blipFill>
        <p:spPr>
          <a:xfrm>
            <a:off x="2003249" y="1865127"/>
            <a:ext cx="2540000" cy="2413000"/>
          </a:xfrm>
          <a:prstGeom prst="rect">
            <a:avLst/>
          </a:prstGeom>
        </p:spPr>
      </p:pic>
      <p:pic>
        <p:nvPicPr>
          <p:cNvPr id="6" name="Content Placeholder 4" descr="A person petting a sheep&#10;&#10;Description automatically generated">
            <a:extLst>
              <a:ext uri="{FF2B5EF4-FFF2-40B4-BE49-F238E27FC236}">
                <a16:creationId xmlns:a16="http://schemas.microsoft.com/office/drawing/2014/main" id="{4F86C4E9-99AD-4984-A775-8D1D0F06FD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3" t="54307" r="49243" b="22246"/>
          <a:stretch/>
        </p:blipFill>
        <p:spPr>
          <a:xfrm>
            <a:off x="7380224" y="1865128"/>
            <a:ext cx="2448555" cy="2412999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E02D49-A7B2-48E9-AD53-9BEB936CD3B7}"/>
              </a:ext>
            </a:extLst>
          </p:cNvPr>
          <p:cNvSpPr txBox="1"/>
          <p:nvPr/>
        </p:nvSpPr>
        <p:spPr>
          <a:xfrm>
            <a:off x="529021" y="4633354"/>
            <a:ext cx="113657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S1.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Sets of three goats were vaccinated with either RVFV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DDVax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or MP-12. At 1, 2, and 3 dpi, mosquitoes were allowed to feed on the goats, then assayed for the presence of virus 7 days later.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577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CFA80F58-E7CB-43C9-A051-759F340DF4DB}"/>
              </a:ext>
            </a:extLst>
          </p:cNvPr>
          <p:cNvSpPr txBox="1"/>
          <p:nvPr/>
        </p:nvSpPr>
        <p:spPr>
          <a:xfrm>
            <a:off x="305889" y="4716719"/>
            <a:ext cx="114010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S2.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RVFV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DDVax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dose response experiment was performed to test the hypothesis that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Cx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tarsalis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infection rates with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DDVax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vary as a function of blood meal titer. Data are a compilation of 3 biological replicates (n=30 per replicate).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0917717"/>
              </p:ext>
            </p:extLst>
          </p:nvPr>
        </p:nvGraphicFramePr>
        <p:xfrm>
          <a:off x="396875" y="993775"/>
          <a:ext cx="10888663" cy="398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3" imgW="8856097" imgH="3244628" progId="Prism8.Document">
                  <p:embed/>
                </p:oleObj>
              </mc:Choice>
              <mc:Fallback>
                <p:oleObj name="Prism 8" r:id="rId3" imgW="8856097" imgH="324462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6875" y="993775"/>
                        <a:ext cx="10888663" cy="3989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486137"/>
            <a:ext cx="1522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Bloodmeal</a:t>
            </a:r>
            <a:r>
              <a:rPr lang="en-US" b="1" dirty="0"/>
              <a:t> titer (</a:t>
            </a:r>
            <a:r>
              <a:rPr lang="en-US" b="1" dirty="0" err="1"/>
              <a:t>pfu</a:t>
            </a:r>
            <a:r>
              <a:rPr lang="en-US" b="1" dirty="0"/>
              <a:t>/ml)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16120" y="578469"/>
            <a:ext cx="791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6.2                                            4.5                                                 3.5</a:t>
            </a:r>
          </a:p>
        </p:txBody>
      </p:sp>
      <p:sp>
        <p:nvSpPr>
          <p:cNvPr id="5" name="Rectangle 4"/>
          <p:cNvSpPr/>
          <p:nvPr/>
        </p:nvSpPr>
        <p:spPr>
          <a:xfrm>
            <a:off x="6271690" y="1331089"/>
            <a:ext cx="1413900" cy="7523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551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64A6CD2-168C-4ABF-8678-F9EE44262F55}"/>
              </a:ext>
            </a:extLst>
          </p:cNvPr>
          <p:cNvSpPr txBox="1"/>
          <p:nvPr/>
        </p:nvSpPr>
        <p:spPr>
          <a:xfrm>
            <a:off x="563837" y="5689381"/>
            <a:ext cx="1136578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S3.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Viral RNA detected in goat serum collected from jugular vein at 1, 2, 3 days post-vaccination (n=3 per virus). Graph shows RT-qPCR results of Log10 RVFV copy number detection, using L segment copy number standards.  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A84873-6C13-490F-B9B5-975164664670}"/>
              </a:ext>
            </a:extLst>
          </p:cNvPr>
          <p:cNvSpPr/>
          <p:nvPr/>
        </p:nvSpPr>
        <p:spPr>
          <a:xfrm>
            <a:off x="3886982" y="565666"/>
            <a:ext cx="5008880" cy="5188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2275295"/>
              </p:ext>
            </p:extLst>
          </p:nvPr>
        </p:nvGraphicFramePr>
        <p:xfrm>
          <a:off x="2459062" y="880598"/>
          <a:ext cx="7171074" cy="4254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6336228" imgH="3759648" progId="Prism8.Document">
                  <p:embed/>
                </p:oleObj>
              </mc:Choice>
              <mc:Fallback>
                <p:oleObj name="Prism 8" r:id="rId2" imgW="6336228" imgH="375964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59062" y="880598"/>
                        <a:ext cx="7171074" cy="42548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7390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61295" y="4818794"/>
            <a:ext cx="1106940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S4.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Mosquito cell lines were grown in T12.5 flasks and inoculated with RVFV MP12 at an MOI of 0.01.  Aliquots were removed at indicated intervals, stored in 20% FBS at -80C, then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titered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on Vero cells.  Data represent 3 biological replicates. Error bars depict standard error of the mean.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DDVax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mean peak titers were 6.15 and 7.12 log10 PFU/ml, in Aag2 and Ct, respectively. In contrast, MP-12 peak titers were 8.51 and 8.66 log10 PFU/ml, in Aag2 and Ct, respectively. Similarly, ZH501 peak titers were 6.93 and 7.95 log10 PFU/ml, in Aag2 and Ct, respectively. ATC-10 cells were not competent for virus infection.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6C86DF8D-D6F6-48C5-A5CA-789E50CC0A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936177"/>
              </p:ext>
            </p:extLst>
          </p:nvPr>
        </p:nvGraphicFramePr>
        <p:xfrm>
          <a:off x="266921" y="1300767"/>
          <a:ext cx="11658157" cy="3168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9832065" imgH="2671263" progId="Prism8.Document">
                  <p:embed/>
                </p:oleObj>
              </mc:Choice>
              <mc:Fallback>
                <p:oleObj name="Prism 8" r:id="rId2" imgW="9832065" imgH="2671263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6921" y="1300767"/>
                        <a:ext cx="11658157" cy="3168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4951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6425373"/>
              </p:ext>
            </p:extLst>
          </p:nvPr>
        </p:nvGraphicFramePr>
        <p:xfrm>
          <a:off x="1893436" y="1799366"/>
          <a:ext cx="8144078" cy="288417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1857578">
                  <a:extLst>
                    <a:ext uri="{9D8B030D-6E8A-4147-A177-3AD203B41FA5}">
                      <a16:colId xmlns:a16="http://schemas.microsoft.com/office/drawing/2014/main" val="1160933434"/>
                    </a:ext>
                  </a:extLst>
                </a:gridCol>
                <a:gridCol w="3848100">
                  <a:extLst>
                    <a:ext uri="{9D8B030D-6E8A-4147-A177-3AD203B41FA5}">
                      <a16:colId xmlns:a16="http://schemas.microsoft.com/office/drawing/2014/main" val="3357036597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686735032"/>
                    </a:ext>
                  </a:extLst>
                </a:gridCol>
              </a:tblGrid>
              <a:tr h="16776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Table S1 Primers used in this study.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3991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Confirmation of MP-12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5627989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Primer-segment-position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Sequence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Purpose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58807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RVFL-3629_F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GGTGGATTGCAGCTTGT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MP-12 sequencing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346507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RVFL-3737_F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CCTTAGCTGCAATAATTCAGCA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</a:rPr>
                        <a:t> MP-12 sequencing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5954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RVFL-3800_R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AAGCACTTGAGACTGCTGCT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MP-12 sequencing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638047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RVFL-5336_R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ATACTCAGGTCCCATGGGCT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</a:rPr>
                        <a:t> MP-12 sequencing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715580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RVFM-703_F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GCTGTGACCTTCTGAGTGCT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MP-12 sequencing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790827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0538249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RVFV Copy number standards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750322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RVFL-2173_T7_F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TAATACGACTCACTATAGGGCAGGTGAGCCCTTCATTCT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RNA copy standards preparation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9975129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RVFL-3542_R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GAGGGGTAAATGGCAAGGTACA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RNA copy standards preparation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024444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RVFL-2912fwdgg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TGAAAATTCCTGAGACACATGG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Probe-based RVFV detection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857274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RVFL-2971revAC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ACTTCCTTGCATCATCTGATG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Probe-based RVFV detection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9234691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RVFL-2950-Probe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(FAM)CAATGTAAGGGGCCTGTGTGGACTTGTG-(BHQ1)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Probe-based RVFV detection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063215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0812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96DD297-283F-4509-BB73-8C64025B90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2012560"/>
              </p:ext>
            </p:extLst>
          </p:nvPr>
        </p:nvGraphicFramePr>
        <p:xfrm>
          <a:off x="838200" y="2366008"/>
          <a:ext cx="10548730" cy="272394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09746">
                  <a:extLst>
                    <a:ext uri="{9D8B030D-6E8A-4147-A177-3AD203B41FA5}">
                      <a16:colId xmlns:a16="http://schemas.microsoft.com/office/drawing/2014/main" val="3574656939"/>
                    </a:ext>
                  </a:extLst>
                </a:gridCol>
                <a:gridCol w="1619084">
                  <a:extLst>
                    <a:ext uri="{9D8B030D-6E8A-4147-A177-3AD203B41FA5}">
                      <a16:colId xmlns:a16="http://schemas.microsoft.com/office/drawing/2014/main" val="3653694424"/>
                    </a:ext>
                  </a:extLst>
                </a:gridCol>
                <a:gridCol w="2600408">
                  <a:extLst>
                    <a:ext uri="{9D8B030D-6E8A-4147-A177-3AD203B41FA5}">
                      <a16:colId xmlns:a16="http://schemas.microsoft.com/office/drawing/2014/main" val="238548011"/>
                    </a:ext>
                  </a:extLst>
                </a:gridCol>
                <a:gridCol w="2109746">
                  <a:extLst>
                    <a:ext uri="{9D8B030D-6E8A-4147-A177-3AD203B41FA5}">
                      <a16:colId xmlns:a16="http://schemas.microsoft.com/office/drawing/2014/main" val="848448310"/>
                    </a:ext>
                  </a:extLst>
                </a:gridCol>
                <a:gridCol w="2109746">
                  <a:extLst>
                    <a:ext uri="{9D8B030D-6E8A-4147-A177-3AD203B41FA5}">
                      <a16:colId xmlns:a16="http://schemas.microsoft.com/office/drawing/2014/main" val="3340285258"/>
                    </a:ext>
                  </a:extLst>
                </a:gridCol>
              </a:tblGrid>
              <a:tr h="2759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Species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Strain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Bodies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Legs/wings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Saliva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08241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Aedes aegypti</a:t>
                      </a:r>
                      <a:endParaRPr lang="en-US" sz="1600" b="1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ZH501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     113/113 (100.0%)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86/113 (76.1%)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64/113 (56.6%)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409178624"/>
                  </a:ext>
                </a:extLst>
              </a:tr>
              <a:tr h="334736">
                <a:tc>
                  <a:txBody>
                    <a:bodyPr/>
                    <a:lstStyle/>
                    <a:p>
                      <a:pPr algn="ctr"/>
                      <a:endParaRPr lang="en-US" sz="1600" b="1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MP12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74/120 (61.7%)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42/120 (32.5%)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30/120 (25.0%)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904248469"/>
                  </a:ext>
                </a:extLst>
              </a:tr>
              <a:tr h="293914">
                <a:tc>
                  <a:txBody>
                    <a:bodyPr/>
                    <a:lstStyle/>
                    <a:p>
                      <a:pPr algn="ctr"/>
                      <a:endParaRPr lang="en-US" sz="1600" b="1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>
                          <a:solidFill>
                            <a:schemeClr val="tx1"/>
                          </a:solidFill>
                        </a:rPr>
                        <a:t>DDVax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113/120 (94.2%)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25/120 (20.8%)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11/120(9.2%)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32198697"/>
                  </a:ext>
                </a:extLst>
              </a:tr>
              <a:tr h="253093">
                <a:tc>
                  <a:txBody>
                    <a:bodyPr/>
                    <a:lstStyle/>
                    <a:p>
                      <a:pPr algn="ctr"/>
                      <a:endParaRPr lang="en-US" sz="1600" b="1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 b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2807944008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Culex </a:t>
                      </a:r>
                      <a:r>
                        <a:rPr lang="en-US" sz="1600" b="1" dirty="0" err="1"/>
                        <a:t>tarsalis</a:t>
                      </a:r>
                      <a:endParaRPr lang="en-US" sz="1600" b="1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ZH501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111/120 (92.5%)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100/120 (83.3%)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98/120 (81.7%)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8345318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MP12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120/120 (100.0%)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120/120 (100.0%)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113/120 (94.2%)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4107225880"/>
                  </a:ext>
                </a:extLst>
              </a:tr>
              <a:tr h="428694"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>
                          <a:solidFill>
                            <a:schemeClr val="tx1"/>
                          </a:solidFill>
                        </a:rPr>
                        <a:t>DDVax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111/120 (92.5%)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94/120 (78.3%)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104/120 (86.7%)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78044657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BA401D8-EB47-4DFB-9CE2-1A900DC5E756}"/>
              </a:ext>
            </a:extLst>
          </p:cNvPr>
          <p:cNvSpPr txBox="1"/>
          <p:nvPr/>
        </p:nvSpPr>
        <p:spPr>
          <a:xfrm>
            <a:off x="838200" y="5303375"/>
            <a:ext cx="8841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Table S2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RNA positive RVFV-exposed samples from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in vitro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mosquito challenge.</a:t>
            </a:r>
          </a:p>
        </p:txBody>
      </p:sp>
    </p:spTree>
    <p:extLst>
      <p:ext uri="{BB962C8B-B14F-4D97-AF65-F5344CB8AC3E}">
        <p14:creationId xmlns:p14="http://schemas.microsoft.com/office/powerpoint/2010/main" val="734236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96DD297-283F-4509-BB73-8C64025B90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1046822"/>
              </p:ext>
            </p:extLst>
          </p:nvPr>
        </p:nvGraphicFramePr>
        <p:xfrm>
          <a:off x="821635" y="2425516"/>
          <a:ext cx="10548730" cy="192616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09746">
                  <a:extLst>
                    <a:ext uri="{9D8B030D-6E8A-4147-A177-3AD203B41FA5}">
                      <a16:colId xmlns:a16="http://schemas.microsoft.com/office/drawing/2014/main" val="3574656939"/>
                    </a:ext>
                  </a:extLst>
                </a:gridCol>
                <a:gridCol w="1619084">
                  <a:extLst>
                    <a:ext uri="{9D8B030D-6E8A-4147-A177-3AD203B41FA5}">
                      <a16:colId xmlns:a16="http://schemas.microsoft.com/office/drawing/2014/main" val="3653694424"/>
                    </a:ext>
                  </a:extLst>
                </a:gridCol>
                <a:gridCol w="2600408">
                  <a:extLst>
                    <a:ext uri="{9D8B030D-6E8A-4147-A177-3AD203B41FA5}">
                      <a16:colId xmlns:a16="http://schemas.microsoft.com/office/drawing/2014/main" val="238548011"/>
                    </a:ext>
                  </a:extLst>
                </a:gridCol>
                <a:gridCol w="2109746">
                  <a:extLst>
                    <a:ext uri="{9D8B030D-6E8A-4147-A177-3AD203B41FA5}">
                      <a16:colId xmlns:a16="http://schemas.microsoft.com/office/drawing/2014/main" val="848448310"/>
                    </a:ext>
                  </a:extLst>
                </a:gridCol>
                <a:gridCol w="2109746">
                  <a:extLst>
                    <a:ext uri="{9D8B030D-6E8A-4147-A177-3AD203B41FA5}">
                      <a16:colId xmlns:a16="http://schemas.microsoft.com/office/drawing/2014/main" val="3340285258"/>
                    </a:ext>
                  </a:extLst>
                </a:gridCol>
              </a:tblGrid>
              <a:tr h="42869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DDVax</a:t>
                      </a:r>
                      <a:r>
                        <a:rPr lang="en-US" dirty="0"/>
                        <a:t> titer, log10 PFU/ml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Legs/wings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Saliva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082416"/>
                  </a:ext>
                </a:extLst>
              </a:tr>
              <a:tr h="428694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/>
                        <a:t>Culex</a:t>
                      </a:r>
                      <a:r>
                        <a:rPr lang="en-US" b="1" dirty="0"/>
                        <a:t> </a:t>
                      </a:r>
                      <a:r>
                        <a:rPr lang="en-US" b="1" dirty="0" err="1"/>
                        <a:t>tarsalis</a:t>
                      </a:r>
                      <a:endParaRPr lang="en-US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6.2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    87/90 (96.7%)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58/90 (64.4%)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18/90 (20.0%)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178624"/>
                  </a:ext>
                </a:extLst>
              </a:tr>
              <a:tr h="428694">
                <a:tc>
                  <a:txBody>
                    <a:bodyPr/>
                    <a:lstStyle/>
                    <a:p>
                      <a:pPr algn="ctr"/>
                      <a:endParaRPr lang="en-US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45/90 (50.0%)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44/90 (48.9%)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23/90 (25.6%)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4248469"/>
                  </a:ext>
                </a:extLst>
              </a:tr>
              <a:tr h="428694">
                <a:tc>
                  <a:txBody>
                    <a:bodyPr/>
                    <a:lstStyle/>
                    <a:p>
                      <a:pPr algn="ctr"/>
                      <a:endParaRPr lang="en-US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45/90 (50.0%)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17/90 (18.9%)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17/90(18.9%)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19869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B3C0922-ABA4-4B59-A82E-8B58573E437D}"/>
              </a:ext>
            </a:extLst>
          </p:cNvPr>
          <p:cNvSpPr txBox="1"/>
          <p:nvPr/>
        </p:nvSpPr>
        <p:spPr>
          <a:xfrm>
            <a:off x="821634" y="4527495"/>
            <a:ext cx="10172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Table S3.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RNA positive RVFV-exposed samples after 14 dpi from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in vitro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mosquito challenge using serial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DDVax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dilutions.</a:t>
            </a:r>
          </a:p>
        </p:txBody>
      </p:sp>
    </p:spTree>
    <p:extLst>
      <p:ext uri="{BB962C8B-B14F-4D97-AF65-F5344CB8AC3E}">
        <p14:creationId xmlns:p14="http://schemas.microsoft.com/office/powerpoint/2010/main" val="137390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18741</TotalTime>
  <Words>548</Words>
  <Application>Microsoft Office PowerPoint</Application>
  <PresentationFormat>Widescreen</PresentationFormat>
  <Paragraphs>100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Rosenberg,Corey</dc:creator>
  <cp:lastModifiedBy>Corey</cp:lastModifiedBy>
  <cp:revision>449</cp:revision>
  <cp:lastPrinted>2019-11-08T17:14:39Z</cp:lastPrinted>
  <dcterms:created xsi:type="dcterms:W3CDTF">2019-11-08T17:11:46Z</dcterms:created>
  <dcterms:modified xsi:type="dcterms:W3CDTF">2021-11-17T17:15:38Z</dcterms:modified>
</cp:coreProperties>
</file>