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6" r:id="rId2"/>
    <p:sldId id="277" r:id="rId3"/>
    <p:sldId id="270" r:id="rId4"/>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9" d="100"/>
          <a:sy n="59" d="100"/>
        </p:scale>
        <p:origin x="2597"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553C72F-DE45-4A24-AE34-12FE7D9C5541}" type="datetimeFigureOut">
              <a:rPr kumimoji="1" lang="ja-JP" altLang="en-US" smtClean="0"/>
              <a:t>2022/11/21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37561DC-07BE-467A-A4FE-31743BCA2683}" type="slidenum">
              <a:rPr kumimoji="1" lang="ja-JP" altLang="en-US" smtClean="0"/>
              <a:t>‹#›</a:t>
            </a:fld>
            <a:endParaRPr kumimoji="1" lang="ja-JP" altLang="en-US"/>
          </a:p>
        </p:txBody>
      </p:sp>
    </p:spTree>
    <p:extLst>
      <p:ext uri="{BB962C8B-B14F-4D97-AF65-F5344CB8AC3E}">
        <p14:creationId xmlns:p14="http://schemas.microsoft.com/office/powerpoint/2010/main" val="968553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53C72F-DE45-4A24-AE34-12FE7D9C5541}" type="datetimeFigureOut">
              <a:rPr kumimoji="1" lang="ja-JP" altLang="en-US" smtClean="0"/>
              <a:t>2022/11/21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37561DC-07BE-467A-A4FE-31743BCA2683}" type="slidenum">
              <a:rPr kumimoji="1" lang="ja-JP" altLang="en-US" smtClean="0"/>
              <a:t>‹#›</a:t>
            </a:fld>
            <a:endParaRPr kumimoji="1" lang="ja-JP" altLang="en-US"/>
          </a:p>
        </p:txBody>
      </p:sp>
    </p:spTree>
    <p:extLst>
      <p:ext uri="{BB962C8B-B14F-4D97-AF65-F5344CB8AC3E}">
        <p14:creationId xmlns:p14="http://schemas.microsoft.com/office/powerpoint/2010/main" val="291682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53C72F-DE45-4A24-AE34-12FE7D9C5541}" type="datetimeFigureOut">
              <a:rPr kumimoji="1" lang="ja-JP" altLang="en-US" smtClean="0"/>
              <a:t>2022/11/21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37561DC-07BE-467A-A4FE-31743BCA2683}" type="slidenum">
              <a:rPr kumimoji="1" lang="ja-JP" altLang="en-US" smtClean="0"/>
              <a:t>‹#›</a:t>
            </a:fld>
            <a:endParaRPr kumimoji="1" lang="ja-JP" altLang="en-US"/>
          </a:p>
        </p:txBody>
      </p:sp>
    </p:spTree>
    <p:extLst>
      <p:ext uri="{BB962C8B-B14F-4D97-AF65-F5344CB8AC3E}">
        <p14:creationId xmlns:p14="http://schemas.microsoft.com/office/powerpoint/2010/main" val="3805215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553C72F-DE45-4A24-AE34-12FE7D9C5541}" type="datetimeFigureOut">
              <a:rPr kumimoji="1" lang="ja-JP" altLang="en-US" smtClean="0"/>
              <a:t>2022/11/21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37561DC-07BE-467A-A4FE-31743BCA2683}" type="slidenum">
              <a:rPr kumimoji="1" lang="ja-JP" altLang="en-US" smtClean="0"/>
              <a:t>‹#›</a:t>
            </a:fld>
            <a:endParaRPr kumimoji="1" lang="ja-JP" altLang="en-US"/>
          </a:p>
        </p:txBody>
      </p:sp>
    </p:spTree>
    <p:extLst>
      <p:ext uri="{BB962C8B-B14F-4D97-AF65-F5344CB8AC3E}">
        <p14:creationId xmlns:p14="http://schemas.microsoft.com/office/powerpoint/2010/main" val="1191424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553C72F-DE45-4A24-AE34-12FE7D9C5541}" type="datetimeFigureOut">
              <a:rPr kumimoji="1" lang="ja-JP" altLang="en-US" smtClean="0"/>
              <a:t>2022/11/21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37561DC-07BE-467A-A4FE-31743BCA2683}" type="slidenum">
              <a:rPr kumimoji="1" lang="ja-JP" altLang="en-US" smtClean="0"/>
              <a:t>‹#›</a:t>
            </a:fld>
            <a:endParaRPr kumimoji="1" lang="ja-JP" altLang="en-US"/>
          </a:p>
        </p:txBody>
      </p:sp>
    </p:spTree>
    <p:extLst>
      <p:ext uri="{BB962C8B-B14F-4D97-AF65-F5344CB8AC3E}">
        <p14:creationId xmlns:p14="http://schemas.microsoft.com/office/powerpoint/2010/main" val="422527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553C72F-DE45-4A24-AE34-12FE7D9C5541}" type="datetimeFigureOut">
              <a:rPr kumimoji="1" lang="ja-JP" altLang="en-US" smtClean="0"/>
              <a:t>2022/11/21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37561DC-07BE-467A-A4FE-31743BCA2683}" type="slidenum">
              <a:rPr kumimoji="1" lang="ja-JP" altLang="en-US" smtClean="0"/>
              <a:t>‹#›</a:t>
            </a:fld>
            <a:endParaRPr kumimoji="1" lang="ja-JP" altLang="en-US"/>
          </a:p>
        </p:txBody>
      </p:sp>
    </p:spTree>
    <p:extLst>
      <p:ext uri="{BB962C8B-B14F-4D97-AF65-F5344CB8AC3E}">
        <p14:creationId xmlns:p14="http://schemas.microsoft.com/office/powerpoint/2010/main" val="3192449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553C72F-DE45-4A24-AE34-12FE7D9C5541}" type="datetimeFigureOut">
              <a:rPr kumimoji="1" lang="ja-JP" altLang="en-US" smtClean="0"/>
              <a:t>2022/11/21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37561DC-07BE-467A-A4FE-31743BCA2683}" type="slidenum">
              <a:rPr kumimoji="1" lang="ja-JP" altLang="en-US" smtClean="0"/>
              <a:t>‹#›</a:t>
            </a:fld>
            <a:endParaRPr kumimoji="1" lang="ja-JP" altLang="en-US"/>
          </a:p>
        </p:txBody>
      </p:sp>
    </p:spTree>
    <p:extLst>
      <p:ext uri="{BB962C8B-B14F-4D97-AF65-F5344CB8AC3E}">
        <p14:creationId xmlns:p14="http://schemas.microsoft.com/office/powerpoint/2010/main" val="1581802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553C72F-DE45-4A24-AE34-12FE7D9C5541}" type="datetimeFigureOut">
              <a:rPr kumimoji="1" lang="ja-JP" altLang="en-US" smtClean="0"/>
              <a:t>2022/11/21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37561DC-07BE-467A-A4FE-31743BCA2683}" type="slidenum">
              <a:rPr kumimoji="1" lang="ja-JP" altLang="en-US" smtClean="0"/>
              <a:t>‹#›</a:t>
            </a:fld>
            <a:endParaRPr kumimoji="1" lang="ja-JP" altLang="en-US"/>
          </a:p>
        </p:txBody>
      </p:sp>
    </p:spTree>
    <p:extLst>
      <p:ext uri="{BB962C8B-B14F-4D97-AF65-F5344CB8AC3E}">
        <p14:creationId xmlns:p14="http://schemas.microsoft.com/office/powerpoint/2010/main" val="3342390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53C72F-DE45-4A24-AE34-12FE7D9C5541}" type="datetimeFigureOut">
              <a:rPr kumimoji="1" lang="ja-JP" altLang="en-US" smtClean="0"/>
              <a:t>2022/11/21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37561DC-07BE-467A-A4FE-31743BCA2683}" type="slidenum">
              <a:rPr kumimoji="1" lang="ja-JP" altLang="en-US" smtClean="0"/>
              <a:t>‹#›</a:t>
            </a:fld>
            <a:endParaRPr kumimoji="1" lang="ja-JP" altLang="en-US"/>
          </a:p>
        </p:txBody>
      </p:sp>
    </p:spTree>
    <p:extLst>
      <p:ext uri="{BB962C8B-B14F-4D97-AF65-F5344CB8AC3E}">
        <p14:creationId xmlns:p14="http://schemas.microsoft.com/office/powerpoint/2010/main" val="4189815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53C72F-DE45-4A24-AE34-12FE7D9C5541}" type="datetimeFigureOut">
              <a:rPr kumimoji="1" lang="ja-JP" altLang="en-US" smtClean="0"/>
              <a:t>2022/11/21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37561DC-07BE-467A-A4FE-31743BCA2683}" type="slidenum">
              <a:rPr kumimoji="1" lang="ja-JP" altLang="en-US" smtClean="0"/>
              <a:t>‹#›</a:t>
            </a:fld>
            <a:endParaRPr kumimoji="1" lang="ja-JP" altLang="en-US"/>
          </a:p>
        </p:txBody>
      </p:sp>
    </p:spTree>
    <p:extLst>
      <p:ext uri="{BB962C8B-B14F-4D97-AF65-F5344CB8AC3E}">
        <p14:creationId xmlns:p14="http://schemas.microsoft.com/office/powerpoint/2010/main" val="587350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553C72F-DE45-4A24-AE34-12FE7D9C5541}" type="datetimeFigureOut">
              <a:rPr kumimoji="1" lang="ja-JP" altLang="en-US" smtClean="0"/>
              <a:t>2022/11/21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37561DC-07BE-467A-A4FE-31743BCA2683}" type="slidenum">
              <a:rPr kumimoji="1" lang="ja-JP" altLang="en-US" smtClean="0"/>
              <a:t>‹#›</a:t>
            </a:fld>
            <a:endParaRPr kumimoji="1" lang="ja-JP" altLang="en-US"/>
          </a:p>
        </p:txBody>
      </p:sp>
    </p:spTree>
    <p:extLst>
      <p:ext uri="{BB962C8B-B14F-4D97-AF65-F5344CB8AC3E}">
        <p14:creationId xmlns:p14="http://schemas.microsoft.com/office/powerpoint/2010/main" val="3901349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A553C72F-DE45-4A24-AE34-12FE7D9C5541}" type="datetimeFigureOut">
              <a:rPr kumimoji="1" lang="ja-JP" altLang="en-US" smtClean="0"/>
              <a:t>2022/11/21</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137561DC-07BE-467A-A4FE-31743BCA2683}" type="slidenum">
              <a:rPr kumimoji="1" lang="ja-JP" altLang="en-US" smtClean="0"/>
              <a:t>‹#›</a:t>
            </a:fld>
            <a:endParaRPr kumimoji="1" lang="ja-JP" altLang="en-US"/>
          </a:p>
        </p:txBody>
      </p:sp>
    </p:spTree>
    <p:extLst>
      <p:ext uri="{BB962C8B-B14F-4D97-AF65-F5344CB8AC3E}">
        <p14:creationId xmlns:p14="http://schemas.microsoft.com/office/powerpoint/2010/main" val="32932646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9.emf"/><Relationship Id="rId7" Type="http://schemas.openxmlformats.org/officeDocument/2006/relationships/image" Target="../media/image13.emf"/><Relationship Id="rId2" Type="http://schemas.openxmlformats.org/officeDocument/2006/relationships/image" Target="../media/image8.emf"/><Relationship Id="rId1" Type="http://schemas.openxmlformats.org/officeDocument/2006/relationships/slideLayout" Target="../slideLayouts/slideLayout2.xml"/><Relationship Id="rId6" Type="http://schemas.openxmlformats.org/officeDocument/2006/relationships/image" Target="../media/image12.emf"/><Relationship Id="rId5" Type="http://schemas.openxmlformats.org/officeDocument/2006/relationships/image" Target="../media/image11.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図 54">
            <a:extLst>
              <a:ext uri="{FF2B5EF4-FFF2-40B4-BE49-F238E27FC236}">
                <a16:creationId xmlns:a16="http://schemas.microsoft.com/office/drawing/2014/main" id="{ED1453BA-E807-FFB5-D250-CE04A8E6F319}"/>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3109" y="5687379"/>
            <a:ext cx="1762316" cy="2483263"/>
          </a:xfrm>
          <a:prstGeom prst="rect">
            <a:avLst/>
          </a:prstGeom>
          <a:noFill/>
          <a:extLst>
            <a:ext uri="{909E8E84-426E-40DD-AFC4-6F175D3DCCD1}">
              <a14:hiddenFill xmlns:a14="http://schemas.microsoft.com/office/drawing/2010/main">
                <a:solidFill>
                  <a:srgbClr val="FFFFFF"/>
                </a:solidFill>
              </a14:hiddenFill>
            </a:ext>
          </a:extLst>
        </p:spPr>
      </p:pic>
      <p:pic>
        <p:nvPicPr>
          <p:cNvPr id="54" name="図 53">
            <a:extLst>
              <a:ext uri="{FF2B5EF4-FFF2-40B4-BE49-F238E27FC236}">
                <a16:creationId xmlns:a16="http://schemas.microsoft.com/office/drawing/2014/main" id="{D1445060-1112-135C-B8E4-A3E780968FDB}"/>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2530" y="3371423"/>
            <a:ext cx="1762316" cy="2300400"/>
          </a:xfrm>
          <a:prstGeom prst="rect">
            <a:avLst/>
          </a:prstGeom>
          <a:noFill/>
          <a:extLst>
            <a:ext uri="{909E8E84-426E-40DD-AFC4-6F175D3DCCD1}">
              <a14:hiddenFill xmlns:a14="http://schemas.microsoft.com/office/drawing/2010/main">
                <a:solidFill>
                  <a:srgbClr val="FFFFFF"/>
                </a:solidFill>
              </a14:hiddenFill>
            </a:ext>
          </a:extLst>
        </p:spPr>
      </p:pic>
      <p:pic>
        <p:nvPicPr>
          <p:cNvPr id="42" name="図 41">
            <a:extLst>
              <a:ext uri="{FF2B5EF4-FFF2-40B4-BE49-F238E27FC236}">
                <a16:creationId xmlns:a16="http://schemas.microsoft.com/office/drawing/2014/main" id="{484FFC65-30A7-7252-29C2-B387D8917A04}"/>
              </a:ext>
            </a:extLst>
          </p:cNvPr>
          <p:cNvPicPr>
            <a:picLocks noChangeAspect="1"/>
          </p:cNvPicPr>
          <p:nvPr/>
        </p:nvPicPr>
        <p:blipFill>
          <a:blip r:embed="rId4"/>
          <a:stretch>
            <a:fillRect/>
          </a:stretch>
        </p:blipFill>
        <p:spPr>
          <a:xfrm>
            <a:off x="2853651" y="3317177"/>
            <a:ext cx="1841152" cy="2402032"/>
          </a:xfrm>
          <a:prstGeom prst="rect">
            <a:avLst/>
          </a:prstGeom>
        </p:spPr>
      </p:pic>
      <p:pic>
        <p:nvPicPr>
          <p:cNvPr id="33" name="図 32">
            <a:extLst>
              <a:ext uri="{FF2B5EF4-FFF2-40B4-BE49-F238E27FC236}">
                <a16:creationId xmlns:a16="http://schemas.microsoft.com/office/drawing/2014/main" id="{8A3A78B6-47E1-5BEC-C9AF-FE0F7E837530}"/>
              </a:ext>
            </a:extLst>
          </p:cNvPr>
          <p:cNvPicPr>
            <a:picLocks noChangeAspect="1"/>
          </p:cNvPicPr>
          <p:nvPr/>
        </p:nvPicPr>
        <p:blipFill>
          <a:blip r:embed="rId5"/>
          <a:stretch>
            <a:fillRect/>
          </a:stretch>
        </p:blipFill>
        <p:spPr>
          <a:xfrm>
            <a:off x="1000243" y="3336912"/>
            <a:ext cx="1841152" cy="2402032"/>
          </a:xfrm>
          <a:prstGeom prst="rect">
            <a:avLst/>
          </a:prstGeom>
        </p:spPr>
      </p:pic>
      <p:pic>
        <p:nvPicPr>
          <p:cNvPr id="25" name="図 24">
            <a:extLst>
              <a:ext uri="{FF2B5EF4-FFF2-40B4-BE49-F238E27FC236}">
                <a16:creationId xmlns:a16="http://schemas.microsoft.com/office/drawing/2014/main" id="{881F2A55-4E31-82AB-DA3D-5852F1F6716B}"/>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73932" y="889890"/>
            <a:ext cx="1762316" cy="2483263"/>
          </a:xfrm>
          <a:prstGeom prst="rect">
            <a:avLst/>
          </a:prstGeom>
          <a:noFill/>
          <a:extLst>
            <a:ext uri="{909E8E84-426E-40DD-AFC4-6F175D3DCCD1}">
              <a14:hiddenFill xmlns:a14="http://schemas.microsoft.com/office/drawing/2010/main">
                <a:solidFill>
                  <a:srgbClr val="FFFFFF"/>
                </a:solidFill>
              </a14:hiddenFill>
            </a:ext>
          </a:extLst>
        </p:spPr>
      </p:pic>
      <p:pic>
        <p:nvPicPr>
          <p:cNvPr id="22" name="図 21">
            <a:extLst>
              <a:ext uri="{FF2B5EF4-FFF2-40B4-BE49-F238E27FC236}">
                <a16:creationId xmlns:a16="http://schemas.microsoft.com/office/drawing/2014/main" id="{AF0D50B0-BE82-D7DB-10BA-76E00FB9BDEA}"/>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70319" y="864813"/>
            <a:ext cx="1762316" cy="2483263"/>
          </a:xfrm>
          <a:prstGeom prst="rect">
            <a:avLst/>
          </a:prstGeom>
          <a:noFill/>
          <a:extLst>
            <a:ext uri="{909E8E84-426E-40DD-AFC4-6F175D3DCCD1}">
              <a14:hiddenFill xmlns:a14="http://schemas.microsoft.com/office/drawing/2010/main">
                <a:solidFill>
                  <a:srgbClr val="FFFFFF"/>
                </a:solidFill>
              </a14:hiddenFill>
            </a:ext>
          </a:extLst>
        </p:spPr>
      </p:pic>
      <p:pic>
        <p:nvPicPr>
          <p:cNvPr id="5" name="図 4">
            <a:extLst>
              <a:ext uri="{FF2B5EF4-FFF2-40B4-BE49-F238E27FC236}">
                <a16:creationId xmlns:a16="http://schemas.microsoft.com/office/drawing/2014/main" id="{FBA2364A-9057-18D8-FFDE-20D00727199A}"/>
              </a:ext>
            </a:extLst>
          </p:cNvPr>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8161" y="788579"/>
            <a:ext cx="1762316" cy="2563368"/>
          </a:xfrm>
          <a:prstGeom prst="rect">
            <a:avLst/>
          </a:prstGeom>
          <a:noFill/>
          <a:extLst>
            <a:ext uri="{909E8E84-426E-40DD-AFC4-6F175D3DCCD1}">
              <a14:hiddenFill xmlns:a14="http://schemas.microsoft.com/office/drawing/2010/main">
                <a:solidFill>
                  <a:srgbClr val="FFFFFF"/>
                </a:solidFill>
              </a14:hiddenFill>
            </a:ext>
          </a:extLst>
        </p:spPr>
      </p:pic>
      <p:sp>
        <p:nvSpPr>
          <p:cNvPr id="11" name="楕円 10">
            <a:extLst>
              <a:ext uri="{FF2B5EF4-FFF2-40B4-BE49-F238E27FC236}">
                <a16:creationId xmlns:a16="http://schemas.microsoft.com/office/drawing/2014/main" id="{73CF4502-2AF9-22E0-1295-1DBD375328F0}"/>
              </a:ext>
            </a:extLst>
          </p:cNvPr>
          <p:cNvSpPr/>
          <p:nvPr/>
        </p:nvSpPr>
        <p:spPr>
          <a:xfrm>
            <a:off x="1474461" y="2341068"/>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楕円 11">
            <a:extLst>
              <a:ext uri="{FF2B5EF4-FFF2-40B4-BE49-F238E27FC236}">
                <a16:creationId xmlns:a16="http://schemas.microsoft.com/office/drawing/2014/main" id="{6CB5F5F0-C5B5-549C-231E-FDE9DA3117AA}"/>
              </a:ext>
            </a:extLst>
          </p:cNvPr>
          <p:cNvSpPr/>
          <p:nvPr/>
        </p:nvSpPr>
        <p:spPr>
          <a:xfrm>
            <a:off x="1474461" y="2173132"/>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B466C681-0B50-F911-BAD5-DAE172F4D4CA}"/>
              </a:ext>
            </a:extLst>
          </p:cNvPr>
          <p:cNvSpPr/>
          <p:nvPr/>
        </p:nvSpPr>
        <p:spPr>
          <a:xfrm>
            <a:off x="1474978" y="1209989"/>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a:extLst>
              <a:ext uri="{FF2B5EF4-FFF2-40B4-BE49-F238E27FC236}">
                <a16:creationId xmlns:a16="http://schemas.microsoft.com/office/drawing/2014/main" id="{0B2D63F2-EB69-AD96-DFB4-9338E3C799A6}"/>
              </a:ext>
            </a:extLst>
          </p:cNvPr>
          <p:cNvSpPr/>
          <p:nvPr/>
        </p:nvSpPr>
        <p:spPr>
          <a:xfrm>
            <a:off x="1474461" y="1343466"/>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a:extLst>
              <a:ext uri="{FF2B5EF4-FFF2-40B4-BE49-F238E27FC236}">
                <a16:creationId xmlns:a16="http://schemas.microsoft.com/office/drawing/2014/main" id="{1FD1D561-1E4D-6D27-CBA2-84D1902153DF}"/>
              </a:ext>
            </a:extLst>
          </p:cNvPr>
          <p:cNvSpPr/>
          <p:nvPr/>
        </p:nvSpPr>
        <p:spPr>
          <a:xfrm>
            <a:off x="1476349" y="1606323"/>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a:extLst>
              <a:ext uri="{FF2B5EF4-FFF2-40B4-BE49-F238E27FC236}">
                <a16:creationId xmlns:a16="http://schemas.microsoft.com/office/drawing/2014/main" id="{8F939E35-AEE7-6794-3CE1-DF2B0431CD13}"/>
              </a:ext>
            </a:extLst>
          </p:cNvPr>
          <p:cNvSpPr/>
          <p:nvPr/>
        </p:nvSpPr>
        <p:spPr>
          <a:xfrm>
            <a:off x="2053066" y="1733983"/>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a:extLst>
              <a:ext uri="{FF2B5EF4-FFF2-40B4-BE49-F238E27FC236}">
                <a16:creationId xmlns:a16="http://schemas.microsoft.com/office/drawing/2014/main" id="{BBAB3C39-0821-F612-679C-33151ABB81C5}"/>
              </a:ext>
            </a:extLst>
          </p:cNvPr>
          <p:cNvSpPr/>
          <p:nvPr/>
        </p:nvSpPr>
        <p:spPr>
          <a:xfrm>
            <a:off x="2051474" y="2108029"/>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楕円 17">
            <a:extLst>
              <a:ext uri="{FF2B5EF4-FFF2-40B4-BE49-F238E27FC236}">
                <a16:creationId xmlns:a16="http://schemas.microsoft.com/office/drawing/2014/main" id="{40B43899-CAF8-E03B-C464-DF80ED351BCA}"/>
              </a:ext>
            </a:extLst>
          </p:cNvPr>
          <p:cNvSpPr/>
          <p:nvPr/>
        </p:nvSpPr>
        <p:spPr>
          <a:xfrm>
            <a:off x="2051474" y="2408153"/>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楕円 18">
            <a:extLst>
              <a:ext uri="{FF2B5EF4-FFF2-40B4-BE49-F238E27FC236}">
                <a16:creationId xmlns:a16="http://schemas.microsoft.com/office/drawing/2014/main" id="{E751B38B-3FF7-6BC7-7A0F-BE5CA56DCD47}"/>
              </a:ext>
            </a:extLst>
          </p:cNvPr>
          <p:cNvSpPr/>
          <p:nvPr/>
        </p:nvSpPr>
        <p:spPr>
          <a:xfrm>
            <a:off x="2023926" y="2478906"/>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楕円 19">
            <a:extLst>
              <a:ext uri="{FF2B5EF4-FFF2-40B4-BE49-F238E27FC236}">
                <a16:creationId xmlns:a16="http://schemas.microsoft.com/office/drawing/2014/main" id="{0C092C5A-26FD-742A-6F85-6940220CF12A}"/>
              </a:ext>
            </a:extLst>
          </p:cNvPr>
          <p:cNvSpPr/>
          <p:nvPr/>
        </p:nvSpPr>
        <p:spPr>
          <a:xfrm>
            <a:off x="2081393" y="2478906"/>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42AB7463-9948-01D8-B8EA-C5695FD12DBE}"/>
              </a:ext>
            </a:extLst>
          </p:cNvPr>
          <p:cNvSpPr/>
          <p:nvPr/>
        </p:nvSpPr>
        <p:spPr>
          <a:xfrm>
            <a:off x="1031371" y="2609324"/>
            <a:ext cx="1490013" cy="2078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テキスト ボックス 44">
            <a:extLst>
              <a:ext uri="{FF2B5EF4-FFF2-40B4-BE49-F238E27FC236}">
                <a16:creationId xmlns:a16="http://schemas.microsoft.com/office/drawing/2014/main" id="{72633393-5CF8-E9D6-85A6-66E1BFF89B9D}"/>
              </a:ext>
            </a:extLst>
          </p:cNvPr>
          <p:cNvSpPr txBox="1"/>
          <p:nvPr/>
        </p:nvSpPr>
        <p:spPr>
          <a:xfrm>
            <a:off x="1182438" y="2533259"/>
            <a:ext cx="464096" cy="215444"/>
          </a:xfrm>
          <a:prstGeom prst="rect">
            <a:avLst/>
          </a:prstGeom>
          <a:noFill/>
        </p:spPr>
        <p:txBody>
          <a:bodyPr wrap="square" rtlCol="0">
            <a:spAutoFit/>
          </a:bodyPr>
          <a:lstStyle/>
          <a:p>
            <a:pPr algn="r"/>
            <a:r>
              <a:rPr kumimoji="1" lang="en-US" altLang="ja-JP" sz="800" dirty="0">
                <a:solidFill>
                  <a:srgbClr val="FF0000"/>
                </a:solidFill>
                <a:latin typeface="Arial" panose="020B0604020202020204" pitchFamily="34" charset="0"/>
                <a:cs typeface="Arial" panose="020B0604020202020204" pitchFamily="34" charset="0"/>
              </a:rPr>
              <a:t>CPA</a:t>
            </a:r>
            <a:endParaRPr kumimoji="1" lang="ja-JP" altLang="en-US" sz="800" dirty="0">
              <a:solidFill>
                <a:srgbClr val="FF0000"/>
              </a:solidFill>
              <a:latin typeface="Arial" panose="020B0604020202020204" pitchFamily="34" charset="0"/>
              <a:cs typeface="Arial" panose="020B0604020202020204" pitchFamily="34" charset="0"/>
            </a:endParaRPr>
          </a:p>
        </p:txBody>
      </p:sp>
      <p:sp>
        <p:nvSpPr>
          <p:cNvPr id="47" name="テキスト ボックス 46">
            <a:extLst>
              <a:ext uri="{FF2B5EF4-FFF2-40B4-BE49-F238E27FC236}">
                <a16:creationId xmlns:a16="http://schemas.microsoft.com/office/drawing/2014/main" id="{D8F87780-9BD2-060B-81E6-DC65A093FB57}"/>
              </a:ext>
            </a:extLst>
          </p:cNvPr>
          <p:cNvSpPr txBox="1"/>
          <p:nvPr/>
        </p:nvSpPr>
        <p:spPr>
          <a:xfrm>
            <a:off x="1759863" y="2540291"/>
            <a:ext cx="556479" cy="215444"/>
          </a:xfrm>
          <a:prstGeom prst="rect">
            <a:avLst/>
          </a:prstGeom>
          <a:noFill/>
        </p:spPr>
        <p:txBody>
          <a:bodyPr wrap="square" rtlCol="0">
            <a:spAutoFit/>
          </a:bodyPr>
          <a:lstStyle/>
          <a:p>
            <a:pPr algn="ctr"/>
            <a:r>
              <a:rPr kumimoji="1" lang="en-US" altLang="ja-JP" sz="800" dirty="0">
                <a:solidFill>
                  <a:srgbClr val="00CC00"/>
                </a:solidFill>
                <a:latin typeface="Arial" panose="020B0604020202020204" pitchFamily="34" charset="0"/>
                <a:cs typeface="Arial" panose="020B0604020202020204" pitchFamily="34" charset="0"/>
              </a:rPr>
              <a:t>PBMAH </a:t>
            </a:r>
          </a:p>
        </p:txBody>
      </p:sp>
      <p:sp>
        <p:nvSpPr>
          <p:cNvPr id="48" name="正方形/長方形 47">
            <a:extLst>
              <a:ext uri="{FF2B5EF4-FFF2-40B4-BE49-F238E27FC236}">
                <a16:creationId xmlns:a16="http://schemas.microsoft.com/office/drawing/2014/main" id="{36882CBF-A4D7-3D62-0DE2-3780847390EE}"/>
              </a:ext>
            </a:extLst>
          </p:cNvPr>
          <p:cNvSpPr/>
          <p:nvPr/>
        </p:nvSpPr>
        <p:spPr>
          <a:xfrm>
            <a:off x="903009" y="840823"/>
            <a:ext cx="230442" cy="18636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ボックス 48">
            <a:extLst>
              <a:ext uri="{FF2B5EF4-FFF2-40B4-BE49-F238E27FC236}">
                <a16:creationId xmlns:a16="http://schemas.microsoft.com/office/drawing/2014/main" id="{BB2FDFE4-DC65-85F0-4A48-71E968C803E5}"/>
              </a:ext>
            </a:extLst>
          </p:cNvPr>
          <p:cNvSpPr txBox="1"/>
          <p:nvPr/>
        </p:nvSpPr>
        <p:spPr>
          <a:xfrm rot="16200000">
            <a:off x="5759" y="1805265"/>
            <a:ext cx="1453608" cy="215444"/>
          </a:xfrm>
          <a:prstGeom prst="rect">
            <a:avLst/>
          </a:prstGeom>
          <a:solidFill>
            <a:schemeClr val="bg1"/>
          </a:solidFill>
        </p:spPr>
        <p:txBody>
          <a:bodyPr wrap="square" rtlCol="0">
            <a:spAutoFit/>
          </a:bodyPr>
          <a:lstStyle/>
          <a:p>
            <a:pPr algn="ctr"/>
            <a:r>
              <a:rPr kumimoji="1" lang="en-US" altLang="ja-JP" sz="800" dirty="0">
                <a:latin typeface="Arial" panose="020B0604020202020204" pitchFamily="34" charset="0"/>
                <a:cs typeface="Arial" panose="020B0604020202020204" pitchFamily="34" charset="0"/>
              </a:rPr>
              <a:t>Relative expression level</a:t>
            </a:r>
            <a:endParaRPr kumimoji="1" lang="ja-JP" altLang="en-US" sz="800" dirty="0">
              <a:latin typeface="Arial" panose="020B0604020202020204" pitchFamily="34" charset="0"/>
              <a:cs typeface="Arial" panose="020B0604020202020204" pitchFamily="34" charset="0"/>
            </a:endParaRPr>
          </a:p>
        </p:txBody>
      </p:sp>
      <p:sp>
        <p:nvSpPr>
          <p:cNvPr id="50" name="テキスト ボックス 49">
            <a:extLst>
              <a:ext uri="{FF2B5EF4-FFF2-40B4-BE49-F238E27FC236}">
                <a16:creationId xmlns:a16="http://schemas.microsoft.com/office/drawing/2014/main" id="{42ACB35A-4A1F-C648-99F1-2295D0D58BCA}"/>
              </a:ext>
            </a:extLst>
          </p:cNvPr>
          <p:cNvSpPr txBox="1"/>
          <p:nvPr/>
        </p:nvSpPr>
        <p:spPr>
          <a:xfrm>
            <a:off x="846048" y="1375675"/>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4.0</a:t>
            </a:r>
            <a:endParaRPr kumimoji="1" lang="ja-JP" altLang="en-US" sz="800" dirty="0">
              <a:latin typeface="Arial" panose="020B0604020202020204" pitchFamily="34" charset="0"/>
              <a:cs typeface="Arial" panose="020B0604020202020204" pitchFamily="34" charset="0"/>
            </a:endParaRPr>
          </a:p>
        </p:txBody>
      </p:sp>
      <p:sp>
        <p:nvSpPr>
          <p:cNvPr id="51" name="テキスト ボックス 50">
            <a:extLst>
              <a:ext uri="{FF2B5EF4-FFF2-40B4-BE49-F238E27FC236}">
                <a16:creationId xmlns:a16="http://schemas.microsoft.com/office/drawing/2014/main" id="{9F1DF0D5-8BFF-8084-EEA3-9F25B219D6B2}"/>
              </a:ext>
            </a:extLst>
          </p:cNvPr>
          <p:cNvSpPr txBox="1"/>
          <p:nvPr/>
        </p:nvSpPr>
        <p:spPr>
          <a:xfrm>
            <a:off x="857334" y="1859283"/>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2.0</a:t>
            </a:r>
            <a:endParaRPr kumimoji="1" lang="ja-JP" altLang="en-US" sz="800" dirty="0">
              <a:latin typeface="Arial" panose="020B0604020202020204" pitchFamily="34" charset="0"/>
              <a:cs typeface="Arial" panose="020B0604020202020204" pitchFamily="34" charset="0"/>
            </a:endParaRPr>
          </a:p>
        </p:txBody>
      </p:sp>
      <p:sp>
        <p:nvSpPr>
          <p:cNvPr id="52" name="テキスト ボックス 51">
            <a:extLst>
              <a:ext uri="{FF2B5EF4-FFF2-40B4-BE49-F238E27FC236}">
                <a16:creationId xmlns:a16="http://schemas.microsoft.com/office/drawing/2014/main" id="{443E6378-593F-FFA7-F2AA-41A4C4F37F9A}"/>
              </a:ext>
            </a:extLst>
          </p:cNvPr>
          <p:cNvSpPr txBox="1"/>
          <p:nvPr/>
        </p:nvSpPr>
        <p:spPr>
          <a:xfrm>
            <a:off x="841864" y="2405811"/>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0</a:t>
            </a:r>
            <a:endParaRPr kumimoji="1" lang="ja-JP" altLang="en-US" sz="800" dirty="0">
              <a:latin typeface="Arial" panose="020B0604020202020204" pitchFamily="34" charset="0"/>
              <a:cs typeface="Arial" panose="020B0604020202020204" pitchFamily="34" charset="0"/>
            </a:endParaRPr>
          </a:p>
        </p:txBody>
      </p:sp>
      <p:sp>
        <p:nvSpPr>
          <p:cNvPr id="60" name="正方形/長方形 59">
            <a:extLst>
              <a:ext uri="{FF2B5EF4-FFF2-40B4-BE49-F238E27FC236}">
                <a16:creationId xmlns:a16="http://schemas.microsoft.com/office/drawing/2014/main" id="{049C101A-0968-CC33-B808-233696388CC5}"/>
              </a:ext>
            </a:extLst>
          </p:cNvPr>
          <p:cNvSpPr/>
          <p:nvPr/>
        </p:nvSpPr>
        <p:spPr>
          <a:xfrm>
            <a:off x="2753199" y="2626543"/>
            <a:ext cx="1490013" cy="2078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楕円 64">
            <a:extLst>
              <a:ext uri="{FF2B5EF4-FFF2-40B4-BE49-F238E27FC236}">
                <a16:creationId xmlns:a16="http://schemas.microsoft.com/office/drawing/2014/main" id="{12723399-1731-9978-0A5D-E38405183232}"/>
              </a:ext>
            </a:extLst>
          </p:cNvPr>
          <p:cNvSpPr/>
          <p:nvPr/>
        </p:nvSpPr>
        <p:spPr>
          <a:xfrm>
            <a:off x="3354210" y="1358755"/>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楕円 65">
            <a:extLst>
              <a:ext uri="{FF2B5EF4-FFF2-40B4-BE49-F238E27FC236}">
                <a16:creationId xmlns:a16="http://schemas.microsoft.com/office/drawing/2014/main" id="{1DDF7F73-04E1-3187-86D2-6B07E5F64AA9}"/>
              </a:ext>
            </a:extLst>
          </p:cNvPr>
          <p:cNvSpPr/>
          <p:nvPr/>
        </p:nvSpPr>
        <p:spPr>
          <a:xfrm>
            <a:off x="3354969" y="1340712"/>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楕円 66">
            <a:extLst>
              <a:ext uri="{FF2B5EF4-FFF2-40B4-BE49-F238E27FC236}">
                <a16:creationId xmlns:a16="http://schemas.microsoft.com/office/drawing/2014/main" id="{F2EA67E8-A39C-9250-49F7-299EB9B916B6}"/>
              </a:ext>
            </a:extLst>
          </p:cNvPr>
          <p:cNvSpPr/>
          <p:nvPr/>
        </p:nvSpPr>
        <p:spPr>
          <a:xfrm>
            <a:off x="3351793" y="1600848"/>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楕円 67">
            <a:extLst>
              <a:ext uri="{FF2B5EF4-FFF2-40B4-BE49-F238E27FC236}">
                <a16:creationId xmlns:a16="http://schemas.microsoft.com/office/drawing/2014/main" id="{F22F55A1-52A6-6B19-325B-C968D24123D0}"/>
              </a:ext>
            </a:extLst>
          </p:cNvPr>
          <p:cNvSpPr/>
          <p:nvPr/>
        </p:nvSpPr>
        <p:spPr>
          <a:xfrm>
            <a:off x="3359480" y="2060554"/>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a:extLst>
              <a:ext uri="{FF2B5EF4-FFF2-40B4-BE49-F238E27FC236}">
                <a16:creationId xmlns:a16="http://schemas.microsoft.com/office/drawing/2014/main" id="{B763DC0C-DD0E-9259-2883-8EF2D69C847D}"/>
              </a:ext>
            </a:extLst>
          </p:cNvPr>
          <p:cNvSpPr/>
          <p:nvPr/>
        </p:nvSpPr>
        <p:spPr>
          <a:xfrm>
            <a:off x="3362669" y="2412435"/>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楕円 69">
            <a:extLst>
              <a:ext uri="{FF2B5EF4-FFF2-40B4-BE49-F238E27FC236}">
                <a16:creationId xmlns:a16="http://schemas.microsoft.com/office/drawing/2014/main" id="{33DD37D4-2E01-8938-1955-464138D14198}"/>
              </a:ext>
            </a:extLst>
          </p:cNvPr>
          <p:cNvSpPr/>
          <p:nvPr/>
        </p:nvSpPr>
        <p:spPr>
          <a:xfrm>
            <a:off x="3938983" y="2242710"/>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楕円 70">
            <a:extLst>
              <a:ext uri="{FF2B5EF4-FFF2-40B4-BE49-F238E27FC236}">
                <a16:creationId xmlns:a16="http://schemas.microsoft.com/office/drawing/2014/main" id="{D9D77539-7F28-9F8A-5FC9-5836930292D6}"/>
              </a:ext>
            </a:extLst>
          </p:cNvPr>
          <p:cNvSpPr/>
          <p:nvPr/>
        </p:nvSpPr>
        <p:spPr>
          <a:xfrm>
            <a:off x="3938982" y="1822151"/>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楕円 71">
            <a:extLst>
              <a:ext uri="{FF2B5EF4-FFF2-40B4-BE49-F238E27FC236}">
                <a16:creationId xmlns:a16="http://schemas.microsoft.com/office/drawing/2014/main" id="{0D230806-F058-F590-CA28-44E75C17DE00}"/>
              </a:ext>
            </a:extLst>
          </p:cNvPr>
          <p:cNvSpPr/>
          <p:nvPr/>
        </p:nvSpPr>
        <p:spPr>
          <a:xfrm>
            <a:off x="3938982" y="2466020"/>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楕円 72">
            <a:extLst>
              <a:ext uri="{FF2B5EF4-FFF2-40B4-BE49-F238E27FC236}">
                <a16:creationId xmlns:a16="http://schemas.microsoft.com/office/drawing/2014/main" id="{702836FA-FB79-C04C-4C32-57437557B7D6}"/>
              </a:ext>
            </a:extLst>
          </p:cNvPr>
          <p:cNvSpPr/>
          <p:nvPr/>
        </p:nvSpPr>
        <p:spPr>
          <a:xfrm>
            <a:off x="3909842" y="2492901"/>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楕円 73">
            <a:extLst>
              <a:ext uri="{FF2B5EF4-FFF2-40B4-BE49-F238E27FC236}">
                <a16:creationId xmlns:a16="http://schemas.microsoft.com/office/drawing/2014/main" id="{DF5527F5-CF57-4ABA-F307-9CE388E56A3A}"/>
              </a:ext>
            </a:extLst>
          </p:cNvPr>
          <p:cNvSpPr/>
          <p:nvPr/>
        </p:nvSpPr>
        <p:spPr>
          <a:xfrm>
            <a:off x="3968122" y="2495315"/>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テキスト ボックス 89">
            <a:extLst>
              <a:ext uri="{FF2B5EF4-FFF2-40B4-BE49-F238E27FC236}">
                <a16:creationId xmlns:a16="http://schemas.microsoft.com/office/drawing/2014/main" id="{D92E1CA9-8194-3196-A796-714A60784C5C}"/>
              </a:ext>
            </a:extLst>
          </p:cNvPr>
          <p:cNvSpPr txBox="1"/>
          <p:nvPr/>
        </p:nvSpPr>
        <p:spPr>
          <a:xfrm>
            <a:off x="3060220" y="2540034"/>
            <a:ext cx="464096" cy="215444"/>
          </a:xfrm>
          <a:prstGeom prst="rect">
            <a:avLst/>
          </a:prstGeom>
          <a:noFill/>
        </p:spPr>
        <p:txBody>
          <a:bodyPr wrap="square" rtlCol="0">
            <a:spAutoFit/>
          </a:bodyPr>
          <a:lstStyle/>
          <a:p>
            <a:pPr algn="r"/>
            <a:r>
              <a:rPr kumimoji="1" lang="en-US" altLang="ja-JP" sz="800" dirty="0">
                <a:solidFill>
                  <a:srgbClr val="FF0000"/>
                </a:solidFill>
                <a:latin typeface="Arial" panose="020B0604020202020204" pitchFamily="34" charset="0"/>
                <a:cs typeface="Arial" panose="020B0604020202020204" pitchFamily="34" charset="0"/>
              </a:rPr>
              <a:t>CPA</a:t>
            </a:r>
            <a:endParaRPr kumimoji="1" lang="ja-JP" altLang="en-US" sz="800" dirty="0">
              <a:solidFill>
                <a:srgbClr val="FF0000"/>
              </a:solidFill>
              <a:latin typeface="Arial" panose="020B0604020202020204" pitchFamily="34" charset="0"/>
              <a:cs typeface="Arial" panose="020B0604020202020204" pitchFamily="34" charset="0"/>
            </a:endParaRPr>
          </a:p>
        </p:txBody>
      </p:sp>
      <p:sp>
        <p:nvSpPr>
          <p:cNvPr id="92" name="テキスト ボックス 91">
            <a:extLst>
              <a:ext uri="{FF2B5EF4-FFF2-40B4-BE49-F238E27FC236}">
                <a16:creationId xmlns:a16="http://schemas.microsoft.com/office/drawing/2014/main" id="{B27A77B9-9C7E-7284-4723-15FC388DB2A8}"/>
              </a:ext>
            </a:extLst>
          </p:cNvPr>
          <p:cNvSpPr txBox="1"/>
          <p:nvPr/>
        </p:nvSpPr>
        <p:spPr>
          <a:xfrm>
            <a:off x="3649741" y="2542828"/>
            <a:ext cx="556479" cy="215444"/>
          </a:xfrm>
          <a:prstGeom prst="rect">
            <a:avLst/>
          </a:prstGeom>
          <a:noFill/>
        </p:spPr>
        <p:txBody>
          <a:bodyPr wrap="square" rtlCol="0">
            <a:spAutoFit/>
          </a:bodyPr>
          <a:lstStyle/>
          <a:p>
            <a:pPr algn="ctr"/>
            <a:r>
              <a:rPr kumimoji="1" lang="en-US" altLang="ja-JP" sz="800" dirty="0">
                <a:solidFill>
                  <a:srgbClr val="00CC00"/>
                </a:solidFill>
                <a:latin typeface="Arial" panose="020B0604020202020204" pitchFamily="34" charset="0"/>
                <a:cs typeface="Arial" panose="020B0604020202020204" pitchFamily="34" charset="0"/>
              </a:rPr>
              <a:t>PBMAH </a:t>
            </a:r>
          </a:p>
        </p:txBody>
      </p:sp>
      <p:sp>
        <p:nvSpPr>
          <p:cNvPr id="101" name="正方形/長方形 100">
            <a:extLst>
              <a:ext uri="{FF2B5EF4-FFF2-40B4-BE49-F238E27FC236}">
                <a16:creationId xmlns:a16="http://schemas.microsoft.com/office/drawing/2014/main" id="{BA8F8C2E-D11B-3595-8FC3-DFAA1EF084A0}"/>
              </a:ext>
            </a:extLst>
          </p:cNvPr>
          <p:cNvSpPr/>
          <p:nvPr/>
        </p:nvSpPr>
        <p:spPr>
          <a:xfrm>
            <a:off x="2779806" y="1162671"/>
            <a:ext cx="215445" cy="14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テキスト ボックス 101">
            <a:extLst>
              <a:ext uri="{FF2B5EF4-FFF2-40B4-BE49-F238E27FC236}">
                <a16:creationId xmlns:a16="http://schemas.microsoft.com/office/drawing/2014/main" id="{B022DAD2-F068-74E9-2299-074D8EC36C59}"/>
              </a:ext>
            </a:extLst>
          </p:cNvPr>
          <p:cNvSpPr txBox="1"/>
          <p:nvPr/>
        </p:nvSpPr>
        <p:spPr>
          <a:xfrm>
            <a:off x="2704104" y="1503260"/>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4.0</a:t>
            </a:r>
            <a:endParaRPr kumimoji="1" lang="ja-JP" altLang="en-US" sz="800" dirty="0">
              <a:latin typeface="Arial" panose="020B0604020202020204" pitchFamily="34" charset="0"/>
              <a:cs typeface="Arial" panose="020B0604020202020204" pitchFamily="34" charset="0"/>
            </a:endParaRPr>
          </a:p>
        </p:txBody>
      </p:sp>
      <p:sp>
        <p:nvSpPr>
          <p:cNvPr id="103" name="テキスト ボックス 102">
            <a:extLst>
              <a:ext uri="{FF2B5EF4-FFF2-40B4-BE49-F238E27FC236}">
                <a16:creationId xmlns:a16="http://schemas.microsoft.com/office/drawing/2014/main" id="{A1346299-3787-38A9-279C-B12F6178954A}"/>
              </a:ext>
            </a:extLst>
          </p:cNvPr>
          <p:cNvSpPr txBox="1"/>
          <p:nvPr/>
        </p:nvSpPr>
        <p:spPr>
          <a:xfrm>
            <a:off x="2695483" y="1957140"/>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2.0</a:t>
            </a:r>
            <a:endParaRPr kumimoji="1" lang="ja-JP" altLang="en-US" sz="800" dirty="0">
              <a:latin typeface="Arial" panose="020B0604020202020204" pitchFamily="34" charset="0"/>
              <a:cs typeface="Arial" panose="020B0604020202020204" pitchFamily="34" charset="0"/>
            </a:endParaRPr>
          </a:p>
        </p:txBody>
      </p:sp>
      <p:sp>
        <p:nvSpPr>
          <p:cNvPr id="104" name="テキスト ボックス 103">
            <a:extLst>
              <a:ext uri="{FF2B5EF4-FFF2-40B4-BE49-F238E27FC236}">
                <a16:creationId xmlns:a16="http://schemas.microsoft.com/office/drawing/2014/main" id="{79D26D5A-41DC-44C6-1CF1-545862A50603}"/>
              </a:ext>
            </a:extLst>
          </p:cNvPr>
          <p:cNvSpPr txBox="1"/>
          <p:nvPr/>
        </p:nvSpPr>
        <p:spPr>
          <a:xfrm>
            <a:off x="2699699" y="2411355"/>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0</a:t>
            </a:r>
            <a:endParaRPr kumimoji="1" lang="ja-JP" altLang="en-US" sz="800" dirty="0">
              <a:latin typeface="Arial" panose="020B0604020202020204" pitchFamily="34" charset="0"/>
              <a:cs typeface="Arial" panose="020B0604020202020204" pitchFamily="34" charset="0"/>
            </a:endParaRPr>
          </a:p>
        </p:txBody>
      </p:sp>
      <p:sp>
        <p:nvSpPr>
          <p:cNvPr id="114" name="楕円 113">
            <a:extLst>
              <a:ext uri="{FF2B5EF4-FFF2-40B4-BE49-F238E27FC236}">
                <a16:creationId xmlns:a16="http://schemas.microsoft.com/office/drawing/2014/main" id="{8D558FF3-2768-31D0-0F60-F0DFFEAB41EB}"/>
              </a:ext>
            </a:extLst>
          </p:cNvPr>
          <p:cNvSpPr/>
          <p:nvPr/>
        </p:nvSpPr>
        <p:spPr>
          <a:xfrm>
            <a:off x="5243894" y="1138425"/>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楕円 114">
            <a:extLst>
              <a:ext uri="{FF2B5EF4-FFF2-40B4-BE49-F238E27FC236}">
                <a16:creationId xmlns:a16="http://schemas.microsoft.com/office/drawing/2014/main" id="{FE820353-CE59-F973-BAEB-F1DF5DC1E4E0}"/>
              </a:ext>
            </a:extLst>
          </p:cNvPr>
          <p:cNvSpPr/>
          <p:nvPr/>
        </p:nvSpPr>
        <p:spPr>
          <a:xfrm>
            <a:off x="5250366" y="1545813"/>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楕円 115">
            <a:extLst>
              <a:ext uri="{FF2B5EF4-FFF2-40B4-BE49-F238E27FC236}">
                <a16:creationId xmlns:a16="http://schemas.microsoft.com/office/drawing/2014/main" id="{B540D9A3-C43E-9E02-A394-4799E4C7508F}"/>
              </a:ext>
            </a:extLst>
          </p:cNvPr>
          <p:cNvSpPr/>
          <p:nvPr/>
        </p:nvSpPr>
        <p:spPr>
          <a:xfrm>
            <a:off x="5249337" y="1721254"/>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楕円 116">
            <a:extLst>
              <a:ext uri="{FF2B5EF4-FFF2-40B4-BE49-F238E27FC236}">
                <a16:creationId xmlns:a16="http://schemas.microsoft.com/office/drawing/2014/main" id="{EA2C017D-4A04-A629-3F94-7BB5AD01A579}"/>
              </a:ext>
            </a:extLst>
          </p:cNvPr>
          <p:cNvSpPr/>
          <p:nvPr/>
        </p:nvSpPr>
        <p:spPr>
          <a:xfrm>
            <a:off x="5249337" y="1867131"/>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楕円 117">
            <a:extLst>
              <a:ext uri="{FF2B5EF4-FFF2-40B4-BE49-F238E27FC236}">
                <a16:creationId xmlns:a16="http://schemas.microsoft.com/office/drawing/2014/main" id="{0267BD71-B4D2-36DE-310B-5A608CE5B52C}"/>
              </a:ext>
            </a:extLst>
          </p:cNvPr>
          <p:cNvSpPr/>
          <p:nvPr/>
        </p:nvSpPr>
        <p:spPr>
          <a:xfrm>
            <a:off x="5254780" y="2105917"/>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楕円 118">
            <a:extLst>
              <a:ext uri="{FF2B5EF4-FFF2-40B4-BE49-F238E27FC236}">
                <a16:creationId xmlns:a16="http://schemas.microsoft.com/office/drawing/2014/main" id="{EC3324E7-261C-7CD3-F541-E485FAAC8A89}"/>
              </a:ext>
            </a:extLst>
          </p:cNvPr>
          <p:cNvSpPr/>
          <p:nvPr/>
        </p:nvSpPr>
        <p:spPr>
          <a:xfrm>
            <a:off x="5838830" y="2033830"/>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楕円 119">
            <a:extLst>
              <a:ext uri="{FF2B5EF4-FFF2-40B4-BE49-F238E27FC236}">
                <a16:creationId xmlns:a16="http://schemas.microsoft.com/office/drawing/2014/main" id="{D52284C3-77D6-8982-9DA7-9B930ACC8FF9}"/>
              </a:ext>
            </a:extLst>
          </p:cNvPr>
          <p:cNvSpPr/>
          <p:nvPr/>
        </p:nvSpPr>
        <p:spPr>
          <a:xfrm>
            <a:off x="5822365" y="2211414"/>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楕円 120">
            <a:extLst>
              <a:ext uri="{FF2B5EF4-FFF2-40B4-BE49-F238E27FC236}">
                <a16:creationId xmlns:a16="http://schemas.microsoft.com/office/drawing/2014/main" id="{BB7113AA-0129-644F-7498-9F4502E4FF1D}"/>
              </a:ext>
            </a:extLst>
          </p:cNvPr>
          <p:cNvSpPr/>
          <p:nvPr/>
        </p:nvSpPr>
        <p:spPr>
          <a:xfrm>
            <a:off x="5838102" y="2435885"/>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楕円 121">
            <a:extLst>
              <a:ext uri="{FF2B5EF4-FFF2-40B4-BE49-F238E27FC236}">
                <a16:creationId xmlns:a16="http://schemas.microsoft.com/office/drawing/2014/main" id="{E61377DB-C51C-46A5-32D3-F32D7E3D1029}"/>
              </a:ext>
            </a:extLst>
          </p:cNvPr>
          <p:cNvSpPr/>
          <p:nvPr/>
        </p:nvSpPr>
        <p:spPr>
          <a:xfrm>
            <a:off x="5838102" y="2358669"/>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楕円 122">
            <a:extLst>
              <a:ext uri="{FF2B5EF4-FFF2-40B4-BE49-F238E27FC236}">
                <a16:creationId xmlns:a16="http://schemas.microsoft.com/office/drawing/2014/main" id="{6E1F7C66-B97E-E188-2663-431799790128}"/>
              </a:ext>
            </a:extLst>
          </p:cNvPr>
          <p:cNvSpPr/>
          <p:nvPr/>
        </p:nvSpPr>
        <p:spPr>
          <a:xfrm>
            <a:off x="5857366" y="2204924"/>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正方形/長方形 123">
            <a:extLst>
              <a:ext uri="{FF2B5EF4-FFF2-40B4-BE49-F238E27FC236}">
                <a16:creationId xmlns:a16="http://schemas.microsoft.com/office/drawing/2014/main" id="{D2601611-3309-90C4-90AE-C99D766D0AAF}"/>
              </a:ext>
            </a:extLst>
          </p:cNvPr>
          <p:cNvSpPr/>
          <p:nvPr/>
        </p:nvSpPr>
        <p:spPr>
          <a:xfrm>
            <a:off x="4705528" y="2642094"/>
            <a:ext cx="1490013" cy="2078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テキスト ボックス 125">
            <a:extLst>
              <a:ext uri="{FF2B5EF4-FFF2-40B4-BE49-F238E27FC236}">
                <a16:creationId xmlns:a16="http://schemas.microsoft.com/office/drawing/2014/main" id="{4DCE6B78-E320-9947-6CFD-1E92D232E51F}"/>
              </a:ext>
            </a:extLst>
          </p:cNvPr>
          <p:cNvSpPr txBox="1"/>
          <p:nvPr/>
        </p:nvSpPr>
        <p:spPr>
          <a:xfrm>
            <a:off x="4967094" y="2566600"/>
            <a:ext cx="464096" cy="215444"/>
          </a:xfrm>
          <a:prstGeom prst="rect">
            <a:avLst/>
          </a:prstGeom>
          <a:noFill/>
        </p:spPr>
        <p:txBody>
          <a:bodyPr wrap="square" rtlCol="0">
            <a:spAutoFit/>
          </a:bodyPr>
          <a:lstStyle/>
          <a:p>
            <a:pPr algn="r"/>
            <a:r>
              <a:rPr kumimoji="1" lang="en-US" altLang="ja-JP" sz="800" dirty="0">
                <a:solidFill>
                  <a:srgbClr val="FF0000"/>
                </a:solidFill>
                <a:latin typeface="Arial" panose="020B0604020202020204" pitchFamily="34" charset="0"/>
                <a:cs typeface="Arial" panose="020B0604020202020204" pitchFamily="34" charset="0"/>
              </a:rPr>
              <a:t>CPA</a:t>
            </a:r>
            <a:endParaRPr kumimoji="1" lang="ja-JP" altLang="en-US" sz="800" dirty="0">
              <a:solidFill>
                <a:srgbClr val="FF0000"/>
              </a:solidFill>
              <a:latin typeface="Arial" panose="020B0604020202020204" pitchFamily="34" charset="0"/>
              <a:cs typeface="Arial" panose="020B0604020202020204" pitchFamily="34" charset="0"/>
            </a:endParaRPr>
          </a:p>
        </p:txBody>
      </p:sp>
      <p:sp>
        <p:nvSpPr>
          <p:cNvPr id="128" name="テキスト ボックス 127">
            <a:extLst>
              <a:ext uri="{FF2B5EF4-FFF2-40B4-BE49-F238E27FC236}">
                <a16:creationId xmlns:a16="http://schemas.microsoft.com/office/drawing/2014/main" id="{CFBE9342-786C-E46A-7D70-A794530AE59A}"/>
              </a:ext>
            </a:extLst>
          </p:cNvPr>
          <p:cNvSpPr txBox="1"/>
          <p:nvPr/>
        </p:nvSpPr>
        <p:spPr>
          <a:xfrm>
            <a:off x="5549134" y="2572101"/>
            <a:ext cx="556479" cy="215444"/>
          </a:xfrm>
          <a:prstGeom prst="rect">
            <a:avLst/>
          </a:prstGeom>
          <a:noFill/>
        </p:spPr>
        <p:txBody>
          <a:bodyPr wrap="square" rtlCol="0">
            <a:spAutoFit/>
          </a:bodyPr>
          <a:lstStyle/>
          <a:p>
            <a:pPr algn="ctr"/>
            <a:r>
              <a:rPr kumimoji="1" lang="en-US" altLang="ja-JP" sz="800" dirty="0">
                <a:solidFill>
                  <a:srgbClr val="00CC00"/>
                </a:solidFill>
                <a:latin typeface="Arial" panose="020B0604020202020204" pitchFamily="34" charset="0"/>
                <a:cs typeface="Arial" panose="020B0604020202020204" pitchFamily="34" charset="0"/>
              </a:rPr>
              <a:t>PBMAH </a:t>
            </a:r>
          </a:p>
        </p:txBody>
      </p:sp>
      <p:sp>
        <p:nvSpPr>
          <p:cNvPr id="129" name="正方形/長方形 128">
            <a:extLst>
              <a:ext uri="{FF2B5EF4-FFF2-40B4-BE49-F238E27FC236}">
                <a16:creationId xmlns:a16="http://schemas.microsoft.com/office/drawing/2014/main" id="{7FC78A90-87B8-EB1D-F346-3631E66E8643}"/>
              </a:ext>
            </a:extLst>
          </p:cNvPr>
          <p:cNvSpPr/>
          <p:nvPr/>
        </p:nvSpPr>
        <p:spPr>
          <a:xfrm>
            <a:off x="4692421" y="1085778"/>
            <a:ext cx="215445" cy="15933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テキスト ボックス 129">
            <a:extLst>
              <a:ext uri="{FF2B5EF4-FFF2-40B4-BE49-F238E27FC236}">
                <a16:creationId xmlns:a16="http://schemas.microsoft.com/office/drawing/2014/main" id="{014C3562-5AB3-7541-D11C-59028546D585}"/>
              </a:ext>
            </a:extLst>
          </p:cNvPr>
          <p:cNvSpPr txBox="1"/>
          <p:nvPr/>
        </p:nvSpPr>
        <p:spPr>
          <a:xfrm>
            <a:off x="4602180" y="1132032"/>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1.4</a:t>
            </a:r>
            <a:endParaRPr kumimoji="1" lang="ja-JP" altLang="en-US" sz="800" dirty="0">
              <a:latin typeface="Arial" panose="020B0604020202020204" pitchFamily="34" charset="0"/>
              <a:cs typeface="Arial" panose="020B0604020202020204" pitchFamily="34" charset="0"/>
            </a:endParaRPr>
          </a:p>
        </p:txBody>
      </p:sp>
      <p:sp>
        <p:nvSpPr>
          <p:cNvPr id="131" name="テキスト ボックス 130">
            <a:extLst>
              <a:ext uri="{FF2B5EF4-FFF2-40B4-BE49-F238E27FC236}">
                <a16:creationId xmlns:a16="http://schemas.microsoft.com/office/drawing/2014/main" id="{EA3225E9-F831-A690-8170-2E9B76254C2B}"/>
              </a:ext>
            </a:extLst>
          </p:cNvPr>
          <p:cNvSpPr txBox="1"/>
          <p:nvPr/>
        </p:nvSpPr>
        <p:spPr>
          <a:xfrm>
            <a:off x="4612379" y="1850565"/>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0.6</a:t>
            </a:r>
            <a:endParaRPr kumimoji="1" lang="ja-JP" altLang="en-US" sz="800" dirty="0">
              <a:latin typeface="Arial" panose="020B0604020202020204" pitchFamily="34" charset="0"/>
              <a:cs typeface="Arial" panose="020B0604020202020204" pitchFamily="34" charset="0"/>
            </a:endParaRPr>
          </a:p>
        </p:txBody>
      </p:sp>
      <p:sp>
        <p:nvSpPr>
          <p:cNvPr id="132" name="テキスト ボックス 131">
            <a:extLst>
              <a:ext uri="{FF2B5EF4-FFF2-40B4-BE49-F238E27FC236}">
                <a16:creationId xmlns:a16="http://schemas.microsoft.com/office/drawing/2014/main" id="{27DEA466-A2A2-21A4-85D0-7D8C52AE64E1}"/>
              </a:ext>
            </a:extLst>
          </p:cNvPr>
          <p:cNvSpPr txBox="1"/>
          <p:nvPr/>
        </p:nvSpPr>
        <p:spPr>
          <a:xfrm>
            <a:off x="4615679" y="2236583"/>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0.2</a:t>
            </a:r>
            <a:endParaRPr kumimoji="1" lang="ja-JP" altLang="en-US" sz="800" dirty="0">
              <a:latin typeface="Arial" panose="020B0604020202020204" pitchFamily="34" charset="0"/>
              <a:cs typeface="Arial" panose="020B0604020202020204" pitchFamily="34" charset="0"/>
            </a:endParaRPr>
          </a:p>
        </p:txBody>
      </p:sp>
      <p:sp>
        <p:nvSpPr>
          <p:cNvPr id="133" name="テキスト ボックス 132">
            <a:extLst>
              <a:ext uri="{FF2B5EF4-FFF2-40B4-BE49-F238E27FC236}">
                <a16:creationId xmlns:a16="http://schemas.microsoft.com/office/drawing/2014/main" id="{67DB3CA2-F673-A2DA-AADC-F443BC40B200}"/>
              </a:ext>
            </a:extLst>
          </p:cNvPr>
          <p:cNvSpPr txBox="1"/>
          <p:nvPr/>
        </p:nvSpPr>
        <p:spPr>
          <a:xfrm>
            <a:off x="4602179" y="1519871"/>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1.0</a:t>
            </a:r>
            <a:endParaRPr kumimoji="1" lang="ja-JP" altLang="en-US" sz="800" dirty="0">
              <a:latin typeface="Arial" panose="020B0604020202020204" pitchFamily="34" charset="0"/>
              <a:cs typeface="Arial" panose="020B0604020202020204" pitchFamily="34" charset="0"/>
            </a:endParaRPr>
          </a:p>
        </p:txBody>
      </p:sp>
      <p:sp>
        <p:nvSpPr>
          <p:cNvPr id="139" name="楕円 138">
            <a:extLst>
              <a:ext uri="{FF2B5EF4-FFF2-40B4-BE49-F238E27FC236}">
                <a16:creationId xmlns:a16="http://schemas.microsoft.com/office/drawing/2014/main" id="{B01D33F7-F438-1A1D-1951-37D9B0034498}"/>
              </a:ext>
            </a:extLst>
          </p:cNvPr>
          <p:cNvSpPr/>
          <p:nvPr/>
        </p:nvSpPr>
        <p:spPr>
          <a:xfrm>
            <a:off x="1537276" y="4861983"/>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 name="楕円 139">
            <a:extLst>
              <a:ext uri="{FF2B5EF4-FFF2-40B4-BE49-F238E27FC236}">
                <a16:creationId xmlns:a16="http://schemas.microsoft.com/office/drawing/2014/main" id="{A8F52420-57F3-EE4E-C672-6FBE78637EBD}"/>
              </a:ext>
            </a:extLst>
          </p:cNvPr>
          <p:cNvSpPr/>
          <p:nvPr/>
        </p:nvSpPr>
        <p:spPr>
          <a:xfrm>
            <a:off x="1534612" y="4735753"/>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 name="楕円 140">
            <a:extLst>
              <a:ext uri="{FF2B5EF4-FFF2-40B4-BE49-F238E27FC236}">
                <a16:creationId xmlns:a16="http://schemas.microsoft.com/office/drawing/2014/main" id="{D4FE81C9-D3B1-289F-8FDA-9956B5349A3B}"/>
              </a:ext>
            </a:extLst>
          </p:cNvPr>
          <p:cNvSpPr/>
          <p:nvPr/>
        </p:nvSpPr>
        <p:spPr>
          <a:xfrm>
            <a:off x="1532263" y="4659102"/>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 name="楕円 141">
            <a:extLst>
              <a:ext uri="{FF2B5EF4-FFF2-40B4-BE49-F238E27FC236}">
                <a16:creationId xmlns:a16="http://schemas.microsoft.com/office/drawing/2014/main" id="{7D4B5340-900A-A8F8-4207-C21F9629D5F3}"/>
              </a:ext>
            </a:extLst>
          </p:cNvPr>
          <p:cNvSpPr/>
          <p:nvPr/>
        </p:nvSpPr>
        <p:spPr>
          <a:xfrm>
            <a:off x="1532261" y="4570456"/>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 name="楕円 142">
            <a:extLst>
              <a:ext uri="{FF2B5EF4-FFF2-40B4-BE49-F238E27FC236}">
                <a16:creationId xmlns:a16="http://schemas.microsoft.com/office/drawing/2014/main" id="{7144D733-FFBC-A57F-2F18-7AC0808D5BC0}"/>
              </a:ext>
            </a:extLst>
          </p:cNvPr>
          <p:cNvSpPr/>
          <p:nvPr/>
        </p:nvSpPr>
        <p:spPr>
          <a:xfrm>
            <a:off x="1532794" y="4432525"/>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楕円 143">
            <a:extLst>
              <a:ext uri="{FF2B5EF4-FFF2-40B4-BE49-F238E27FC236}">
                <a16:creationId xmlns:a16="http://schemas.microsoft.com/office/drawing/2014/main" id="{EA93FF33-A26E-0CAB-2CCC-35A42643502A}"/>
              </a:ext>
            </a:extLst>
          </p:cNvPr>
          <p:cNvSpPr/>
          <p:nvPr/>
        </p:nvSpPr>
        <p:spPr>
          <a:xfrm>
            <a:off x="2087948" y="3603518"/>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5" name="楕円 144">
            <a:extLst>
              <a:ext uri="{FF2B5EF4-FFF2-40B4-BE49-F238E27FC236}">
                <a16:creationId xmlns:a16="http://schemas.microsoft.com/office/drawing/2014/main" id="{F9B3B5C3-5208-12A2-8B1F-4900CA270087}"/>
              </a:ext>
            </a:extLst>
          </p:cNvPr>
          <p:cNvSpPr/>
          <p:nvPr/>
        </p:nvSpPr>
        <p:spPr>
          <a:xfrm>
            <a:off x="2087947" y="4302199"/>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楕円 145">
            <a:extLst>
              <a:ext uri="{FF2B5EF4-FFF2-40B4-BE49-F238E27FC236}">
                <a16:creationId xmlns:a16="http://schemas.microsoft.com/office/drawing/2014/main" id="{EE2B9FC9-102C-8A53-C74C-32C046197EA5}"/>
              </a:ext>
            </a:extLst>
          </p:cNvPr>
          <p:cNvSpPr/>
          <p:nvPr/>
        </p:nvSpPr>
        <p:spPr>
          <a:xfrm>
            <a:off x="2029668" y="4882558"/>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楕円 146">
            <a:extLst>
              <a:ext uri="{FF2B5EF4-FFF2-40B4-BE49-F238E27FC236}">
                <a16:creationId xmlns:a16="http://schemas.microsoft.com/office/drawing/2014/main" id="{0C1E4EC1-FBAA-2C93-B0C1-B7EB3B896348}"/>
              </a:ext>
            </a:extLst>
          </p:cNvPr>
          <p:cNvSpPr/>
          <p:nvPr/>
        </p:nvSpPr>
        <p:spPr>
          <a:xfrm>
            <a:off x="2087946" y="4880419"/>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楕円 147">
            <a:extLst>
              <a:ext uri="{FF2B5EF4-FFF2-40B4-BE49-F238E27FC236}">
                <a16:creationId xmlns:a16="http://schemas.microsoft.com/office/drawing/2014/main" id="{85DD9DFF-EFF3-6BF6-86FA-D2281C004EDA}"/>
              </a:ext>
            </a:extLst>
          </p:cNvPr>
          <p:cNvSpPr/>
          <p:nvPr/>
        </p:nvSpPr>
        <p:spPr>
          <a:xfrm>
            <a:off x="2146225" y="4880820"/>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正方形/長方形 148">
            <a:extLst>
              <a:ext uri="{FF2B5EF4-FFF2-40B4-BE49-F238E27FC236}">
                <a16:creationId xmlns:a16="http://schemas.microsoft.com/office/drawing/2014/main" id="{4A42065D-D212-154F-6876-B6B7B1A5F2E5}"/>
              </a:ext>
            </a:extLst>
          </p:cNvPr>
          <p:cNvSpPr/>
          <p:nvPr/>
        </p:nvSpPr>
        <p:spPr>
          <a:xfrm>
            <a:off x="1059551" y="4994349"/>
            <a:ext cx="1490013" cy="2078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テキスト ボックス 150">
            <a:extLst>
              <a:ext uri="{FF2B5EF4-FFF2-40B4-BE49-F238E27FC236}">
                <a16:creationId xmlns:a16="http://schemas.microsoft.com/office/drawing/2014/main" id="{0CBD4416-1F16-168D-55BA-A13C984AC82A}"/>
              </a:ext>
            </a:extLst>
          </p:cNvPr>
          <p:cNvSpPr txBox="1"/>
          <p:nvPr/>
        </p:nvSpPr>
        <p:spPr>
          <a:xfrm>
            <a:off x="1227550" y="4953121"/>
            <a:ext cx="464096" cy="215444"/>
          </a:xfrm>
          <a:prstGeom prst="rect">
            <a:avLst/>
          </a:prstGeom>
          <a:noFill/>
        </p:spPr>
        <p:txBody>
          <a:bodyPr wrap="square" rtlCol="0">
            <a:spAutoFit/>
          </a:bodyPr>
          <a:lstStyle/>
          <a:p>
            <a:pPr algn="r"/>
            <a:r>
              <a:rPr kumimoji="1" lang="en-US" altLang="ja-JP" sz="800" dirty="0">
                <a:solidFill>
                  <a:srgbClr val="FF0000"/>
                </a:solidFill>
                <a:latin typeface="Arial" panose="020B0604020202020204" pitchFamily="34" charset="0"/>
                <a:cs typeface="Arial" panose="020B0604020202020204" pitchFamily="34" charset="0"/>
              </a:rPr>
              <a:t>CPA</a:t>
            </a:r>
            <a:endParaRPr kumimoji="1" lang="ja-JP" altLang="en-US" sz="800" dirty="0">
              <a:solidFill>
                <a:srgbClr val="FF0000"/>
              </a:solidFill>
              <a:latin typeface="Arial" panose="020B0604020202020204" pitchFamily="34" charset="0"/>
              <a:cs typeface="Arial" panose="020B0604020202020204" pitchFamily="34" charset="0"/>
            </a:endParaRPr>
          </a:p>
        </p:txBody>
      </p:sp>
      <p:sp>
        <p:nvSpPr>
          <p:cNvPr id="153" name="テキスト ボックス 152">
            <a:extLst>
              <a:ext uri="{FF2B5EF4-FFF2-40B4-BE49-F238E27FC236}">
                <a16:creationId xmlns:a16="http://schemas.microsoft.com/office/drawing/2014/main" id="{80BCB827-38AB-0991-0C4D-6F0A09C7721C}"/>
              </a:ext>
            </a:extLst>
          </p:cNvPr>
          <p:cNvSpPr txBox="1"/>
          <p:nvPr/>
        </p:nvSpPr>
        <p:spPr>
          <a:xfrm>
            <a:off x="1788043" y="4960146"/>
            <a:ext cx="556479" cy="215444"/>
          </a:xfrm>
          <a:prstGeom prst="rect">
            <a:avLst/>
          </a:prstGeom>
          <a:noFill/>
        </p:spPr>
        <p:txBody>
          <a:bodyPr wrap="square" rtlCol="0">
            <a:spAutoFit/>
          </a:bodyPr>
          <a:lstStyle/>
          <a:p>
            <a:pPr algn="ctr"/>
            <a:r>
              <a:rPr kumimoji="1" lang="en-US" altLang="ja-JP" sz="800" dirty="0">
                <a:solidFill>
                  <a:srgbClr val="00CC00"/>
                </a:solidFill>
                <a:latin typeface="Arial" panose="020B0604020202020204" pitchFamily="34" charset="0"/>
                <a:cs typeface="Arial" panose="020B0604020202020204" pitchFamily="34" charset="0"/>
              </a:rPr>
              <a:t>PBMAH </a:t>
            </a:r>
          </a:p>
        </p:txBody>
      </p:sp>
      <p:sp>
        <p:nvSpPr>
          <p:cNvPr id="154" name="正方形/長方形 153">
            <a:extLst>
              <a:ext uri="{FF2B5EF4-FFF2-40B4-BE49-F238E27FC236}">
                <a16:creationId xmlns:a16="http://schemas.microsoft.com/office/drawing/2014/main" id="{F28F55C4-F13A-8CED-278B-B4A44EA91948}"/>
              </a:ext>
            </a:extLst>
          </p:cNvPr>
          <p:cNvSpPr/>
          <p:nvPr/>
        </p:nvSpPr>
        <p:spPr>
          <a:xfrm>
            <a:off x="926385" y="3476492"/>
            <a:ext cx="215445" cy="15596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テキスト ボックス 154">
            <a:extLst>
              <a:ext uri="{FF2B5EF4-FFF2-40B4-BE49-F238E27FC236}">
                <a16:creationId xmlns:a16="http://schemas.microsoft.com/office/drawing/2014/main" id="{8CC52D53-A09D-0549-4D4F-6EF965CE54C5}"/>
              </a:ext>
            </a:extLst>
          </p:cNvPr>
          <p:cNvSpPr txBox="1"/>
          <p:nvPr/>
        </p:nvSpPr>
        <p:spPr>
          <a:xfrm rot="16200000">
            <a:off x="-26217" y="4166661"/>
            <a:ext cx="1453608" cy="215444"/>
          </a:xfrm>
          <a:prstGeom prst="rect">
            <a:avLst/>
          </a:prstGeom>
          <a:solidFill>
            <a:schemeClr val="bg1"/>
          </a:solidFill>
        </p:spPr>
        <p:txBody>
          <a:bodyPr wrap="square" rtlCol="0">
            <a:spAutoFit/>
          </a:bodyPr>
          <a:lstStyle/>
          <a:p>
            <a:pPr algn="ctr"/>
            <a:r>
              <a:rPr kumimoji="1" lang="en-US" altLang="ja-JP" sz="800" dirty="0">
                <a:latin typeface="Arial" panose="020B0604020202020204" pitchFamily="34" charset="0"/>
                <a:cs typeface="Arial" panose="020B0604020202020204" pitchFamily="34" charset="0"/>
              </a:rPr>
              <a:t>Relative expression level</a:t>
            </a:r>
            <a:endParaRPr kumimoji="1" lang="ja-JP" altLang="en-US" sz="800" dirty="0">
              <a:latin typeface="Arial" panose="020B0604020202020204" pitchFamily="34" charset="0"/>
              <a:cs typeface="Arial" panose="020B0604020202020204" pitchFamily="34" charset="0"/>
            </a:endParaRPr>
          </a:p>
        </p:txBody>
      </p:sp>
      <p:sp>
        <p:nvSpPr>
          <p:cNvPr id="156" name="テキスト ボックス 155">
            <a:extLst>
              <a:ext uri="{FF2B5EF4-FFF2-40B4-BE49-F238E27FC236}">
                <a16:creationId xmlns:a16="http://schemas.microsoft.com/office/drawing/2014/main" id="{B1DFBA81-F8A1-E467-8A00-EE754E8F357A}"/>
              </a:ext>
            </a:extLst>
          </p:cNvPr>
          <p:cNvSpPr txBox="1"/>
          <p:nvPr/>
        </p:nvSpPr>
        <p:spPr>
          <a:xfrm>
            <a:off x="861654" y="3899901"/>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2.0</a:t>
            </a:r>
            <a:endParaRPr kumimoji="1" lang="ja-JP" altLang="en-US" sz="800" dirty="0">
              <a:latin typeface="Arial" panose="020B0604020202020204" pitchFamily="34" charset="0"/>
              <a:cs typeface="Arial" panose="020B0604020202020204" pitchFamily="34" charset="0"/>
            </a:endParaRPr>
          </a:p>
        </p:txBody>
      </p:sp>
      <p:sp>
        <p:nvSpPr>
          <p:cNvPr id="157" name="テキスト ボックス 156">
            <a:extLst>
              <a:ext uri="{FF2B5EF4-FFF2-40B4-BE49-F238E27FC236}">
                <a16:creationId xmlns:a16="http://schemas.microsoft.com/office/drawing/2014/main" id="{5F37F692-436F-8D83-8B08-5CAB02C5BBB9}"/>
              </a:ext>
            </a:extLst>
          </p:cNvPr>
          <p:cNvSpPr txBox="1"/>
          <p:nvPr/>
        </p:nvSpPr>
        <p:spPr>
          <a:xfrm>
            <a:off x="861654" y="4367694"/>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1.0</a:t>
            </a:r>
            <a:endParaRPr kumimoji="1" lang="ja-JP" altLang="en-US" sz="800" dirty="0">
              <a:latin typeface="Arial" panose="020B0604020202020204" pitchFamily="34" charset="0"/>
              <a:cs typeface="Arial" panose="020B0604020202020204" pitchFamily="34" charset="0"/>
            </a:endParaRPr>
          </a:p>
        </p:txBody>
      </p:sp>
      <p:sp>
        <p:nvSpPr>
          <p:cNvPr id="158" name="テキスト ボックス 157">
            <a:extLst>
              <a:ext uri="{FF2B5EF4-FFF2-40B4-BE49-F238E27FC236}">
                <a16:creationId xmlns:a16="http://schemas.microsoft.com/office/drawing/2014/main" id="{CE4E8366-6C07-4AE8-D942-7D4946CD7152}"/>
              </a:ext>
            </a:extLst>
          </p:cNvPr>
          <p:cNvSpPr txBox="1"/>
          <p:nvPr/>
        </p:nvSpPr>
        <p:spPr>
          <a:xfrm>
            <a:off x="871761" y="4790224"/>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0</a:t>
            </a:r>
            <a:endParaRPr kumimoji="1" lang="ja-JP" altLang="en-US" sz="800" dirty="0">
              <a:latin typeface="Arial" panose="020B0604020202020204" pitchFamily="34" charset="0"/>
              <a:cs typeface="Arial" panose="020B0604020202020204" pitchFamily="34" charset="0"/>
            </a:endParaRPr>
          </a:p>
        </p:txBody>
      </p:sp>
      <p:sp>
        <p:nvSpPr>
          <p:cNvPr id="159" name="テキスト ボックス 158">
            <a:extLst>
              <a:ext uri="{FF2B5EF4-FFF2-40B4-BE49-F238E27FC236}">
                <a16:creationId xmlns:a16="http://schemas.microsoft.com/office/drawing/2014/main" id="{BEFD6D6E-BAD1-080C-A9A2-CE9128466C05}"/>
              </a:ext>
            </a:extLst>
          </p:cNvPr>
          <p:cNvSpPr txBox="1"/>
          <p:nvPr/>
        </p:nvSpPr>
        <p:spPr>
          <a:xfrm>
            <a:off x="871761" y="3449371"/>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3.0</a:t>
            </a:r>
            <a:endParaRPr kumimoji="1" lang="ja-JP" altLang="en-US" sz="800" dirty="0">
              <a:latin typeface="Arial" panose="020B0604020202020204" pitchFamily="34" charset="0"/>
              <a:cs typeface="Arial" panose="020B0604020202020204" pitchFamily="34" charset="0"/>
            </a:endParaRPr>
          </a:p>
        </p:txBody>
      </p:sp>
      <p:sp>
        <p:nvSpPr>
          <p:cNvPr id="165" name="楕円 164">
            <a:extLst>
              <a:ext uri="{FF2B5EF4-FFF2-40B4-BE49-F238E27FC236}">
                <a16:creationId xmlns:a16="http://schemas.microsoft.com/office/drawing/2014/main" id="{905B4033-27E8-C27E-29E3-AE452EBCFA75}"/>
              </a:ext>
            </a:extLst>
          </p:cNvPr>
          <p:cNvSpPr/>
          <p:nvPr/>
        </p:nvSpPr>
        <p:spPr>
          <a:xfrm>
            <a:off x="3401752" y="4820615"/>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楕円 165">
            <a:extLst>
              <a:ext uri="{FF2B5EF4-FFF2-40B4-BE49-F238E27FC236}">
                <a16:creationId xmlns:a16="http://schemas.microsoft.com/office/drawing/2014/main" id="{C764EB32-20F2-458F-D037-1D5FBB5EF45F}"/>
              </a:ext>
            </a:extLst>
          </p:cNvPr>
          <p:cNvSpPr/>
          <p:nvPr/>
        </p:nvSpPr>
        <p:spPr>
          <a:xfrm>
            <a:off x="3401752" y="4789199"/>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楕円 166">
            <a:extLst>
              <a:ext uri="{FF2B5EF4-FFF2-40B4-BE49-F238E27FC236}">
                <a16:creationId xmlns:a16="http://schemas.microsoft.com/office/drawing/2014/main" id="{271493F0-DCB5-7AB5-DADD-5C552EC73F12}"/>
              </a:ext>
            </a:extLst>
          </p:cNvPr>
          <p:cNvSpPr/>
          <p:nvPr/>
        </p:nvSpPr>
        <p:spPr>
          <a:xfrm>
            <a:off x="3401752" y="4749075"/>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楕円 167">
            <a:extLst>
              <a:ext uri="{FF2B5EF4-FFF2-40B4-BE49-F238E27FC236}">
                <a16:creationId xmlns:a16="http://schemas.microsoft.com/office/drawing/2014/main" id="{0CA56078-9FF8-FB31-5D95-5F7B991F58A4}"/>
              </a:ext>
            </a:extLst>
          </p:cNvPr>
          <p:cNvSpPr/>
          <p:nvPr/>
        </p:nvSpPr>
        <p:spPr>
          <a:xfrm>
            <a:off x="3401752" y="4681908"/>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楕円 168">
            <a:extLst>
              <a:ext uri="{FF2B5EF4-FFF2-40B4-BE49-F238E27FC236}">
                <a16:creationId xmlns:a16="http://schemas.microsoft.com/office/drawing/2014/main" id="{7D2A7BBE-3A51-2937-99BE-3AEAED8CA947}"/>
              </a:ext>
            </a:extLst>
          </p:cNvPr>
          <p:cNvSpPr/>
          <p:nvPr/>
        </p:nvSpPr>
        <p:spPr>
          <a:xfrm>
            <a:off x="3401752" y="4720383"/>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楕円 169">
            <a:extLst>
              <a:ext uri="{FF2B5EF4-FFF2-40B4-BE49-F238E27FC236}">
                <a16:creationId xmlns:a16="http://schemas.microsoft.com/office/drawing/2014/main" id="{B07CAB1F-E181-1169-3B16-61859920F51B}"/>
              </a:ext>
            </a:extLst>
          </p:cNvPr>
          <p:cNvSpPr/>
          <p:nvPr/>
        </p:nvSpPr>
        <p:spPr>
          <a:xfrm>
            <a:off x="3927018" y="4156093"/>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楕円 170">
            <a:extLst>
              <a:ext uri="{FF2B5EF4-FFF2-40B4-BE49-F238E27FC236}">
                <a16:creationId xmlns:a16="http://schemas.microsoft.com/office/drawing/2014/main" id="{4585AC93-7352-955D-F70A-15F3E11EDEF5}"/>
              </a:ext>
            </a:extLst>
          </p:cNvPr>
          <p:cNvSpPr/>
          <p:nvPr/>
        </p:nvSpPr>
        <p:spPr>
          <a:xfrm>
            <a:off x="3927017" y="3602187"/>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楕円 171">
            <a:extLst>
              <a:ext uri="{FF2B5EF4-FFF2-40B4-BE49-F238E27FC236}">
                <a16:creationId xmlns:a16="http://schemas.microsoft.com/office/drawing/2014/main" id="{F670734C-F80D-4162-2AFE-631B62698920}"/>
              </a:ext>
            </a:extLst>
          </p:cNvPr>
          <p:cNvSpPr/>
          <p:nvPr/>
        </p:nvSpPr>
        <p:spPr>
          <a:xfrm>
            <a:off x="3891470" y="4873450"/>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楕円 172">
            <a:extLst>
              <a:ext uri="{FF2B5EF4-FFF2-40B4-BE49-F238E27FC236}">
                <a16:creationId xmlns:a16="http://schemas.microsoft.com/office/drawing/2014/main" id="{3EF78190-FD99-7DE0-9CD2-8531630C2026}"/>
              </a:ext>
            </a:extLst>
          </p:cNvPr>
          <p:cNvSpPr/>
          <p:nvPr/>
        </p:nvSpPr>
        <p:spPr>
          <a:xfrm>
            <a:off x="3955102" y="4862564"/>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楕円 173">
            <a:extLst>
              <a:ext uri="{FF2B5EF4-FFF2-40B4-BE49-F238E27FC236}">
                <a16:creationId xmlns:a16="http://schemas.microsoft.com/office/drawing/2014/main" id="{DAE36BB1-84A2-076D-593F-FAE072FE7B10}"/>
              </a:ext>
            </a:extLst>
          </p:cNvPr>
          <p:cNvSpPr/>
          <p:nvPr/>
        </p:nvSpPr>
        <p:spPr>
          <a:xfrm>
            <a:off x="3925963" y="4822656"/>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 name="正方形/長方形 174">
            <a:extLst>
              <a:ext uri="{FF2B5EF4-FFF2-40B4-BE49-F238E27FC236}">
                <a16:creationId xmlns:a16="http://schemas.microsoft.com/office/drawing/2014/main" id="{6B1978FA-4B40-588E-D9F1-73CF684EF048}"/>
              </a:ext>
            </a:extLst>
          </p:cNvPr>
          <p:cNvSpPr/>
          <p:nvPr/>
        </p:nvSpPr>
        <p:spPr>
          <a:xfrm>
            <a:off x="2780618" y="3426172"/>
            <a:ext cx="215445" cy="15596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 name="テキスト ボックス 175">
            <a:extLst>
              <a:ext uri="{FF2B5EF4-FFF2-40B4-BE49-F238E27FC236}">
                <a16:creationId xmlns:a16="http://schemas.microsoft.com/office/drawing/2014/main" id="{3B7EC1D7-3614-204E-3765-3AA02871FD97}"/>
              </a:ext>
            </a:extLst>
          </p:cNvPr>
          <p:cNvSpPr txBox="1"/>
          <p:nvPr/>
        </p:nvSpPr>
        <p:spPr>
          <a:xfrm>
            <a:off x="2731589" y="4109872"/>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2.0</a:t>
            </a:r>
            <a:endParaRPr kumimoji="1" lang="ja-JP" altLang="en-US" sz="800" dirty="0">
              <a:latin typeface="Arial" panose="020B0604020202020204" pitchFamily="34" charset="0"/>
              <a:cs typeface="Arial" panose="020B0604020202020204" pitchFamily="34" charset="0"/>
            </a:endParaRPr>
          </a:p>
        </p:txBody>
      </p:sp>
      <p:sp>
        <p:nvSpPr>
          <p:cNvPr id="177" name="テキスト ボックス 176">
            <a:extLst>
              <a:ext uri="{FF2B5EF4-FFF2-40B4-BE49-F238E27FC236}">
                <a16:creationId xmlns:a16="http://schemas.microsoft.com/office/drawing/2014/main" id="{0EA0A2AD-889B-739E-69B8-6F91AAFDE901}"/>
              </a:ext>
            </a:extLst>
          </p:cNvPr>
          <p:cNvSpPr txBox="1"/>
          <p:nvPr/>
        </p:nvSpPr>
        <p:spPr>
          <a:xfrm>
            <a:off x="2719524" y="4444351"/>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1.0</a:t>
            </a:r>
            <a:endParaRPr kumimoji="1" lang="ja-JP" altLang="en-US" sz="800" dirty="0">
              <a:latin typeface="Arial" panose="020B0604020202020204" pitchFamily="34" charset="0"/>
              <a:cs typeface="Arial" panose="020B0604020202020204" pitchFamily="34" charset="0"/>
            </a:endParaRPr>
          </a:p>
        </p:txBody>
      </p:sp>
      <p:sp>
        <p:nvSpPr>
          <p:cNvPr id="178" name="テキスト ボックス 177">
            <a:extLst>
              <a:ext uri="{FF2B5EF4-FFF2-40B4-BE49-F238E27FC236}">
                <a16:creationId xmlns:a16="http://schemas.microsoft.com/office/drawing/2014/main" id="{047B641C-22C7-6BB0-C75C-5FF7F61B4D17}"/>
              </a:ext>
            </a:extLst>
          </p:cNvPr>
          <p:cNvSpPr txBox="1"/>
          <p:nvPr/>
        </p:nvSpPr>
        <p:spPr>
          <a:xfrm>
            <a:off x="2731589" y="4795019"/>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0</a:t>
            </a:r>
            <a:endParaRPr kumimoji="1" lang="ja-JP" altLang="en-US" sz="800" dirty="0">
              <a:latin typeface="Arial" panose="020B0604020202020204" pitchFamily="34" charset="0"/>
              <a:cs typeface="Arial" panose="020B0604020202020204" pitchFamily="34" charset="0"/>
            </a:endParaRPr>
          </a:p>
        </p:txBody>
      </p:sp>
      <p:sp>
        <p:nvSpPr>
          <p:cNvPr id="179" name="テキスト ボックス 178">
            <a:extLst>
              <a:ext uri="{FF2B5EF4-FFF2-40B4-BE49-F238E27FC236}">
                <a16:creationId xmlns:a16="http://schemas.microsoft.com/office/drawing/2014/main" id="{8C8A31B8-3A46-D8BF-4857-7D73DE6434ED}"/>
              </a:ext>
            </a:extLst>
          </p:cNvPr>
          <p:cNvSpPr txBox="1"/>
          <p:nvPr/>
        </p:nvSpPr>
        <p:spPr>
          <a:xfrm>
            <a:off x="2734224" y="3753753"/>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3.0</a:t>
            </a:r>
            <a:endParaRPr kumimoji="1" lang="ja-JP" altLang="en-US" sz="800" dirty="0">
              <a:latin typeface="Arial" panose="020B0604020202020204" pitchFamily="34" charset="0"/>
              <a:cs typeface="Arial" panose="020B0604020202020204" pitchFamily="34" charset="0"/>
            </a:endParaRPr>
          </a:p>
        </p:txBody>
      </p:sp>
      <p:sp>
        <p:nvSpPr>
          <p:cNvPr id="180" name="正方形/長方形 179">
            <a:extLst>
              <a:ext uri="{FF2B5EF4-FFF2-40B4-BE49-F238E27FC236}">
                <a16:creationId xmlns:a16="http://schemas.microsoft.com/office/drawing/2014/main" id="{BAC61F34-3E08-6D51-31E2-C959653569B9}"/>
              </a:ext>
            </a:extLst>
          </p:cNvPr>
          <p:cNvSpPr/>
          <p:nvPr/>
        </p:nvSpPr>
        <p:spPr>
          <a:xfrm>
            <a:off x="2925092" y="4990956"/>
            <a:ext cx="1490013" cy="2078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テキスト ボックス 181">
            <a:extLst>
              <a:ext uri="{FF2B5EF4-FFF2-40B4-BE49-F238E27FC236}">
                <a16:creationId xmlns:a16="http://schemas.microsoft.com/office/drawing/2014/main" id="{B1275A69-6E93-B4C1-F202-8B0BC8B139A4}"/>
              </a:ext>
            </a:extLst>
          </p:cNvPr>
          <p:cNvSpPr txBox="1"/>
          <p:nvPr/>
        </p:nvSpPr>
        <p:spPr>
          <a:xfrm>
            <a:off x="3101970" y="4954739"/>
            <a:ext cx="464096" cy="215444"/>
          </a:xfrm>
          <a:prstGeom prst="rect">
            <a:avLst/>
          </a:prstGeom>
          <a:noFill/>
        </p:spPr>
        <p:txBody>
          <a:bodyPr wrap="square" rtlCol="0">
            <a:spAutoFit/>
          </a:bodyPr>
          <a:lstStyle/>
          <a:p>
            <a:pPr algn="r"/>
            <a:r>
              <a:rPr kumimoji="1" lang="en-US" altLang="ja-JP" sz="800" dirty="0">
                <a:solidFill>
                  <a:srgbClr val="FF0000"/>
                </a:solidFill>
                <a:latin typeface="Arial" panose="020B0604020202020204" pitchFamily="34" charset="0"/>
                <a:cs typeface="Arial" panose="020B0604020202020204" pitchFamily="34" charset="0"/>
              </a:rPr>
              <a:t>CPA</a:t>
            </a:r>
            <a:endParaRPr kumimoji="1" lang="ja-JP" altLang="en-US" sz="800" dirty="0">
              <a:solidFill>
                <a:srgbClr val="FF0000"/>
              </a:solidFill>
              <a:latin typeface="Arial" panose="020B0604020202020204" pitchFamily="34" charset="0"/>
              <a:cs typeface="Arial" panose="020B0604020202020204" pitchFamily="34" charset="0"/>
            </a:endParaRPr>
          </a:p>
        </p:txBody>
      </p:sp>
      <p:sp>
        <p:nvSpPr>
          <p:cNvPr id="184" name="テキスト ボックス 183">
            <a:extLst>
              <a:ext uri="{FF2B5EF4-FFF2-40B4-BE49-F238E27FC236}">
                <a16:creationId xmlns:a16="http://schemas.microsoft.com/office/drawing/2014/main" id="{A9FF6168-35E5-92A2-E62A-92B40C77DD9A}"/>
              </a:ext>
            </a:extLst>
          </p:cNvPr>
          <p:cNvSpPr txBox="1"/>
          <p:nvPr/>
        </p:nvSpPr>
        <p:spPr>
          <a:xfrm>
            <a:off x="3645294" y="4960146"/>
            <a:ext cx="556479" cy="215444"/>
          </a:xfrm>
          <a:prstGeom prst="rect">
            <a:avLst/>
          </a:prstGeom>
          <a:noFill/>
        </p:spPr>
        <p:txBody>
          <a:bodyPr wrap="square" rtlCol="0">
            <a:spAutoFit/>
          </a:bodyPr>
          <a:lstStyle/>
          <a:p>
            <a:pPr algn="ctr"/>
            <a:r>
              <a:rPr kumimoji="1" lang="en-US" altLang="ja-JP" sz="800" dirty="0">
                <a:solidFill>
                  <a:srgbClr val="00CC00"/>
                </a:solidFill>
                <a:latin typeface="Arial" panose="020B0604020202020204" pitchFamily="34" charset="0"/>
                <a:cs typeface="Arial" panose="020B0604020202020204" pitchFamily="34" charset="0"/>
              </a:rPr>
              <a:t>PBMAH </a:t>
            </a:r>
          </a:p>
        </p:txBody>
      </p:sp>
      <p:sp>
        <p:nvSpPr>
          <p:cNvPr id="190" name="楕円 189">
            <a:extLst>
              <a:ext uri="{FF2B5EF4-FFF2-40B4-BE49-F238E27FC236}">
                <a16:creationId xmlns:a16="http://schemas.microsoft.com/office/drawing/2014/main" id="{CD5FE311-E0FD-EA8E-F68F-8B8A4389B504}"/>
              </a:ext>
            </a:extLst>
          </p:cNvPr>
          <p:cNvSpPr/>
          <p:nvPr/>
        </p:nvSpPr>
        <p:spPr>
          <a:xfrm>
            <a:off x="5300313" y="3716466"/>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 name="楕円 190">
            <a:extLst>
              <a:ext uri="{FF2B5EF4-FFF2-40B4-BE49-F238E27FC236}">
                <a16:creationId xmlns:a16="http://schemas.microsoft.com/office/drawing/2014/main" id="{56B1B6EE-7D5A-CF7D-9934-47CE64BEB4AC}"/>
              </a:ext>
            </a:extLst>
          </p:cNvPr>
          <p:cNvSpPr/>
          <p:nvPr/>
        </p:nvSpPr>
        <p:spPr>
          <a:xfrm>
            <a:off x="5300313" y="4177317"/>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楕円 191">
            <a:extLst>
              <a:ext uri="{FF2B5EF4-FFF2-40B4-BE49-F238E27FC236}">
                <a16:creationId xmlns:a16="http://schemas.microsoft.com/office/drawing/2014/main" id="{DDC37A9B-632D-C28A-A588-6C6668656530}"/>
              </a:ext>
            </a:extLst>
          </p:cNvPr>
          <p:cNvSpPr/>
          <p:nvPr/>
        </p:nvSpPr>
        <p:spPr>
          <a:xfrm>
            <a:off x="5307003" y="4556194"/>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楕円 192">
            <a:extLst>
              <a:ext uri="{FF2B5EF4-FFF2-40B4-BE49-F238E27FC236}">
                <a16:creationId xmlns:a16="http://schemas.microsoft.com/office/drawing/2014/main" id="{D6E3D236-2EED-2AB8-5D6B-833AA5D2358D}"/>
              </a:ext>
            </a:extLst>
          </p:cNvPr>
          <p:cNvSpPr/>
          <p:nvPr/>
        </p:nvSpPr>
        <p:spPr>
          <a:xfrm>
            <a:off x="5286018" y="4634563"/>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4" name="楕円 193">
            <a:extLst>
              <a:ext uri="{FF2B5EF4-FFF2-40B4-BE49-F238E27FC236}">
                <a16:creationId xmlns:a16="http://schemas.microsoft.com/office/drawing/2014/main" id="{4E336E28-847B-FE51-F820-BF3AD79915EF}"/>
              </a:ext>
            </a:extLst>
          </p:cNvPr>
          <p:cNvSpPr/>
          <p:nvPr/>
        </p:nvSpPr>
        <p:spPr>
          <a:xfrm>
            <a:off x="5335192" y="4634563"/>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楕円 194">
            <a:extLst>
              <a:ext uri="{FF2B5EF4-FFF2-40B4-BE49-F238E27FC236}">
                <a16:creationId xmlns:a16="http://schemas.microsoft.com/office/drawing/2014/main" id="{D3D8CFF8-8A28-D66C-559D-A97759D0CAFD}"/>
              </a:ext>
            </a:extLst>
          </p:cNvPr>
          <p:cNvSpPr/>
          <p:nvPr/>
        </p:nvSpPr>
        <p:spPr>
          <a:xfrm>
            <a:off x="5833782" y="4878484"/>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楕円 195">
            <a:extLst>
              <a:ext uri="{FF2B5EF4-FFF2-40B4-BE49-F238E27FC236}">
                <a16:creationId xmlns:a16="http://schemas.microsoft.com/office/drawing/2014/main" id="{2B38E26C-42EC-1E5F-4C36-328CA84607E3}"/>
              </a:ext>
            </a:extLst>
          </p:cNvPr>
          <p:cNvSpPr/>
          <p:nvPr/>
        </p:nvSpPr>
        <p:spPr>
          <a:xfrm>
            <a:off x="5897414" y="4879322"/>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楕円 196">
            <a:extLst>
              <a:ext uri="{FF2B5EF4-FFF2-40B4-BE49-F238E27FC236}">
                <a16:creationId xmlns:a16="http://schemas.microsoft.com/office/drawing/2014/main" id="{D03216D9-4FA1-AB83-68C6-9C709D1FF07F}"/>
              </a:ext>
            </a:extLst>
          </p:cNvPr>
          <p:cNvSpPr/>
          <p:nvPr/>
        </p:nvSpPr>
        <p:spPr>
          <a:xfrm>
            <a:off x="5868275" y="4839414"/>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楕円 197">
            <a:extLst>
              <a:ext uri="{FF2B5EF4-FFF2-40B4-BE49-F238E27FC236}">
                <a16:creationId xmlns:a16="http://schemas.microsoft.com/office/drawing/2014/main" id="{C2C0D3B6-2C27-9257-3F39-7BCC4762C57B}"/>
              </a:ext>
            </a:extLst>
          </p:cNvPr>
          <p:cNvSpPr/>
          <p:nvPr/>
        </p:nvSpPr>
        <p:spPr>
          <a:xfrm>
            <a:off x="5873810" y="3597995"/>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楕円 198">
            <a:extLst>
              <a:ext uri="{FF2B5EF4-FFF2-40B4-BE49-F238E27FC236}">
                <a16:creationId xmlns:a16="http://schemas.microsoft.com/office/drawing/2014/main" id="{4AAF52EB-1EA8-D99D-A2FC-585069B42A20}"/>
              </a:ext>
            </a:extLst>
          </p:cNvPr>
          <p:cNvSpPr/>
          <p:nvPr/>
        </p:nvSpPr>
        <p:spPr>
          <a:xfrm>
            <a:off x="5870364" y="4206546"/>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正方形/長方形 199">
            <a:extLst>
              <a:ext uri="{FF2B5EF4-FFF2-40B4-BE49-F238E27FC236}">
                <a16:creationId xmlns:a16="http://schemas.microsoft.com/office/drawing/2014/main" id="{FC4913E3-87B4-5AA9-6BA5-F0F3174C9707}"/>
              </a:ext>
            </a:extLst>
          </p:cNvPr>
          <p:cNvSpPr/>
          <p:nvPr/>
        </p:nvSpPr>
        <p:spPr>
          <a:xfrm>
            <a:off x="4807436" y="4976104"/>
            <a:ext cx="1490013" cy="2078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テキスト ボックス 201">
            <a:extLst>
              <a:ext uri="{FF2B5EF4-FFF2-40B4-BE49-F238E27FC236}">
                <a16:creationId xmlns:a16="http://schemas.microsoft.com/office/drawing/2014/main" id="{0A160879-80D5-1D2B-ABD3-2F5BB8194FF3}"/>
              </a:ext>
            </a:extLst>
          </p:cNvPr>
          <p:cNvSpPr txBox="1"/>
          <p:nvPr/>
        </p:nvSpPr>
        <p:spPr>
          <a:xfrm>
            <a:off x="4980064" y="4936282"/>
            <a:ext cx="464096" cy="215444"/>
          </a:xfrm>
          <a:prstGeom prst="rect">
            <a:avLst/>
          </a:prstGeom>
          <a:noFill/>
        </p:spPr>
        <p:txBody>
          <a:bodyPr wrap="square" rtlCol="0">
            <a:spAutoFit/>
          </a:bodyPr>
          <a:lstStyle/>
          <a:p>
            <a:pPr algn="r"/>
            <a:r>
              <a:rPr kumimoji="1" lang="en-US" altLang="ja-JP" sz="800" dirty="0">
                <a:solidFill>
                  <a:srgbClr val="FF0000"/>
                </a:solidFill>
                <a:latin typeface="Arial" panose="020B0604020202020204" pitchFamily="34" charset="0"/>
                <a:cs typeface="Arial" panose="020B0604020202020204" pitchFamily="34" charset="0"/>
              </a:rPr>
              <a:t>CPA</a:t>
            </a:r>
            <a:endParaRPr kumimoji="1" lang="ja-JP" altLang="en-US" sz="800" dirty="0">
              <a:solidFill>
                <a:srgbClr val="FF0000"/>
              </a:solidFill>
              <a:latin typeface="Arial" panose="020B0604020202020204" pitchFamily="34" charset="0"/>
              <a:cs typeface="Arial" panose="020B0604020202020204" pitchFamily="34" charset="0"/>
            </a:endParaRPr>
          </a:p>
        </p:txBody>
      </p:sp>
      <p:sp>
        <p:nvSpPr>
          <p:cNvPr id="204" name="テキスト ボックス 203">
            <a:extLst>
              <a:ext uri="{FF2B5EF4-FFF2-40B4-BE49-F238E27FC236}">
                <a16:creationId xmlns:a16="http://schemas.microsoft.com/office/drawing/2014/main" id="{043B6138-61EA-6D14-6D2A-9C7C61F1F37E}"/>
              </a:ext>
            </a:extLst>
          </p:cNvPr>
          <p:cNvSpPr txBox="1"/>
          <p:nvPr/>
        </p:nvSpPr>
        <p:spPr>
          <a:xfrm>
            <a:off x="5557381" y="4941316"/>
            <a:ext cx="556479" cy="215444"/>
          </a:xfrm>
          <a:prstGeom prst="rect">
            <a:avLst/>
          </a:prstGeom>
          <a:noFill/>
        </p:spPr>
        <p:txBody>
          <a:bodyPr wrap="square" rtlCol="0">
            <a:spAutoFit/>
          </a:bodyPr>
          <a:lstStyle/>
          <a:p>
            <a:pPr algn="ctr"/>
            <a:r>
              <a:rPr kumimoji="1" lang="en-US" altLang="ja-JP" sz="800" dirty="0">
                <a:solidFill>
                  <a:srgbClr val="00CC00"/>
                </a:solidFill>
                <a:latin typeface="Arial" panose="020B0604020202020204" pitchFamily="34" charset="0"/>
                <a:cs typeface="Arial" panose="020B0604020202020204" pitchFamily="34" charset="0"/>
              </a:rPr>
              <a:t>PBMAH </a:t>
            </a:r>
          </a:p>
        </p:txBody>
      </p:sp>
      <p:sp>
        <p:nvSpPr>
          <p:cNvPr id="205" name="正方形/長方形 204">
            <a:extLst>
              <a:ext uri="{FF2B5EF4-FFF2-40B4-BE49-F238E27FC236}">
                <a16:creationId xmlns:a16="http://schemas.microsoft.com/office/drawing/2014/main" id="{06680840-3575-F3E1-0856-0A30DC327C4A}"/>
              </a:ext>
            </a:extLst>
          </p:cNvPr>
          <p:cNvSpPr/>
          <p:nvPr/>
        </p:nvSpPr>
        <p:spPr>
          <a:xfrm>
            <a:off x="4699938" y="3433265"/>
            <a:ext cx="215445" cy="15596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 name="テキスト ボックス 205">
            <a:extLst>
              <a:ext uri="{FF2B5EF4-FFF2-40B4-BE49-F238E27FC236}">
                <a16:creationId xmlns:a16="http://schemas.microsoft.com/office/drawing/2014/main" id="{FB133AD6-877E-6DE3-31A2-A2F56C8B9EB8}"/>
              </a:ext>
            </a:extLst>
          </p:cNvPr>
          <p:cNvSpPr txBox="1"/>
          <p:nvPr/>
        </p:nvSpPr>
        <p:spPr>
          <a:xfrm>
            <a:off x="4642182" y="3454879"/>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2.0</a:t>
            </a:r>
            <a:endParaRPr kumimoji="1" lang="ja-JP" altLang="en-US" sz="800" dirty="0">
              <a:latin typeface="Arial" panose="020B0604020202020204" pitchFamily="34" charset="0"/>
              <a:cs typeface="Arial" panose="020B0604020202020204" pitchFamily="34" charset="0"/>
            </a:endParaRPr>
          </a:p>
        </p:txBody>
      </p:sp>
      <p:sp>
        <p:nvSpPr>
          <p:cNvPr id="207" name="テキスト ボックス 206">
            <a:extLst>
              <a:ext uri="{FF2B5EF4-FFF2-40B4-BE49-F238E27FC236}">
                <a16:creationId xmlns:a16="http://schemas.microsoft.com/office/drawing/2014/main" id="{7FF18256-6541-1FB2-8328-8CC13EC8445B}"/>
              </a:ext>
            </a:extLst>
          </p:cNvPr>
          <p:cNvSpPr txBox="1"/>
          <p:nvPr/>
        </p:nvSpPr>
        <p:spPr>
          <a:xfrm>
            <a:off x="4651474" y="4108589"/>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1.0</a:t>
            </a:r>
            <a:endParaRPr kumimoji="1" lang="ja-JP" altLang="en-US" sz="800" dirty="0">
              <a:latin typeface="Arial" panose="020B0604020202020204" pitchFamily="34" charset="0"/>
              <a:cs typeface="Arial" panose="020B0604020202020204" pitchFamily="34" charset="0"/>
            </a:endParaRPr>
          </a:p>
        </p:txBody>
      </p:sp>
      <p:sp>
        <p:nvSpPr>
          <p:cNvPr id="208" name="テキスト ボックス 207">
            <a:extLst>
              <a:ext uri="{FF2B5EF4-FFF2-40B4-BE49-F238E27FC236}">
                <a16:creationId xmlns:a16="http://schemas.microsoft.com/office/drawing/2014/main" id="{25325C61-CFE7-91CF-CF96-9C552A063426}"/>
              </a:ext>
            </a:extLst>
          </p:cNvPr>
          <p:cNvSpPr txBox="1"/>
          <p:nvPr/>
        </p:nvSpPr>
        <p:spPr>
          <a:xfrm>
            <a:off x="4623834" y="4777518"/>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0</a:t>
            </a:r>
            <a:endParaRPr kumimoji="1" lang="ja-JP" altLang="en-US" sz="800" dirty="0">
              <a:latin typeface="Arial" panose="020B0604020202020204" pitchFamily="34" charset="0"/>
              <a:cs typeface="Arial" panose="020B0604020202020204" pitchFamily="34" charset="0"/>
            </a:endParaRPr>
          </a:p>
        </p:txBody>
      </p:sp>
      <p:sp>
        <p:nvSpPr>
          <p:cNvPr id="214" name="楕円 213">
            <a:extLst>
              <a:ext uri="{FF2B5EF4-FFF2-40B4-BE49-F238E27FC236}">
                <a16:creationId xmlns:a16="http://schemas.microsoft.com/office/drawing/2014/main" id="{A59EE456-D7A7-738A-23D8-1AB0A1A3433D}"/>
              </a:ext>
            </a:extLst>
          </p:cNvPr>
          <p:cNvSpPr/>
          <p:nvPr/>
        </p:nvSpPr>
        <p:spPr>
          <a:xfrm>
            <a:off x="1477892" y="6925051"/>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楕円 214">
            <a:extLst>
              <a:ext uri="{FF2B5EF4-FFF2-40B4-BE49-F238E27FC236}">
                <a16:creationId xmlns:a16="http://schemas.microsoft.com/office/drawing/2014/main" id="{693A85B3-9BD5-DD1A-B1EA-781B74246C75}"/>
              </a:ext>
            </a:extLst>
          </p:cNvPr>
          <p:cNvSpPr/>
          <p:nvPr/>
        </p:nvSpPr>
        <p:spPr>
          <a:xfrm>
            <a:off x="1477174" y="6827415"/>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6" name="楕円 215">
            <a:extLst>
              <a:ext uri="{FF2B5EF4-FFF2-40B4-BE49-F238E27FC236}">
                <a16:creationId xmlns:a16="http://schemas.microsoft.com/office/drawing/2014/main" id="{AAC6C3F2-6873-9742-BCAD-754F8374EA4A}"/>
              </a:ext>
            </a:extLst>
          </p:cNvPr>
          <p:cNvSpPr/>
          <p:nvPr/>
        </p:nvSpPr>
        <p:spPr>
          <a:xfrm>
            <a:off x="1472222" y="6477996"/>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楕円 216">
            <a:extLst>
              <a:ext uri="{FF2B5EF4-FFF2-40B4-BE49-F238E27FC236}">
                <a16:creationId xmlns:a16="http://schemas.microsoft.com/office/drawing/2014/main" id="{13012B74-E8A1-ECB6-94A5-4B10C8180826}"/>
              </a:ext>
            </a:extLst>
          </p:cNvPr>
          <p:cNvSpPr/>
          <p:nvPr/>
        </p:nvSpPr>
        <p:spPr>
          <a:xfrm>
            <a:off x="1472221" y="6455892"/>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楕円 217">
            <a:extLst>
              <a:ext uri="{FF2B5EF4-FFF2-40B4-BE49-F238E27FC236}">
                <a16:creationId xmlns:a16="http://schemas.microsoft.com/office/drawing/2014/main" id="{DB33C50D-9D5C-BF5C-4A45-ECAF589FA258}"/>
              </a:ext>
            </a:extLst>
          </p:cNvPr>
          <p:cNvSpPr/>
          <p:nvPr/>
        </p:nvSpPr>
        <p:spPr>
          <a:xfrm>
            <a:off x="1472221" y="6421088"/>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楕円 218">
            <a:extLst>
              <a:ext uri="{FF2B5EF4-FFF2-40B4-BE49-F238E27FC236}">
                <a16:creationId xmlns:a16="http://schemas.microsoft.com/office/drawing/2014/main" id="{260C02A6-0C5F-85DB-A9BD-A1E39CE79525}"/>
              </a:ext>
            </a:extLst>
          </p:cNvPr>
          <p:cNvSpPr/>
          <p:nvPr/>
        </p:nvSpPr>
        <p:spPr>
          <a:xfrm>
            <a:off x="2059183" y="6125100"/>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0" name="楕円 219">
            <a:extLst>
              <a:ext uri="{FF2B5EF4-FFF2-40B4-BE49-F238E27FC236}">
                <a16:creationId xmlns:a16="http://schemas.microsoft.com/office/drawing/2014/main" id="{A105E509-D4D8-AED7-DD97-C6D340EA5433}"/>
              </a:ext>
            </a:extLst>
          </p:cNvPr>
          <p:cNvSpPr/>
          <p:nvPr/>
        </p:nvSpPr>
        <p:spPr>
          <a:xfrm>
            <a:off x="2059182" y="5999353"/>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楕円 220">
            <a:extLst>
              <a:ext uri="{FF2B5EF4-FFF2-40B4-BE49-F238E27FC236}">
                <a16:creationId xmlns:a16="http://schemas.microsoft.com/office/drawing/2014/main" id="{C87844B9-7964-C41E-52C0-1E3B049016ED}"/>
              </a:ext>
            </a:extLst>
          </p:cNvPr>
          <p:cNvSpPr/>
          <p:nvPr/>
        </p:nvSpPr>
        <p:spPr>
          <a:xfrm>
            <a:off x="2062920" y="7236928"/>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楕円 221">
            <a:extLst>
              <a:ext uri="{FF2B5EF4-FFF2-40B4-BE49-F238E27FC236}">
                <a16:creationId xmlns:a16="http://schemas.microsoft.com/office/drawing/2014/main" id="{2AD35392-CADE-DE79-1E7C-D09C26CDDB81}"/>
              </a:ext>
            </a:extLst>
          </p:cNvPr>
          <p:cNvSpPr/>
          <p:nvPr/>
        </p:nvSpPr>
        <p:spPr>
          <a:xfrm>
            <a:off x="2057807" y="7275002"/>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楕円 222">
            <a:extLst>
              <a:ext uri="{FF2B5EF4-FFF2-40B4-BE49-F238E27FC236}">
                <a16:creationId xmlns:a16="http://schemas.microsoft.com/office/drawing/2014/main" id="{F3EEB4FD-767A-20ED-0620-8158F052101F}"/>
              </a:ext>
            </a:extLst>
          </p:cNvPr>
          <p:cNvSpPr/>
          <p:nvPr/>
        </p:nvSpPr>
        <p:spPr>
          <a:xfrm>
            <a:off x="2059039" y="7199022"/>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正方形/長方形 223">
            <a:extLst>
              <a:ext uri="{FF2B5EF4-FFF2-40B4-BE49-F238E27FC236}">
                <a16:creationId xmlns:a16="http://schemas.microsoft.com/office/drawing/2014/main" id="{9421F47F-FBF8-07D1-ABDD-27628B2A37DA}"/>
              </a:ext>
            </a:extLst>
          </p:cNvPr>
          <p:cNvSpPr/>
          <p:nvPr/>
        </p:nvSpPr>
        <p:spPr>
          <a:xfrm>
            <a:off x="907383" y="5855935"/>
            <a:ext cx="215445" cy="15596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テキスト ボックス 224">
            <a:extLst>
              <a:ext uri="{FF2B5EF4-FFF2-40B4-BE49-F238E27FC236}">
                <a16:creationId xmlns:a16="http://schemas.microsoft.com/office/drawing/2014/main" id="{19FC702E-78D5-C618-297C-50463D0FDD86}"/>
              </a:ext>
            </a:extLst>
          </p:cNvPr>
          <p:cNvSpPr txBox="1"/>
          <p:nvPr/>
        </p:nvSpPr>
        <p:spPr>
          <a:xfrm>
            <a:off x="862221" y="6344291"/>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2.0</a:t>
            </a:r>
            <a:endParaRPr kumimoji="1" lang="ja-JP" altLang="en-US" sz="800" dirty="0">
              <a:latin typeface="Arial" panose="020B0604020202020204" pitchFamily="34" charset="0"/>
              <a:cs typeface="Arial" panose="020B0604020202020204" pitchFamily="34" charset="0"/>
            </a:endParaRPr>
          </a:p>
        </p:txBody>
      </p:sp>
      <p:sp>
        <p:nvSpPr>
          <p:cNvPr id="226" name="テキスト ボックス 225">
            <a:extLst>
              <a:ext uri="{FF2B5EF4-FFF2-40B4-BE49-F238E27FC236}">
                <a16:creationId xmlns:a16="http://schemas.microsoft.com/office/drawing/2014/main" id="{DF0EF2EF-F23D-B0D1-C7EB-8ADFD4C422A4}"/>
              </a:ext>
            </a:extLst>
          </p:cNvPr>
          <p:cNvSpPr txBox="1"/>
          <p:nvPr/>
        </p:nvSpPr>
        <p:spPr>
          <a:xfrm>
            <a:off x="846899" y="6787142"/>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1.0</a:t>
            </a:r>
            <a:endParaRPr kumimoji="1" lang="ja-JP" altLang="en-US" sz="800" dirty="0">
              <a:latin typeface="Arial" panose="020B0604020202020204" pitchFamily="34" charset="0"/>
              <a:cs typeface="Arial" panose="020B0604020202020204" pitchFamily="34" charset="0"/>
            </a:endParaRPr>
          </a:p>
        </p:txBody>
      </p:sp>
      <p:sp>
        <p:nvSpPr>
          <p:cNvPr id="227" name="テキスト ボックス 226">
            <a:extLst>
              <a:ext uri="{FF2B5EF4-FFF2-40B4-BE49-F238E27FC236}">
                <a16:creationId xmlns:a16="http://schemas.microsoft.com/office/drawing/2014/main" id="{D4C6D34E-9FE0-2B66-9D9D-ADC2663DA48F}"/>
              </a:ext>
            </a:extLst>
          </p:cNvPr>
          <p:cNvSpPr txBox="1"/>
          <p:nvPr/>
        </p:nvSpPr>
        <p:spPr>
          <a:xfrm>
            <a:off x="837717" y="7204276"/>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0</a:t>
            </a:r>
            <a:endParaRPr kumimoji="1" lang="ja-JP" altLang="en-US" sz="800" dirty="0">
              <a:latin typeface="Arial" panose="020B0604020202020204" pitchFamily="34" charset="0"/>
              <a:cs typeface="Arial" panose="020B0604020202020204" pitchFamily="34" charset="0"/>
            </a:endParaRPr>
          </a:p>
        </p:txBody>
      </p:sp>
      <p:sp>
        <p:nvSpPr>
          <p:cNvPr id="228" name="テキスト ボックス 227">
            <a:extLst>
              <a:ext uri="{FF2B5EF4-FFF2-40B4-BE49-F238E27FC236}">
                <a16:creationId xmlns:a16="http://schemas.microsoft.com/office/drawing/2014/main" id="{8E6F014C-F026-4E79-61F4-0C99D2A62CB9}"/>
              </a:ext>
            </a:extLst>
          </p:cNvPr>
          <p:cNvSpPr txBox="1"/>
          <p:nvPr/>
        </p:nvSpPr>
        <p:spPr>
          <a:xfrm>
            <a:off x="858862" y="5885901"/>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3.0</a:t>
            </a:r>
            <a:endParaRPr kumimoji="1" lang="ja-JP" altLang="en-US" sz="800" dirty="0">
              <a:latin typeface="Arial" panose="020B0604020202020204" pitchFamily="34" charset="0"/>
              <a:cs typeface="Arial" panose="020B0604020202020204" pitchFamily="34" charset="0"/>
            </a:endParaRPr>
          </a:p>
        </p:txBody>
      </p:sp>
      <p:sp>
        <p:nvSpPr>
          <p:cNvPr id="229" name="正方形/長方形 228">
            <a:extLst>
              <a:ext uri="{FF2B5EF4-FFF2-40B4-BE49-F238E27FC236}">
                <a16:creationId xmlns:a16="http://schemas.microsoft.com/office/drawing/2014/main" id="{6ECC0737-18AD-7EF6-7570-CF099C53AC87}"/>
              </a:ext>
            </a:extLst>
          </p:cNvPr>
          <p:cNvSpPr/>
          <p:nvPr/>
        </p:nvSpPr>
        <p:spPr>
          <a:xfrm>
            <a:off x="1054731" y="7403585"/>
            <a:ext cx="1490013" cy="2078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1" name="テキスト ボックス 230">
            <a:extLst>
              <a:ext uri="{FF2B5EF4-FFF2-40B4-BE49-F238E27FC236}">
                <a16:creationId xmlns:a16="http://schemas.microsoft.com/office/drawing/2014/main" id="{CCFEA663-4E8B-0AFE-1911-B85C2CEEE4FB}"/>
              </a:ext>
            </a:extLst>
          </p:cNvPr>
          <p:cNvSpPr txBox="1"/>
          <p:nvPr/>
        </p:nvSpPr>
        <p:spPr>
          <a:xfrm>
            <a:off x="1181738" y="7359073"/>
            <a:ext cx="464096" cy="215444"/>
          </a:xfrm>
          <a:prstGeom prst="rect">
            <a:avLst/>
          </a:prstGeom>
          <a:noFill/>
        </p:spPr>
        <p:txBody>
          <a:bodyPr wrap="square" rtlCol="0">
            <a:spAutoFit/>
          </a:bodyPr>
          <a:lstStyle/>
          <a:p>
            <a:pPr algn="r"/>
            <a:r>
              <a:rPr kumimoji="1" lang="en-US" altLang="ja-JP" sz="800" dirty="0">
                <a:solidFill>
                  <a:srgbClr val="FF0000"/>
                </a:solidFill>
                <a:latin typeface="Arial" panose="020B0604020202020204" pitchFamily="34" charset="0"/>
                <a:cs typeface="Arial" panose="020B0604020202020204" pitchFamily="34" charset="0"/>
              </a:rPr>
              <a:t>CPA</a:t>
            </a:r>
            <a:endParaRPr kumimoji="1" lang="ja-JP" altLang="en-US" sz="800" dirty="0">
              <a:solidFill>
                <a:srgbClr val="FF0000"/>
              </a:solidFill>
              <a:latin typeface="Arial" panose="020B0604020202020204" pitchFamily="34" charset="0"/>
              <a:cs typeface="Arial" panose="020B0604020202020204" pitchFamily="34" charset="0"/>
            </a:endParaRPr>
          </a:p>
        </p:txBody>
      </p:sp>
      <p:sp>
        <p:nvSpPr>
          <p:cNvPr id="233" name="テキスト ボックス 232">
            <a:extLst>
              <a:ext uri="{FF2B5EF4-FFF2-40B4-BE49-F238E27FC236}">
                <a16:creationId xmlns:a16="http://schemas.microsoft.com/office/drawing/2014/main" id="{B5827618-4DA7-F8E1-43D0-479677ADB0C1}"/>
              </a:ext>
            </a:extLst>
          </p:cNvPr>
          <p:cNvSpPr txBox="1"/>
          <p:nvPr/>
        </p:nvSpPr>
        <p:spPr>
          <a:xfrm>
            <a:off x="1776873" y="7364619"/>
            <a:ext cx="556479" cy="215444"/>
          </a:xfrm>
          <a:prstGeom prst="rect">
            <a:avLst/>
          </a:prstGeom>
          <a:noFill/>
        </p:spPr>
        <p:txBody>
          <a:bodyPr wrap="square" rtlCol="0">
            <a:spAutoFit/>
          </a:bodyPr>
          <a:lstStyle/>
          <a:p>
            <a:pPr algn="ctr"/>
            <a:r>
              <a:rPr kumimoji="1" lang="en-US" altLang="ja-JP" sz="800" dirty="0">
                <a:solidFill>
                  <a:srgbClr val="00CC00"/>
                </a:solidFill>
                <a:latin typeface="Arial" panose="020B0604020202020204" pitchFamily="34" charset="0"/>
                <a:cs typeface="Arial" panose="020B0604020202020204" pitchFamily="34" charset="0"/>
              </a:rPr>
              <a:t>PBMAH </a:t>
            </a:r>
          </a:p>
        </p:txBody>
      </p:sp>
      <p:sp>
        <p:nvSpPr>
          <p:cNvPr id="234" name="テキスト ボックス 233">
            <a:extLst>
              <a:ext uri="{FF2B5EF4-FFF2-40B4-BE49-F238E27FC236}">
                <a16:creationId xmlns:a16="http://schemas.microsoft.com/office/drawing/2014/main" id="{D4A1279B-3AA7-A733-E380-673206D736C7}"/>
              </a:ext>
            </a:extLst>
          </p:cNvPr>
          <p:cNvSpPr txBox="1"/>
          <p:nvPr/>
        </p:nvSpPr>
        <p:spPr>
          <a:xfrm rot="16200000">
            <a:off x="-32750" y="6581106"/>
            <a:ext cx="1453608" cy="215444"/>
          </a:xfrm>
          <a:prstGeom prst="rect">
            <a:avLst/>
          </a:prstGeom>
          <a:solidFill>
            <a:schemeClr val="bg1"/>
          </a:solidFill>
        </p:spPr>
        <p:txBody>
          <a:bodyPr wrap="square" rtlCol="0">
            <a:spAutoFit/>
          </a:bodyPr>
          <a:lstStyle/>
          <a:p>
            <a:pPr algn="ctr"/>
            <a:r>
              <a:rPr kumimoji="1" lang="en-US" altLang="ja-JP" sz="800" dirty="0">
                <a:latin typeface="Arial" panose="020B0604020202020204" pitchFamily="34" charset="0"/>
                <a:cs typeface="Arial" panose="020B0604020202020204" pitchFamily="34" charset="0"/>
              </a:rPr>
              <a:t>Relative expression level</a:t>
            </a:r>
            <a:endParaRPr kumimoji="1" lang="ja-JP" altLang="en-US" sz="800" dirty="0">
              <a:latin typeface="Arial" panose="020B0604020202020204" pitchFamily="34" charset="0"/>
              <a:cs typeface="Arial" panose="020B0604020202020204" pitchFamily="34" charset="0"/>
            </a:endParaRPr>
          </a:p>
        </p:txBody>
      </p:sp>
      <p:sp>
        <p:nvSpPr>
          <p:cNvPr id="235" name="テキスト ボックス 234">
            <a:extLst>
              <a:ext uri="{FF2B5EF4-FFF2-40B4-BE49-F238E27FC236}">
                <a16:creationId xmlns:a16="http://schemas.microsoft.com/office/drawing/2014/main" id="{0A5C92E8-0954-D92D-C085-418AE07BF8B0}"/>
              </a:ext>
            </a:extLst>
          </p:cNvPr>
          <p:cNvSpPr txBox="1"/>
          <p:nvPr/>
        </p:nvSpPr>
        <p:spPr>
          <a:xfrm>
            <a:off x="1184227" y="747043"/>
            <a:ext cx="1139880" cy="215444"/>
          </a:xfrm>
          <a:prstGeom prst="rect">
            <a:avLst/>
          </a:prstGeom>
          <a:noFill/>
        </p:spPr>
        <p:txBody>
          <a:bodyPr wrap="square">
            <a:spAutoFit/>
          </a:bodyPr>
          <a:lstStyle/>
          <a:p>
            <a:pPr algn="ctr"/>
            <a:r>
              <a:rPr lang="en-US" altLang="ja-JP" sz="800" dirty="0">
                <a:latin typeface="Arial" panose="020B0604020202020204" pitchFamily="34" charset="0"/>
                <a:cs typeface="Arial" panose="020B0604020202020204" pitchFamily="34" charset="0"/>
              </a:rPr>
              <a:t>hsa-miR-1180-3p</a:t>
            </a:r>
            <a:endParaRPr lang="ja-JP" altLang="en-US" sz="800" dirty="0">
              <a:latin typeface="Arial" panose="020B0604020202020204" pitchFamily="34" charset="0"/>
              <a:cs typeface="Arial" panose="020B0604020202020204" pitchFamily="34" charset="0"/>
            </a:endParaRPr>
          </a:p>
        </p:txBody>
      </p:sp>
      <p:sp>
        <p:nvSpPr>
          <p:cNvPr id="236" name="テキスト ボックス 235">
            <a:extLst>
              <a:ext uri="{FF2B5EF4-FFF2-40B4-BE49-F238E27FC236}">
                <a16:creationId xmlns:a16="http://schemas.microsoft.com/office/drawing/2014/main" id="{8B19950E-FBE0-A6E8-64A5-C33D4480DE5A}"/>
              </a:ext>
            </a:extLst>
          </p:cNvPr>
          <p:cNvSpPr txBox="1"/>
          <p:nvPr/>
        </p:nvSpPr>
        <p:spPr>
          <a:xfrm>
            <a:off x="3045610" y="745643"/>
            <a:ext cx="1139880" cy="215444"/>
          </a:xfrm>
          <a:prstGeom prst="rect">
            <a:avLst/>
          </a:prstGeom>
          <a:noFill/>
        </p:spPr>
        <p:txBody>
          <a:bodyPr wrap="square">
            <a:spAutoFit/>
          </a:bodyPr>
          <a:lstStyle/>
          <a:p>
            <a:pPr algn="ctr"/>
            <a:r>
              <a:rPr lang="en-US" altLang="ja-JP" sz="800" dirty="0">
                <a:latin typeface="Arial" panose="020B0604020202020204" pitchFamily="34" charset="0"/>
                <a:cs typeface="Arial" panose="020B0604020202020204" pitchFamily="34" charset="0"/>
              </a:rPr>
              <a:t>hsa-miR-4732-5p</a:t>
            </a:r>
            <a:endParaRPr lang="ja-JP" altLang="en-US" sz="800" dirty="0">
              <a:latin typeface="Arial" panose="020B0604020202020204" pitchFamily="34" charset="0"/>
              <a:cs typeface="Arial" panose="020B0604020202020204" pitchFamily="34" charset="0"/>
            </a:endParaRPr>
          </a:p>
        </p:txBody>
      </p:sp>
      <p:sp>
        <p:nvSpPr>
          <p:cNvPr id="237" name="テキスト ボックス 236">
            <a:extLst>
              <a:ext uri="{FF2B5EF4-FFF2-40B4-BE49-F238E27FC236}">
                <a16:creationId xmlns:a16="http://schemas.microsoft.com/office/drawing/2014/main" id="{A43B7C1D-4B33-849F-0C85-0FF7BC222D31}"/>
              </a:ext>
            </a:extLst>
          </p:cNvPr>
          <p:cNvSpPr txBox="1"/>
          <p:nvPr/>
        </p:nvSpPr>
        <p:spPr>
          <a:xfrm>
            <a:off x="4965733" y="719281"/>
            <a:ext cx="1139880" cy="215444"/>
          </a:xfrm>
          <a:prstGeom prst="rect">
            <a:avLst/>
          </a:prstGeom>
          <a:noFill/>
        </p:spPr>
        <p:txBody>
          <a:bodyPr wrap="square">
            <a:spAutoFit/>
          </a:bodyPr>
          <a:lstStyle/>
          <a:p>
            <a:pPr algn="ctr"/>
            <a:r>
              <a:rPr lang="en-US" altLang="ja-JP" sz="800" dirty="0">
                <a:latin typeface="Arial" panose="020B0604020202020204" pitchFamily="34" charset="0"/>
                <a:cs typeface="Arial" panose="020B0604020202020204" pitchFamily="34" charset="0"/>
              </a:rPr>
              <a:t>hsa-let-7b-5p</a:t>
            </a:r>
            <a:endParaRPr lang="ja-JP" altLang="en-US" sz="800" dirty="0">
              <a:latin typeface="Arial" panose="020B0604020202020204" pitchFamily="34" charset="0"/>
              <a:cs typeface="Arial" panose="020B0604020202020204" pitchFamily="34" charset="0"/>
            </a:endParaRPr>
          </a:p>
        </p:txBody>
      </p:sp>
      <p:sp>
        <p:nvSpPr>
          <p:cNvPr id="239" name="テキスト ボックス 238">
            <a:extLst>
              <a:ext uri="{FF2B5EF4-FFF2-40B4-BE49-F238E27FC236}">
                <a16:creationId xmlns:a16="http://schemas.microsoft.com/office/drawing/2014/main" id="{24334E9B-761B-0953-B439-3DA63FDC8061}"/>
              </a:ext>
            </a:extLst>
          </p:cNvPr>
          <p:cNvSpPr txBox="1"/>
          <p:nvPr/>
        </p:nvSpPr>
        <p:spPr>
          <a:xfrm>
            <a:off x="5238210" y="982258"/>
            <a:ext cx="698692" cy="200055"/>
          </a:xfrm>
          <a:prstGeom prst="rect">
            <a:avLst/>
          </a:prstGeom>
          <a:noFill/>
        </p:spPr>
        <p:txBody>
          <a:bodyPr wrap="square" rtlCol="0">
            <a:spAutoFit/>
          </a:bodyPr>
          <a:lstStyle/>
          <a:p>
            <a:r>
              <a:rPr kumimoji="1" lang="en-US" altLang="ja-JP" sz="700" dirty="0">
                <a:latin typeface="Arial" panose="020B0604020202020204" pitchFamily="34" charset="0"/>
                <a:cs typeface="Arial" panose="020B0604020202020204" pitchFamily="34" charset="0"/>
              </a:rPr>
              <a:t>P = 0.013</a:t>
            </a:r>
            <a:endParaRPr kumimoji="1" lang="ja-JP" altLang="en-US" sz="700" dirty="0">
              <a:latin typeface="Arial" panose="020B0604020202020204" pitchFamily="34" charset="0"/>
              <a:cs typeface="Arial" panose="020B0604020202020204" pitchFamily="34" charset="0"/>
            </a:endParaRPr>
          </a:p>
        </p:txBody>
      </p:sp>
      <p:sp>
        <p:nvSpPr>
          <p:cNvPr id="240" name="テキスト ボックス 239">
            <a:extLst>
              <a:ext uri="{FF2B5EF4-FFF2-40B4-BE49-F238E27FC236}">
                <a16:creationId xmlns:a16="http://schemas.microsoft.com/office/drawing/2014/main" id="{FC972429-A0CA-0276-BE07-0A3FB47A634C}"/>
              </a:ext>
            </a:extLst>
          </p:cNvPr>
          <p:cNvSpPr txBox="1"/>
          <p:nvPr/>
        </p:nvSpPr>
        <p:spPr>
          <a:xfrm>
            <a:off x="1468017" y="992847"/>
            <a:ext cx="698692" cy="200055"/>
          </a:xfrm>
          <a:prstGeom prst="rect">
            <a:avLst/>
          </a:prstGeom>
          <a:noFill/>
        </p:spPr>
        <p:txBody>
          <a:bodyPr wrap="square" rtlCol="0">
            <a:spAutoFit/>
          </a:bodyPr>
          <a:lstStyle/>
          <a:p>
            <a:r>
              <a:rPr kumimoji="1" lang="en-US" altLang="ja-JP" sz="700" dirty="0">
                <a:latin typeface="Arial" panose="020B0604020202020204" pitchFamily="34" charset="0"/>
                <a:cs typeface="Arial" panose="020B0604020202020204" pitchFamily="34" charset="0"/>
              </a:rPr>
              <a:t>P = 0.093</a:t>
            </a:r>
            <a:endParaRPr kumimoji="1" lang="ja-JP" altLang="en-US" sz="700" dirty="0">
              <a:latin typeface="Arial" panose="020B0604020202020204" pitchFamily="34" charset="0"/>
              <a:cs typeface="Arial" panose="020B0604020202020204" pitchFamily="34" charset="0"/>
            </a:endParaRPr>
          </a:p>
        </p:txBody>
      </p:sp>
      <p:sp>
        <p:nvSpPr>
          <p:cNvPr id="243" name="テキスト ボックス 242">
            <a:extLst>
              <a:ext uri="{FF2B5EF4-FFF2-40B4-BE49-F238E27FC236}">
                <a16:creationId xmlns:a16="http://schemas.microsoft.com/office/drawing/2014/main" id="{2255F805-137B-839A-F63A-F596BC0091A0}"/>
              </a:ext>
            </a:extLst>
          </p:cNvPr>
          <p:cNvSpPr txBox="1"/>
          <p:nvPr/>
        </p:nvSpPr>
        <p:spPr>
          <a:xfrm>
            <a:off x="3332410" y="995060"/>
            <a:ext cx="698692" cy="200055"/>
          </a:xfrm>
          <a:prstGeom prst="rect">
            <a:avLst/>
          </a:prstGeom>
          <a:noFill/>
        </p:spPr>
        <p:txBody>
          <a:bodyPr wrap="square" rtlCol="0">
            <a:spAutoFit/>
          </a:bodyPr>
          <a:lstStyle/>
          <a:p>
            <a:r>
              <a:rPr kumimoji="1" lang="en-US" altLang="ja-JP" sz="700" dirty="0">
                <a:latin typeface="Arial" panose="020B0604020202020204" pitchFamily="34" charset="0"/>
                <a:cs typeface="Arial" panose="020B0604020202020204" pitchFamily="34" charset="0"/>
              </a:rPr>
              <a:t>P = 0.061</a:t>
            </a:r>
            <a:endParaRPr kumimoji="1" lang="ja-JP" altLang="en-US" sz="700" dirty="0">
              <a:latin typeface="Arial" panose="020B0604020202020204" pitchFamily="34" charset="0"/>
              <a:cs typeface="Arial" panose="020B0604020202020204" pitchFamily="34" charset="0"/>
            </a:endParaRPr>
          </a:p>
        </p:txBody>
      </p:sp>
      <p:sp>
        <p:nvSpPr>
          <p:cNvPr id="247" name="テキスト ボックス 246">
            <a:extLst>
              <a:ext uri="{FF2B5EF4-FFF2-40B4-BE49-F238E27FC236}">
                <a16:creationId xmlns:a16="http://schemas.microsoft.com/office/drawing/2014/main" id="{27CA5A03-DE77-6C98-145C-84F44E719AD7}"/>
              </a:ext>
            </a:extLst>
          </p:cNvPr>
          <p:cNvSpPr txBox="1"/>
          <p:nvPr/>
        </p:nvSpPr>
        <p:spPr>
          <a:xfrm>
            <a:off x="1204642" y="3148428"/>
            <a:ext cx="1139880" cy="215444"/>
          </a:xfrm>
          <a:prstGeom prst="rect">
            <a:avLst/>
          </a:prstGeom>
          <a:noFill/>
        </p:spPr>
        <p:txBody>
          <a:bodyPr wrap="square">
            <a:spAutoFit/>
          </a:bodyPr>
          <a:lstStyle/>
          <a:p>
            <a:pPr algn="ctr"/>
            <a:r>
              <a:rPr lang="en-US" altLang="ja-JP" sz="800" dirty="0">
                <a:latin typeface="Arial" panose="020B0604020202020204" pitchFamily="34" charset="0"/>
                <a:cs typeface="Arial" panose="020B0604020202020204" pitchFamily="34" charset="0"/>
              </a:rPr>
              <a:t>hsa-miR-631</a:t>
            </a:r>
            <a:endParaRPr lang="ja-JP" altLang="en-US" sz="800" dirty="0">
              <a:latin typeface="Arial" panose="020B0604020202020204" pitchFamily="34" charset="0"/>
              <a:cs typeface="Arial" panose="020B0604020202020204" pitchFamily="34" charset="0"/>
            </a:endParaRPr>
          </a:p>
        </p:txBody>
      </p:sp>
      <p:sp>
        <p:nvSpPr>
          <p:cNvPr id="248" name="テキスト ボックス 247">
            <a:extLst>
              <a:ext uri="{FF2B5EF4-FFF2-40B4-BE49-F238E27FC236}">
                <a16:creationId xmlns:a16="http://schemas.microsoft.com/office/drawing/2014/main" id="{6D88685C-4AC9-ABB3-126B-387FEF82E3FD}"/>
              </a:ext>
            </a:extLst>
          </p:cNvPr>
          <p:cNvSpPr txBox="1"/>
          <p:nvPr/>
        </p:nvSpPr>
        <p:spPr>
          <a:xfrm>
            <a:off x="3069651" y="3142942"/>
            <a:ext cx="1139880" cy="215444"/>
          </a:xfrm>
          <a:prstGeom prst="rect">
            <a:avLst/>
          </a:prstGeom>
          <a:noFill/>
        </p:spPr>
        <p:txBody>
          <a:bodyPr wrap="square">
            <a:spAutoFit/>
          </a:bodyPr>
          <a:lstStyle/>
          <a:p>
            <a:pPr algn="ctr"/>
            <a:r>
              <a:rPr lang="en-US" altLang="ja-JP" sz="800" dirty="0">
                <a:latin typeface="Arial" panose="020B0604020202020204" pitchFamily="34" charset="0"/>
                <a:cs typeface="Arial" panose="020B0604020202020204" pitchFamily="34" charset="0"/>
              </a:rPr>
              <a:t>hsa-miR-513b-5p</a:t>
            </a:r>
            <a:endParaRPr lang="ja-JP" altLang="en-US" sz="800" dirty="0">
              <a:latin typeface="Arial" panose="020B0604020202020204" pitchFamily="34" charset="0"/>
              <a:cs typeface="Arial" panose="020B0604020202020204" pitchFamily="34" charset="0"/>
            </a:endParaRPr>
          </a:p>
        </p:txBody>
      </p:sp>
      <p:sp>
        <p:nvSpPr>
          <p:cNvPr id="249" name="テキスト ボックス 248">
            <a:extLst>
              <a:ext uri="{FF2B5EF4-FFF2-40B4-BE49-F238E27FC236}">
                <a16:creationId xmlns:a16="http://schemas.microsoft.com/office/drawing/2014/main" id="{BE4CB030-1CAC-C391-4DCA-558722D48E1B}"/>
              </a:ext>
            </a:extLst>
          </p:cNvPr>
          <p:cNvSpPr txBox="1"/>
          <p:nvPr/>
        </p:nvSpPr>
        <p:spPr>
          <a:xfrm>
            <a:off x="5004675" y="3132605"/>
            <a:ext cx="1139880" cy="215444"/>
          </a:xfrm>
          <a:prstGeom prst="rect">
            <a:avLst/>
          </a:prstGeom>
          <a:noFill/>
        </p:spPr>
        <p:txBody>
          <a:bodyPr wrap="square">
            <a:spAutoFit/>
          </a:bodyPr>
          <a:lstStyle/>
          <a:p>
            <a:pPr algn="ctr"/>
            <a:r>
              <a:rPr lang="en-US" altLang="ja-JP" sz="800" dirty="0">
                <a:latin typeface="Arial" panose="020B0604020202020204" pitchFamily="34" charset="0"/>
                <a:cs typeface="Arial" panose="020B0604020202020204" pitchFamily="34" charset="0"/>
              </a:rPr>
              <a:t>hsa-miR-6805-5p</a:t>
            </a:r>
            <a:endParaRPr lang="ja-JP" altLang="en-US" sz="800" dirty="0">
              <a:latin typeface="Arial" panose="020B0604020202020204" pitchFamily="34" charset="0"/>
              <a:cs typeface="Arial" panose="020B0604020202020204" pitchFamily="34" charset="0"/>
            </a:endParaRPr>
          </a:p>
        </p:txBody>
      </p:sp>
      <p:sp>
        <p:nvSpPr>
          <p:cNvPr id="250" name="テキスト ボックス 249">
            <a:extLst>
              <a:ext uri="{FF2B5EF4-FFF2-40B4-BE49-F238E27FC236}">
                <a16:creationId xmlns:a16="http://schemas.microsoft.com/office/drawing/2014/main" id="{90636138-6168-6538-67A9-D40E1EC078E4}"/>
              </a:ext>
            </a:extLst>
          </p:cNvPr>
          <p:cNvSpPr txBox="1"/>
          <p:nvPr/>
        </p:nvSpPr>
        <p:spPr>
          <a:xfrm>
            <a:off x="994796" y="5528394"/>
            <a:ext cx="1560943" cy="338554"/>
          </a:xfrm>
          <a:prstGeom prst="rect">
            <a:avLst/>
          </a:prstGeom>
          <a:noFill/>
        </p:spPr>
        <p:txBody>
          <a:bodyPr wrap="square">
            <a:spAutoFit/>
          </a:bodyPr>
          <a:lstStyle/>
          <a:p>
            <a:pPr algn="ctr"/>
            <a:r>
              <a:rPr lang="en-US" altLang="ja-JP" sz="800" dirty="0">
                <a:latin typeface="Arial" panose="020B0604020202020204" pitchFamily="34" charset="0"/>
                <a:cs typeface="Arial" panose="020B0604020202020204" pitchFamily="34" charset="0"/>
              </a:rPr>
              <a:t>hsa-miR-548av-5p/548k</a:t>
            </a:r>
            <a:endParaRPr lang="ja-JP" altLang="en-US" sz="800" dirty="0">
              <a:latin typeface="Arial" panose="020B0604020202020204" pitchFamily="34" charset="0"/>
              <a:cs typeface="Arial" panose="020B0604020202020204" pitchFamily="34" charset="0"/>
            </a:endParaRPr>
          </a:p>
          <a:p>
            <a:pPr algn="ctr"/>
            <a:endParaRPr lang="ja-JP" altLang="en-US" sz="800" dirty="0">
              <a:latin typeface="Arial" panose="020B0604020202020204" pitchFamily="34" charset="0"/>
              <a:cs typeface="Arial" panose="020B0604020202020204" pitchFamily="34" charset="0"/>
            </a:endParaRPr>
          </a:p>
        </p:txBody>
      </p:sp>
      <p:sp>
        <p:nvSpPr>
          <p:cNvPr id="251" name="テキスト ボックス 250">
            <a:extLst>
              <a:ext uri="{FF2B5EF4-FFF2-40B4-BE49-F238E27FC236}">
                <a16:creationId xmlns:a16="http://schemas.microsoft.com/office/drawing/2014/main" id="{7FA38B78-A45F-9E6A-A5C1-839D13395427}"/>
              </a:ext>
            </a:extLst>
          </p:cNvPr>
          <p:cNvSpPr txBox="1"/>
          <p:nvPr/>
        </p:nvSpPr>
        <p:spPr>
          <a:xfrm>
            <a:off x="3373828" y="3384371"/>
            <a:ext cx="698692" cy="200055"/>
          </a:xfrm>
          <a:prstGeom prst="rect">
            <a:avLst/>
          </a:prstGeom>
          <a:noFill/>
        </p:spPr>
        <p:txBody>
          <a:bodyPr wrap="square" rtlCol="0">
            <a:spAutoFit/>
          </a:bodyPr>
          <a:lstStyle/>
          <a:p>
            <a:r>
              <a:rPr kumimoji="1" lang="en-US" altLang="ja-JP" sz="700" dirty="0">
                <a:latin typeface="Arial" panose="020B0604020202020204" pitchFamily="34" charset="0"/>
                <a:cs typeface="Arial" panose="020B0604020202020204" pitchFamily="34" charset="0"/>
              </a:rPr>
              <a:t>P = 0.690</a:t>
            </a:r>
            <a:endParaRPr kumimoji="1" lang="ja-JP" altLang="en-US" sz="700" dirty="0">
              <a:latin typeface="Arial" panose="020B0604020202020204" pitchFamily="34" charset="0"/>
              <a:cs typeface="Arial" panose="020B0604020202020204" pitchFamily="34" charset="0"/>
            </a:endParaRPr>
          </a:p>
        </p:txBody>
      </p:sp>
      <p:sp>
        <p:nvSpPr>
          <p:cNvPr id="252" name="テキスト ボックス 251">
            <a:extLst>
              <a:ext uri="{FF2B5EF4-FFF2-40B4-BE49-F238E27FC236}">
                <a16:creationId xmlns:a16="http://schemas.microsoft.com/office/drawing/2014/main" id="{E1E6FF31-F9A8-BEF9-DC3A-D0723B0A0DEF}"/>
              </a:ext>
            </a:extLst>
          </p:cNvPr>
          <p:cNvSpPr txBox="1"/>
          <p:nvPr/>
        </p:nvSpPr>
        <p:spPr>
          <a:xfrm>
            <a:off x="1475733" y="3374860"/>
            <a:ext cx="698692" cy="200055"/>
          </a:xfrm>
          <a:prstGeom prst="rect">
            <a:avLst/>
          </a:prstGeom>
          <a:noFill/>
        </p:spPr>
        <p:txBody>
          <a:bodyPr wrap="square" rtlCol="0">
            <a:spAutoFit/>
          </a:bodyPr>
          <a:lstStyle/>
          <a:p>
            <a:r>
              <a:rPr kumimoji="1" lang="en-US" altLang="ja-JP" sz="700" dirty="0">
                <a:latin typeface="Arial" panose="020B0604020202020204" pitchFamily="34" charset="0"/>
                <a:cs typeface="Arial" panose="020B0604020202020204" pitchFamily="34" charset="0"/>
              </a:rPr>
              <a:t>P = 0.690</a:t>
            </a:r>
            <a:endParaRPr kumimoji="1" lang="ja-JP" altLang="en-US" sz="700" dirty="0">
              <a:latin typeface="Arial" panose="020B0604020202020204" pitchFamily="34" charset="0"/>
              <a:cs typeface="Arial" panose="020B0604020202020204" pitchFamily="34" charset="0"/>
            </a:endParaRPr>
          </a:p>
        </p:txBody>
      </p:sp>
      <p:sp>
        <p:nvSpPr>
          <p:cNvPr id="307" name="テキスト ボックス 306">
            <a:extLst>
              <a:ext uri="{FF2B5EF4-FFF2-40B4-BE49-F238E27FC236}">
                <a16:creationId xmlns:a16="http://schemas.microsoft.com/office/drawing/2014/main" id="{9A2D99B2-3D5B-DE5B-6748-9D62AC0D6699}"/>
              </a:ext>
            </a:extLst>
          </p:cNvPr>
          <p:cNvSpPr txBox="1"/>
          <p:nvPr/>
        </p:nvSpPr>
        <p:spPr>
          <a:xfrm>
            <a:off x="5273765" y="3358326"/>
            <a:ext cx="698692" cy="200055"/>
          </a:xfrm>
          <a:prstGeom prst="rect">
            <a:avLst/>
          </a:prstGeom>
          <a:noFill/>
        </p:spPr>
        <p:txBody>
          <a:bodyPr wrap="square" rtlCol="0">
            <a:spAutoFit/>
          </a:bodyPr>
          <a:lstStyle/>
          <a:p>
            <a:r>
              <a:rPr kumimoji="1" lang="en-US" altLang="ja-JP" sz="700" dirty="0">
                <a:latin typeface="Arial" panose="020B0604020202020204" pitchFamily="34" charset="0"/>
                <a:cs typeface="Arial" panose="020B0604020202020204" pitchFamily="34" charset="0"/>
              </a:rPr>
              <a:t>P = 0.696</a:t>
            </a:r>
            <a:endParaRPr kumimoji="1" lang="ja-JP" altLang="en-US" sz="700" dirty="0">
              <a:latin typeface="Arial" panose="020B0604020202020204" pitchFamily="34" charset="0"/>
              <a:cs typeface="Arial" panose="020B0604020202020204" pitchFamily="34" charset="0"/>
            </a:endParaRPr>
          </a:p>
        </p:txBody>
      </p:sp>
      <p:sp>
        <p:nvSpPr>
          <p:cNvPr id="308" name="テキスト ボックス 307">
            <a:extLst>
              <a:ext uri="{FF2B5EF4-FFF2-40B4-BE49-F238E27FC236}">
                <a16:creationId xmlns:a16="http://schemas.microsoft.com/office/drawing/2014/main" id="{808D7AA4-635A-125F-5944-E7EEB3585EFE}"/>
              </a:ext>
            </a:extLst>
          </p:cNvPr>
          <p:cNvSpPr txBox="1"/>
          <p:nvPr/>
        </p:nvSpPr>
        <p:spPr>
          <a:xfrm>
            <a:off x="1514901" y="5775743"/>
            <a:ext cx="698692" cy="200055"/>
          </a:xfrm>
          <a:prstGeom prst="rect">
            <a:avLst/>
          </a:prstGeom>
          <a:noFill/>
        </p:spPr>
        <p:txBody>
          <a:bodyPr wrap="square" rtlCol="0">
            <a:spAutoFit/>
          </a:bodyPr>
          <a:lstStyle/>
          <a:p>
            <a:r>
              <a:rPr kumimoji="1" lang="en-US" altLang="ja-JP" sz="700" dirty="0">
                <a:latin typeface="Arial" panose="020B0604020202020204" pitchFamily="34" charset="0"/>
                <a:cs typeface="Arial" panose="020B0604020202020204" pitchFamily="34" charset="0"/>
              </a:rPr>
              <a:t>P = 0.663</a:t>
            </a:r>
            <a:endParaRPr kumimoji="1" lang="ja-JP" altLang="en-US" sz="700" dirty="0">
              <a:latin typeface="Arial" panose="020B0604020202020204" pitchFamily="34" charset="0"/>
              <a:cs typeface="Arial" panose="020B0604020202020204" pitchFamily="34" charset="0"/>
            </a:endParaRPr>
          </a:p>
        </p:txBody>
      </p:sp>
      <p:sp>
        <p:nvSpPr>
          <p:cNvPr id="246" name="楕円 245">
            <a:extLst>
              <a:ext uri="{FF2B5EF4-FFF2-40B4-BE49-F238E27FC236}">
                <a16:creationId xmlns:a16="http://schemas.microsoft.com/office/drawing/2014/main" id="{4B937A5B-09B0-2D5E-4153-1433FA93011E}"/>
              </a:ext>
            </a:extLst>
          </p:cNvPr>
          <p:cNvSpPr/>
          <p:nvPr/>
        </p:nvSpPr>
        <p:spPr>
          <a:xfrm>
            <a:off x="3081289" y="6262322"/>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楕円 308">
            <a:extLst>
              <a:ext uri="{FF2B5EF4-FFF2-40B4-BE49-F238E27FC236}">
                <a16:creationId xmlns:a16="http://schemas.microsoft.com/office/drawing/2014/main" id="{AE538459-5A43-0F87-4F62-550BE5C8CE26}"/>
              </a:ext>
            </a:extLst>
          </p:cNvPr>
          <p:cNvSpPr/>
          <p:nvPr/>
        </p:nvSpPr>
        <p:spPr>
          <a:xfrm>
            <a:off x="3081289" y="6440524"/>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0" name="楕円 309">
            <a:extLst>
              <a:ext uri="{FF2B5EF4-FFF2-40B4-BE49-F238E27FC236}">
                <a16:creationId xmlns:a16="http://schemas.microsoft.com/office/drawing/2014/main" id="{625552AE-2721-3867-8E3C-EBA2A1832766}"/>
              </a:ext>
            </a:extLst>
          </p:cNvPr>
          <p:cNvSpPr/>
          <p:nvPr/>
        </p:nvSpPr>
        <p:spPr>
          <a:xfrm>
            <a:off x="3081289" y="6614018"/>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2" name="テキスト ボックス 311">
            <a:extLst>
              <a:ext uri="{FF2B5EF4-FFF2-40B4-BE49-F238E27FC236}">
                <a16:creationId xmlns:a16="http://schemas.microsoft.com/office/drawing/2014/main" id="{F823A2F0-B384-8B95-4267-883DE4BE34E9}"/>
              </a:ext>
            </a:extLst>
          </p:cNvPr>
          <p:cNvSpPr txBox="1"/>
          <p:nvPr/>
        </p:nvSpPr>
        <p:spPr>
          <a:xfrm>
            <a:off x="3063588" y="6188049"/>
            <a:ext cx="464096" cy="215444"/>
          </a:xfrm>
          <a:prstGeom prst="rect">
            <a:avLst/>
          </a:prstGeom>
          <a:noFill/>
        </p:spPr>
        <p:txBody>
          <a:bodyPr wrap="square" rtlCol="0">
            <a:spAutoFit/>
          </a:bodyPr>
          <a:lstStyle/>
          <a:p>
            <a:pPr algn="r"/>
            <a:r>
              <a:rPr kumimoji="1" lang="en-US" altLang="ja-JP" sz="800" dirty="0">
                <a:solidFill>
                  <a:srgbClr val="FF0000"/>
                </a:solidFill>
                <a:latin typeface="Arial" panose="020B0604020202020204" pitchFamily="34" charset="0"/>
                <a:cs typeface="Arial" panose="020B0604020202020204" pitchFamily="34" charset="0"/>
              </a:rPr>
              <a:t>CPA</a:t>
            </a:r>
            <a:endParaRPr kumimoji="1" lang="ja-JP" altLang="en-US" sz="800" dirty="0">
              <a:solidFill>
                <a:srgbClr val="FF0000"/>
              </a:solidFill>
              <a:latin typeface="Arial" panose="020B0604020202020204" pitchFamily="34" charset="0"/>
              <a:cs typeface="Arial" panose="020B0604020202020204" pitchFamily="34" charset="0"/>
            </a:endParaRPr>
          </a:p>
        </p:txBody>
      </p:sp>
      <p:sp>
        <p:nvSpPr>
          <p:cNvPr id="313" name="テキスト ボックス 312">
            <a:extLst>
              <a:ext uri="{FF2B5EF4-FFF2-40B4-BE49-F238E27FC236}">
                <a16:creationId xmlns:a16="http://schemas.microsoft.com/office/drawing/2014/main" id="{F861DEBC-DAEA-1193-172E-D82F8EB27F9C}"/>
              </a:ext>
            </a:extLst>
          </p:cNvPr>
          <p:cNvSpPr txBox="1"/>
          <p:nvPr/>
        </p:nvSpPr>
        <p:spPr>
          <a:xfrm>
            <a:off x="3128993" y="6368271"/>
            <a:ext cx="1105307" cy="215444"/>
          </a:xfrm>
          <a:prstGeom prst="rect">
            <a:avLst/>
          </a:prstGeom>
          <a:noFill/>
        </p:spPr>
        <p:txBody>
          <a:bodyPr wrap="square" rtlCol="0">
            <a:spAutoFit/>
          </a:bodyPr>
          <a:lstStyle/>
          <a:p>
            <a:r>
              <a:rPr kumimoji="1" lang="en-US" altLang="ja-JP" sz="800" dirty="0">
                <a:solidFill>
                  <a:srgbClr val="00CC00"/>
                </a:solidFill>
                <a:latin typeface="Arial" panose="020B0604020202020204" pitchFamily="34" charset="0"/>
                <a:cs typeface="Arial" panose="020B0604020202020204" pitchFamily="34" charset="0"/>
              </a:rPr>
              <a:t>PBMAH</a:t>
            </a:r>
            <a:r>
              <a:rPr kumimoji="1" lang="ja-JP" altLang="en-US" sz="800" dirty="0">
                <a:solidFill>
                  <a:srgbClr val="00CC00"/>
                </a:solidFill>
                <a:latin typeface="Arial" panose="020B0604020202020204" pitchFamily="34" charset="0"/>
                <a:cs typeface="Arial" panose="020B0604020202020204" pitchFamily="34" charset="0"/>
              </a:rPr>
              <a:t> </a:t>
            </a:r>
            <a:r>
              <a:rPr kumimoji="1" lang="en-US" altLang="ja-JP" sz="800" dirty="0">
                <a:solidFill>
                  <a:srgbClr val="00CC00"/>
                </a:solidFill>
                <a:latin typeface="Arial" panose="020B0604020202020204" pitchFamily="34" charset="0"/>
                <a:cs typeface="Arial" panose="020B0604020202020204" pitchFamily="34" charset="0"/>
              </a:rPr>
              <a:t>subtype1 </a:t>
            </a:r>
          </a:p>
        </p:txBody>
      </p:sp>
      <p:sp>
        <p:nvSpPr>
          <p:cNvPr id="314" name="テキスト ボックス 313">
            <a:extLst>
              <a:ext uri="{FF2B5EF4-FFF2-40B4-BE49-F238E27FC236}">
                <a16:creationId xmlns:a16="http://schemas.microsoft.com/office/drawing/2014/main" id="{C4C117D2-A45B-F817-0AC9-0015D4AA2CB9}"/>
              </a:ext>
            </a:extLst>
          </p:cNvPr>
          <p:cNvSpPr txBox="1"/>
          <p:nvPr/>
        </p:nvSpPr>
        <p:spPr>
          <a:xfrm>
            <a:off x="3132423" y="6530872"/>
            <a:ext cx="1139879" cy="215444"/>
          </a:xfrm>
          <a:prstGeom prst="rect">
            <a:avLst/>
          </a:prstGeom>
          <a:noFill/>
        </p:spPr>
        <p:txBody>
          <a:bodyPr wrap="square" rtlCol="0">
            <a:spAutoFit/>
          </a:bodyPr>
          <a:lstStyle/>
          <a:p>
            <a:r>
              <a:rPr kumimoji="1" lang="en-US" altLang="ja-JP" sz="800" dirty="0">
                <a:solidFill>
                  <a:srgbClr val="00CC00"/>
                </a:solidFill>
                <a:latin typeface="Arial" panose="020B0604020202020204" pitchFamily="34" charset="0"/>
                <a:cs typeface="Arial" panose="020B0604020202020204" pitchFamily="34" charset="0"/>
              </a:rPr>
              <a:t>PBMAH</a:t>
            </a:r>
            <a:r>
              <a:rPr kumimoji="1" lang="ja-JP" altLang="en-US" sz="800" dirty="0">
                <a:solidFill>
                  <a:srgbClr val="00CC00"/>
                </a:solidFill>
                <a:latin typeface="Arial" panose="020B0604020202020204" pitchFamily="34" charset="0"/>
                <a:cs typeface="Arial" panose="020B0604020202020204" pitchFamily="34" charset="0"/>
              </a:rPr>
              <a:t> </a:t>
            </a:r>
            <a:r>
              <a:rPr kumimoji="1" lang="en-US" altLang="ja-JP" sz="800" dirty="0">
                <a:solidFill>
                  <a:srgbClr val="00CC00"/>
                </a:solidFill>
                <a:latin typeface="Arial" panose="020B0604020202020204" pitchFamily="34" charset="0"/>
                <a:cs typeface="Arial" panose="020B0604020202020204" pitchFamily="34" charset="0"/>
              </a:rPr>
              <a:t>subtype2 </a:t>
            </a:r>
          </a:p>
        </p:txBody>
      </p:sp>
      <p:sp>
        <p:nvSpPr>
          <p:cNvPr id="30" name="正方形/長方形 29">
            <a:extLst>
              <a:ext uri="{FF2B5EF4-FFF2-40B4-BE49-F238E27FC236}">
                <a16:creationId xmlns:a16="http://schemas.microsoft.com/office/drawing/2014/main" id="{4E84603B-644D-28F8-CD01-DC9D7E3B5674}"/>
              </a:ext>
            </a:extLst>
          </p:cNvPr>
          <p:cNvSpPr/>
          <p:nvPr/>
        </p:nvSpPr>
        <p:spPr>
          <a:xfrm flipV="1">
            <a:off x="1185813" y="3521749"/>
            <a:ext cx="1254497" cy="79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9951929E-F9A0-6E7A-B0FD-C73E03A19FBF}"/>
              </a:ext>
            </a:extLst>
          </p:cNvPr>
          <p:cNvSpPr/>
          <p:nvPr/>
        </p:nvSpPr>
        <p:spPr>
          <a:xfrm>
            <a:off x="2362825" y="3570438"/>
            <a:ext cx="54867" cy="1415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0E8E7DD2-91FB-7096-D573-A90A652FB2C7}"/>
              </a:ext>
            </a:extLst>
          </p:cNvPr>
          <p:cNvSpPr/>
          <p:nvPr/>
        </p:nvSpPr>
        <p:spPr>
          <a:xfrm>
            <a:off x="3030554" y="3527567"/>
            <a:ext cx="1254497"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69827ACE-8C2C-E1B6-4270-A528A2C68F0A}"/>
              </a:ext>
            </a:extLst>
          </p:cNvPr>
          <p:cNvSpPr/>
          <p:nvPr/>
        </p:nvSpPr>
        <p:spPr>
          <a:xfrm>
            <a:off x="4217393" y="3573918"/>
            <a:ext cx="54867" cy="1415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60BBF932-10A6-C12C-BFBC-D8DD9DFD5A0A}"/>
              </a:ext>
            </a:extLst>
          </p:cNvPr>
          <p:cNvSpPr/>
          <p:nvPr/>
        </p:nvSpPr>
        <p:spPr>
          <a:xfrm>
            <a:off x="4965540" y="3509073"/>
            <a:ext cx="1254497"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62B61FA2-E0FD-ED98-E853-BBC5B23A52DE}"/>
              </a:ext>
            </a:extLst>
          </p:cNvPr>
          <p:cNvSpPr/>
          <p:nvPr/>
        </p:nvSpPr>
        <p:spPr>
          <a:xfrm rot="5400000">
            <a:off x="5509359" y="4133903"/>
            <a:ext cx="1444929" cy="1806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5BFC6187-44BD-1552-5428-8960087DCF56}"/>
              </a:ext>
            </a:extLst>
          </p:cNvPr>
          <p:cNvSpPr txBox="1"/>
          <p:nvPr/>
        </p:nvSpPr>
        <p:spPr>
          <a:xfrm>
            <a:off x="4623814" y="2430351"/>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0</a:t>
            </a:r>
            <a:endParaRPr kumimoji="1" lang="ja-JP" altLang="en-US" sz="800" dirty="0">
              <a:latin typeface="Arial" panose="020B0604020202020204" pitchFamily="34" charset="0"/>
              <a:cs typeface="Arial" panose="020B0604020202020204" pitchFamily="34" charset="0"/>
            </a:endParaRPr>
          </a:p>
        </p:txBody>
      </p:sp>
      <p:sp>
        <p:nvSpPr>
          <p:cNvPr id="2" name="テキスト ボックス 1">
            <a:extLst>
              <a:ext uri="{FF2B5EF4-FFF2-40B4-BE49-F238E27FC236}">
                <a16:creationId xmlns:a16="http://schemas.microsoft.com/office/drawing/2014/main" id="{76E9A88A-C4D0-24B1-4A97-80C6AD28E828}"/>
              </a:ext>
            </a:extLst>
          </p:cNvPr>
          <p:cNvSpPr txBox="1"/>
          <p:nvPr/>
        </p:nvSpPr>
        <p:spPr>
          <a:xfrm>
            <a:off x="165076" y="219141"/>
            <a:ext cx="2846154" cy="369332"/>
          </a:xfrm>
          <a:prstGeom prst="rect">
            <a:avLst/>
          </a:prstGeom>
          <a:noFill/>
        </p:spPr>
        <p:txBody>
          <a:bodyPr wrap="square" rtlCol="0">
            <a:spAutoFit/>
          </a:bodyPr>
          <a:lstStyle/>
          <a:p>
            <a:r>
              <a:rPr kumimoji="1" lang="en-US" altLang="ja-JP" dirty="0">
                <a:latin typeface="Arial" panose="020B0604020202020204" pitchFamily="34" charset="0"/>
                <a:cs typeface="Arial" panose="020B0604020202020204" pitchFamily="34" charset="0"/>
              </a:rPr>
              <a:t>Supplemental</a:t>
            </a:r>
            <a:r>
              <a:rPr kumimoji="1" lang="ja-JP" altLang="en-US" dirty="0">
                <a:latin typeface="Arial" panose="020B0604020202020204" pitchFamily="34" charset="0"/>
                <a:cs typeface="Arial" panose="020B0604020202020204" pitchFamily="34" charset="0"/>
              </a:rPr>
              <a:t> </a:t>
            </a:r>
            <a:r>
              <a:rPr kumimoji="1" lang="en-US" altLang="ja-JP" dirty="0">
                <a:latin typeface="Arial" panose="020B0604020202020204" pitchFamily="34" charset="0"/>
                <a:cs typeface="Arial" panose="020B0604020202020204" pitchFamily="34" charset="0"/>
              </a:rPr>
              <a:t>Figure 1</a:t>
            </a:r>
            <a:endParaRPr kumimoji="1" lang="ja-JP" altLang="en-US" dirty="0">
              <a:latin typeface="Arial" panose="020B0604020202020204" pitchFamily="34" charset="0"/>
              <a:cs typeface="Arial" panose="020B0604020202020204" pitchFamily="34" charset="0"/>
            </a:endParaRPr>
          </a:p>
        </p:txBody>
      </p:sp>
      <p:sp>
        <p:nvSpPr>
          <p:cNvPr id="6" name="テキスト ボックス 5">
            <a:extLst>
              <a:ext uri="{FF2B5EF4-FFF2-40B4-BE49-F238E27FC236}">
                <a16:creationId xmlns:a16="http://schemas.microsoft.com/office/drawing/2014/main" id="{4E783A63-0CFD-C433-1E22-2BE0A66EECD1}"/>
              </a:ext>
            </a:extLst>
          </p:cNvPr>
          <p:cNvSpPr txBox="1"/>
          <p:nvPr/>
        </p:nvSpPr>
        <p:spPr>
          <a:xfrm>
            <a:off x="846197" y="905780"/>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6.0</a:t>
            </a:r>
            <a:endParaRPr kumimoji="1" lang="ja-JP" altLang="en-US" sz="800" dirty="0">
              <a:latin typeface="Arial" panose="020B0604020202020204" pitchFamily="34" charset="0"/>
              <a:cs typeface="Arial" panose="020B0604020202020204" pitchFamily="34" charset="0"/>
            </a:endParaRPr>
          </a:p>
        </p:txBody>
      </p:sp>
      <p:sp>
        <p:nvSpPr>
          <p:cNvPr id="4" name="テキスト ボックス 3">
            <a:extLst>
              <a:ext uri="{FF2B5EF4-FFF2-40B4-BE49-F238E27FC236}">
                <a16:creationId xmlns:a16="http://schemas.microsoft.com/office/drawing/2014/main" id="{1D86A554-6B0A-4935-4989-BF48D5FEB7F7}"/>
              </a:ext>
            </a:extLst>
          </p:cNvPr>
          <p:cNvSpPr txBox="1"/>
          <p:nvPr/>
        </p:nvSpPr>
        <p:spPr>
          <a:xfrm>
            <a:off x="455190" y="8051744"/>
            <a:ext cx="5752920" cy="1778372"/>
          </a:xfrm>
          <a:prstGeom prst="rect">
            <a:avLst/>
          </a:prstGeom>
          <a:noFill/>
        </p:spPr>
        <p:txBody>
          <a:bodyPr wrap="square">
            <a:spAutoFit/>
          </a:bodyPr>
          <a:lstStyle/>
          <a:p>
            <a:pPr algn="l">
              <a:lnSpc>
                <a:spcPct val="200000"/>
              </a:lnSpc>
            </a:pPr>
            <a:r>
              <a:rPr lang="en-US" altLang="ja-JP" sz="800" kern="100" dirty="0">
                <a:effectLst/>
                <a:latin typeface="Times New Roman" panose="02020603050405020304" pitchFamily="18" charset="0"/>
                <a:ea typeface="游明朝" panose="02020400000000000000" pitchFamily="18" charset="-128"/>
                <a:cs typeface="Mangal" panose="02040503050203030202" pitchFamily="18" charset="0"/>
              </a:rPr>
              <a:t>Evaluation of miRNAs expression between adenoma CPA</a:t>
            </a:r>
            <a:r>
              <a:rPr lang="en-US" altLang="ja-JP" sz="800" kern="100" dirty="0">
                <a:latin typeface="Times New Roman" panose="02020603050405020304" pitchFamily="18" charset="0"/>
                <a:ea typeface="游明朝" panose="02020400000000000000" pitchFamily="18" charset="-128"/>
                <a:cs typeface="Mangal" panose="02040503050203030202" pitchFamily="18" charset="0"/>
              </a:rPr>
              <a:t> </a:t>
            </a:r>
            <a:r>
              <a:rPr lang="en-US" altLang="ja-JP" sz="800" kern="100" dirty="0">
                <a:effectLst/>
                <a:latin typeface="Times New Roman" panose="02020603050405020304" pitchFamily="18" charset="0"/>
                <a:ea typeface="游明朝" panose="02020400000000000000" pitchFamily="18" charset="-128"/>
                <a:cs typeface="Mangal" panose="02040503050203030202" pitchFamily="18" charset="0"/>
              </a:rPr>
              <a:t>and PBMAH.</a:t>
            </a:r>
            <a:endParaRPr lang="ja-JP" altLang="ja-JP" sz="800" kern="100" dirty="0">
              <a:effectLst/>
              <a:latin typeface="游明朝" panose="02020400000000000000" pitchFamily="18" charset="-128"/>
              <a:ea typeface="游明朝" panose="02020400000000000000" pitchFamily="18" charset="-128"/>
              <a:cs typeface="Mangal" panose="02040503050203030202" pitchFamily="18" charset="0"/>
            </a:endParaRPr>
          </a:p>
          <a:p>
            <a:pPr lvl="0" algn="l">
              <a:lnSpc>
                <a:spcPct val="200000"/>
              </a:lnSpc>
            </a:pPr>
            <a:r>
              <a:rPr lang="en-US" altLang="ja-JP" sz="800" kern="100" dirty="0">
                <a:effectLst/>
                <a:latin typeface="Times New Roman" panose="02020603050405020304" pitchFamily="18" charset="0"/>
                <a:ea typeface="游明朝" panose="02020400000000000000" pitchFamily="18" charset="-128"/>
                <a:cs typeface="Times New Roman" panose="02020603050405020304" pitchFamily="18" charset="0"/>
              </a:rPr>
              <a:t>RT-qPCR analysis of hsa-miR-1180-3p, hsa-miR4732-5p, hsa-let-7b-5p, hsa-miR-631, hsa-miR513b-5p, hsa-miR6805-5p, and hsa-miR-548av-5p/548k. Data were normalized to hsa-miR16-5p and are shown with regard to the classification of adenomas including CPA (red circle, n = 5) and PBMAH (green circle, n = 5). Patients with PBMAH were divided into two subtypes based on hierarchical clusters. Subtype 1 (green open circles) includes sample numbers 11 and 14, and subtype 2 (green closed circles) includes sample numbers 10, 12, and 13. Student’s </a:t>
            </a:r>
            <a:r>
              <a:rPr lang="en-US" altLang="ja-JP" sz="800" i="1" kern="100" dirty="0">
                <a:effectLst/>
                <a:latin typeface="Times New Roman" panose="02020603050405020304" pitchFamily="18" charset="0"/>
                <a:ea typeface="游明朝" panose="02020400000000000000" pitchFamily="18" charset="-128"/>
                <a:cs typeface="Times New Roman" panose="02020603050405020304" pitchFamily="18" charset="0"/>
              </a:rPr>
              <a:t>t</a:t>
            </a:r>
            <a:r>
              <a:rPr lang="en-US" altLang="ja-JP" sz="800" kern="100" dirty="0">
                <a:effectLst/>
                <a:latin typeface="Times New Roman" panose="02020603050405020304" pitchFamily="18" charset="0"/>
                <a:ea typeface="游明朝" panose="02020400000000000000" pitchFamily="18" charset="-128"/>
                <a:cs typeface="Times New Roman" panose="02020603050405020304" pitchFamily="18" charset="0"/>
              </a:rPr>
              <a:t>-test or Mann-Whitney U test was used for the classification of adenoma versus PBMAH and bar plots with mean ± SD or box plots with the upper and lower quartiles and the median were shown for each analysis, respectively. </a:t>
            </a:r>
            <a:endParaRPr lang="ja-JP" altLang="ja-JP" sz="800" kern="100" dirty="0">
              <a:effectLst/>
              <a:latin typeface="Times New Roman" panose="02020603050405020304" pitchFamily="18" charset="0"/>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377357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a:extLst>
              <a:ext uri="{FF2B5EF4-FFF2-40B4-BE49-F238E27FC236}">
                <a16:creationId xmlns:a16="http://schemas.microsoft.com/office/drawing/2014/main" id="{5436E6A5-058D-F2A0-E42E-45FB9895DB4E}"/>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4476" y="5770225"/>
            <a:ext cx="1762316" cy="2354400"/>
          </a:xfrm>
          <a:prstGeom prst="rect">
            <a:avLst/>
          </a:prstGeom>
          <a:noFill/>
          <a:extLst>
            <a:ext uri="{909E8E84-426E-40DD-AFC4-6F175D3DCCD1}">
              <a14:hiddenFill xmlns:a14="http://schemas.microsoft.com/office/drawing/2010/main">
                <a:solidFill>
                  <a:srgbClr val="FFFFFF"/>
                </a:solidFill>
              </a14:hiddenFill>
            </a:ext>
          </a:extLst>
        </p:spPr>
      </p:pic>
      <p:pic>
        <p:nvPicPr>
          <p:cNvPr id="15" name="図 14">
            <a:extLst>
              <a:ext uri="{FF2B5EF4-FFF2-40B4-BE49-F238E27FC236}">
                <a16:creationId xmlns:a16="http://schemas.microsoft.com/office/drawing/2014/main" id="{0190E793-8A08-C3EA-E59B-A2D0420660D2}"/>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8394" y="2741757"/>
            <a:ext cx="1762316" cy="2977200"/>
          </a:xfrm>
          <a:prstGeom prst="rect">
            <a:avLst/>
          </a:prstGeom>
          <a:noFill/>
          <a:extLst>
            <a:ext uri="{909E8E84-426E-40DD-AFC4-6F175D3DCCD1}">
              <a14:hiddenFill xmlns:a14="http://schemas.microsoft.com/office/drawing/2010/main">
                <a:solidFill>
                  <a:srgbClr val="FFFFFF"/>
                </a:solidFill>
              </a14:hiddenFill>
            </a:ext>
          </a:extLst>
        </p:spPr>
      </p:pic>
      <p:pic>
        <p:nvPicPr>
          <p:cNvPr id="14" name="図 13">
            <a:extLst>
              <a:ext uri="{FF2B5EF4-FFF2-40B4-BE49-F238E27FC236}">
                <a16:creationId xmlns:a16="http://schemas.microsoft.com/office/drawing/2014/main" id="{BECFDC51-4F45-ABA4-2597-6A6B9602B0D5}"/>
              </a:ext>
            </a:extLst>
          </p:cNvPr>
          <p:cNvPicPr>
            <a:picLocks noChangeAspect="1"/>
          </p:cNvPicPr>
          <p:nvPr/>
        </p:nvPicPr>
        <p:blipFill>
          <a:blip r:embed="rId4"/>
          <a:stretch>
            <a:fillRect/>
          </a:stretch>
        </p:blipFill>
        <p:spPr>
          <a:xfrm>
            <a:off x="2826823" y="3175053"/>
            <a:ext cx="1761897" cy="2408129"/>
          </a:xfrm>
          <a:prstGeom prst="rect">
            <a:avLst/>
          </a:prstGeom>
        </p:spPr>
      </p:pic>
      <p:pic>
        <p:nvPicPr>
          <p:cNvPr id="11" name="図 10">
            <a:extLst>
              <a:ext uri="{FF2B5EF4-FFF2-40B4-BE49-F238E27FC236}">
                <a16:creationId xmlns:a16="http://schemas.microsoft.com/office/drawing/2014/main" id="{8F867429-386A-96FC-C950-CBF8F28735FA}"/>
              </a:ext>
            </a:extLst>
          </p:cNvPr>
          <p:cNvPicPr>
            <a:picLocks noChangeAspect="1"/>
          </p:cNvPicPr>
          <p:nvPr/>
        </p:nvPicPr>
        <p:blipFill>
          <a:blip r:embed="rId5"/>
          <a:stretch>
            <a:fillRect/>
          </a:stretch>
        </p:blipFill>
        <p:spPr>
          <a:xfrm>
            <a:off x="1132669" y="3191082"/>
            <a:ext cx="1761897" cy="2402032"/>
          </a:xfrm>
          <a:prstGeom prst="rect">
            <a:avLst/>
          </a:prstGeom>
        </p:spPr>
      </p:pic>
      <p:pic>
        <p:nvPicPr>
          <p:cNvPr id="6" name="図 5">
            <a:extLst>
              <a:ext uri="{FF2B5EF4-FFF2-40B4-BE49-F238E27FC236}">
                <a16:creationId xmlns:a16="http://schemas.microsoft.com/office/drawing/2014/main" id="{062F74DB-69B4-E02E-96F6-84E2B3D64C01}"/>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35534" y="662747"/>
            <a:ext cx="1762316" cy="2534400"/>
          </a:xfrm>
          <a:prstGeom prst="rect">
            <a:avLst/>
          </a:prstGeom>
          <a:noFill/>
          <a:extLst>
            <a:ext uri="{909E8E84-426E-40DD-AFC4-6F175D3DCCD1}">
              <a14:hiddenFill xmlns:a14="http://schemas.microsoft.com/office/drawing/2010/main">
                <a:solidFill>
                  <a:srgbClr val="FFFFFF"/>
                </a:solidFill>
              </a14:hiddenFill>
            </a:ext>
          </a:extLst>
        </p:spPr>
      </p:pic>
      <p:pic>
        <p:nvPicPr>
          <p:cNvPr id="5" name="図 4">
            <a:extLst>
              <a:ext uri="{FF2B5EF4-FFF2-40B4-BE49-F238E27FC236}">
                <a16:creationId xmlns:a16="http://schemas.microsoft.com/office/drawing/2014/main" id="{E1CD431C-719D-7C34-5FC4-698E88BDD1B7}"/>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4407" y="674639"/>
            <a:ext cx="1762316" cy="2534400"/>
          </a:xfrm>
          <a:prstGeom prst="rect">
            <a:avLst/>
          </a:prstGeom>
          <a:noFill/>
          <a:extLst>
            <a:ext uri="{909E8E84-426E-40DD-AFC4-6F175D3DCCD1}">
              <a14:hiddenFill xmlns:a14="http://schemas.microsoft.com/office/drawing/2010/main">
                <a:solidFill>
                  <a:srgbClr val="FFFFFF"/>
                </a:solidFill>
              </a14:hiddenFill>
            </a:ext>
          </a:extLst>
        </p:spPr>
      </p:pic>
      <p:pic>
        <p:nvPicPr>
          <p:cNvPr id="3" name="図 2">
            <a:extLst>
              <a:ext uri="{FF2B5EF4-FFF2-40B4-BE49-F238E27FC236}">
                <a16:creationId xmlns:a16="http://schemas.microsoft.com/office/drawing/2014/main" id="{5C689738-8899-3E5F-8CB1-A7BC11F590B3}"/>
              </a:ext>
            </a:extLst>
          </p:cNvPr>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34280" y="647325"/>
            <a:ext cx="1762316" cy="2563368"/>
          </a:xfrm>
          <a:prstGeom prst="rect">
            <a:avLst/>
          </a:prstGeom>
          <a:noFill/>
          <a:extLst>
            <a:ext uri="{909E8E84-426E-40DD-AFC4-6F175D3DCCD1}">
              <a14:hiddenFill xmlns:a14="http://schemas.microsoft.com/office/drawing/2010/main">
                <a:solidFill>
                  <a:srgbClr val="FFFFFF"/>
                </a:solidFill>
              </a14:hiddenFill>
            </a:ext>
          </a:extLst>
        </p:spPr>
      </p:pic>
      <p:sp>
        <p:nvSpPr>
          <p:cNvPr id="474" name="正方形/長方形 473">
            <a:extLst>
              <a:ext uri="{FF2B5EF4-FFF2-40B4-BE49-F238E27FC236}">
                <a16:creationId xmlns:a16="http://schemas.microsoft.com/office/drawing/2014/main" id="{46E8101F-E37D-E222-A2C8-7CDA0DDAC3F2}"/>
              </a:ext>
            </a:extLst>
          </p:cNvPr>
          <p:cNvSpPr/>
          <p:nvPr/>
        </p:nvSpPr>
        <p:spPr>
          <a:xfrm>
            <a:off x="2740668" y="3273844"/>
            <a:ext cx="215445" cy="15596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5" name="テキスト ボックス 474">
            <a:extLst>
              <a:ext uri="{FF2B5EF4-FFF2-40B4-BE49-F238E27FC236}">
                <a16:creationId xmlns:a16="http://schemas.microsoft.com/office/drawing/2014/main" id="{B2DA065D-E3FF-55A1-309B-B89DA47F51BD}"/>
              </a:ext>
            </a:extLst>
          </p:cNvPr>
          <p:cNvSpPr txBox="1"/>
          <p:nvPr/>
        </p:nvSpPr>
        <p:spPr>
          <a:xfrm>
            <a:off x="2691639" y="3957544"/>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2.0</a:t>
            </a:r>
            <a:endParaRPr kumimoji="1" lang="ja-JP" altLang="en-US" sz="800" dirty="0">
              <a:latin typeface="Arial" panose="020B0604020202020204" pitchFamily="34" charset="0"/>
              <a:cs typeface="Arial" panose="020B0604020202020204" pitchFamily="34" charset="0"/>
            </a:endParaRPr>
          </a:p>
        </p:txBody>
      </p:sp>
      <p:sp>
        <p:nvSpPr>
          <p:cNvPr id="476" name="テキスト ボックス 475">
            <a:extLst>
              <a:ext uri="{FF2B5EF4-FFF2-40B4-BE49-F238E27FC236}">
                <a16:creationId xmlns:a16="http://schemas.microsoft.com/office/drawing/2014/main" id="{B30A81D3-68B7-466F-F8BB-000957313A2D}"/>
              </a:ext>
            </a:extLst>
          </p:cNvPr>
          <p:cNvSpPr txBox="1"/>
          <p:nvPr/>
        </p:nvSpPr>
        <p:spPr>
          <a:xfrm>
            <a:off x="2679574" y="4292023"/>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1.0</a:t>
            </a:r>
            <a:endParaRPr kumimoji="1" lang="ja-JP" altLang="en-US" sz="800" dirty="0">
              <a:latin typeface="Arial" panose="020B0604020202020204" pitchFamily="34" charset="0"/>
              <a:cs typeface="Arial" panose="020B0604020202020204" pitchFamily="34" charset="0"/>
            </a:endParaRPr>
          </a:p>
        </p:txBody>
      </p:sp>
      <p:sp>
        <p:nvSpPr>
          <p:cNvPr id="477" name="テキスト ボックス 476">
            <a:extLst>
              <a:ext uri="{FF2B5EF4-FFF2-40B4-BE49-F238E27FC236}">
                <a16:creationId xmlns:a16="http://schemas.microsoft.com/office/drawing/2014/main" id="{3B45FE31-D8AB-1222-A300-7D43F6D27926}"/>
              </a:ext>
            </a:extLst>
          </p:cNvPr>
          <p:cNvSpPr txBox="1"/>
          <p:nvPr/>
        </p:nvSpPr>
        <p:spPr>
          <a:xfrm>
            <a:off x="2691639" y="4642691"/>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0</a:t>
            </a:r>
            <a:endParaRPr kumimoji="1" lang="ja-JP" altLang="en-US" sz="800" dirty="0">
              <a:latin typeface="Arial" panose="020B0604020202020204" pitchFamily="34" charset="0"/>
              <a:cs typeface="Arial" panose="020B0604020202020204" pitchFamily="34" charset="0"/>
            </a:endParaRPr>
          </a:p>
        </p:txBody>
      </p:sp>
      <p:sp>
        <p:nvSpPr>
          <p:cNvPr id="478" name="テキスト ボックス 477">
            <a:extLst>
              <a:ext uri="{FF2B5EF4-FFF2-40B4-BE49-F238E27FC236}">
                <a16:creationId xmlns:a16="http://schemas.microsoft.com/office/drawing/2014/main" id="{92CAF232-9A74-EF14-304D-84F9651A1732}"/>
              </a:ext>
            </a:extLst>
          </p:cNvPr>
          <p:cNvSpPr txBox="1"/>
          <p:nvPr/>
        </p:nvSpPr>
        <p:spPr>
          <a:xfrm>
            <a:off x="2694274" y="3601425"/>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3.0</a:t>
            </a:r>
            <a:endParaRPr kumimoji="1" lang="ja-JP" altLang="en-US" sz="800" dirty="0">
              <a:latin typeface="Arial" panose="020B0604020202020204" pitchFamily="34" charset="0"/>
              <a:cs typeface="Arial" panose="020B0604020202020204" pitchFamily="34" charset="0"/>
            </a:endParaRPr>
          </a:p>
        </p:txBody>
      </p:sp>
      <p:grpSp>
        <p:nvGrpSpPr>
          <p:cNvPr id="479" name="グループ化 478">
            <a:extLst>
              <a:ext uri="{FF2B5EF4-FFF2-40B4-BE49-F238E27FC236}">
                <a16:creationId xmlns:a16="http://schemas.microsoft.com/office/drawing/2014/main" id="{71DE3ABF-4087-19A1-22E5-737E762B44B8}"/>
              </a:ext>
            </a:extLst>
          </p:cNvPr>
          <p:cNvGrpSpPr/>
          <p:nvPr/>
        </p:nvGrpSpPr>
        <p:grpSpPr>
          <a:xfrm>
            <a:off x="2913118" y="4868716"/>
            <a:ext cx="1512747" cy="278321"/>
            <a:chOff x="4889952" y="3453639"/>
            <a:chExt cx="1512747" cy="278321"/>
          </a:xfrm>
        </p:grpSpPr>
        <p:sp>
          <p:nvSpPr>
            <p:cNvPr id="498" name="正方形/長方形 497">
              <a:extLst>
                <a:ext uri="{FF2B5EF4-FFF2-40B4-BE49-F238E27FC236}">
                  <a16:creationId xmlns:a16="http://schemas.microsoft.com/office/drawing/2014/main" id="{4D417202-7E30-88AE-AFE0-6F056EC53EB9}"/>
                </a:ext>
              </a:extLst>
            </p:cNvPr>
            <p:cNvSpPr/>
            <p:nvPr/>
          </p:nvSpPr>
          <p:spPr>
            <a:xfrm>
              <a:off x="4912686" y="3457818"/>
              <a:ext cx="1490013" cy="2078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9" name="テキスト ボックス 498">
              <a:extLst>
                <a:ext uri="{FF2B5EF4-FFF2-40B4-BE49-F238E27FC236}">
                  <a16:creationId xmlns:a16="http://schemas.microsoft.com/office/drawing/2014/main" id="{D0667001-2766-DE7C-D9A6-D647D4A6C1DE}"/>
                </a:ext>
              </a:extLst>
            </p:cNvPr>
            <p:cNvSpPr txBox="1"/>
            <p:nvPr/>
          </p:nvSpPr>
          <p:spPr>
            <a:xfrm>
              <a:off x="5628383" y="3454128"/>
              <a:ext cx="573296" cy="276999"/>
            </a:xfrm>
            <a:prstGeom prst="rect">
              <a:avLst/>
            </a:prstGeom>
            <a:noFill/>
          </p:spPr>
          <p:txBody>
            <a:bodyPr wrap="square" rtlCol="0">
              <a:spAutoFit/>
            </a:bodyPr>
            <a:lstStyle/>
            <a:p>
              <a:pPr algn="ctr"/>
              <a:r>
                <a:rPr kumimoji="1" lang="en-US" altLang="ja-JP" sz="600" dirty="0">
                  <a:solidFill>
                    <a:srgbClr val="00CC00"/>
                  </a:solidFill>
                  <a:latin typeface="Arial" panose="020B0604020202020204" pitchFamily="34" charset="0"/>
                  <a:cs typeface="Arial" panose="020B0604020202020204" pitchFamily="34" charset="0"/>
                </a:rPr>
                <a:t>PBMAH </a:t>
              </a:r>
            </a:p>
            <a:p>
              <a:pPr algn="ctr"/>
              <a:r>
                <a:rPr kumimoji="1" lang="en-US" altLang="ja-JP" sz="600" dirty="0">
                  <a:solidFill>
                    <a:srgbClr val="00CC00"/>
                  </a:solidFill>
                  <a:latin typeface="Arial" panose="020B0604020202020204" pitchFamily="34" charset="0"/>
                  <a:cs typeface="Arial" panose="020B0604020202020204" pitchFamily="34" charset="0"/>
                </a:rPr>
                <a:t>subtype 2</a:t>
              </a:r>
              <a:endParaRPr kumimoji="1" lang="ja-JP" altLang="en-US" sz="600" dirty="0">
                <a:solidFill>
                  <a:srgbClr val="00CC00"/>
                </a:solidFill>
                <a:latin typeface="Arial" panose="020B0604020202020204" pitchFamily="34" charset="0"/>
                <a:cs typeface="Arial" panose="020B0604020202020204" pitchFamily="34" charset="0"/>
              </a:endParaRPr>
            </a:p>
          </p:txBody>
        </p:sp>
        <p:sp>
          <p:nvSpPr>
            <p:cNvPr id="500" name="テキスト ボックス 499">
              <a:extLst>
                <a:ext uri="{FF2B5EF4-FFF2-40B4-BE49-F238E27FC236}">
                  <a16:creationId xmlns:a16="http://schemas.microsoft.com/office/drawing/2014/main" id="{DC184D08-6B2B-37E3-62FF-2C99D16C3C1F}"/>
                </a:ext>
              </a:extLst>
            </p:cNvPr>
            <p:cNvSpPr txBox="1"/>
            <p:nvPr/>
          </p:nvSpPr>
          <p:spPr>
            <a:xfrm>
              <a:off x="5261085" y="3454961"/>
              <a:ext cx="573296" cy="276999"/>
            </a:xfrm>
            <a:prstGeom prst="rect">
              <a:avLst/>
            </a:prstGeom>
            <a:noFill/>
          </p:spPr>
          <p:txBody>
            <a:bodyPr wrap="square" rtlCol="0">
              <a:spAutoFit/>
            </a:bodyPr>
            <a:lstStyle/>
            <a:p>
              <a:pPr algn="ctr"/>
              <a:r>
                <a:rPr kumimoji="1" lang="en-US" altLang="ja-JP" sz="600" dirty="0">
                  <a:solidFill>
                    <a:srgbClr val="00CC00"/>
                  </a:solidFill>
                  <a:latin typeface="Arial" panose="020B0604020202020204" pitchFamily="34" charset="0"/>
                  <a:cs typeface="Arial" panose="020B0604020202020204" pitchFamily="34" charset="0"/>
                </a:rPr>
                <a:t>PBMAH </a:t>
              </a:r>
            </a:p>
            <a:p>
              <a:pPr algn="ctr"/>
              <a:r>
                <a:rPr kumimoji="1" lang="en-US" altLang="ja-JP" sz="600" dirty="0">
                  <a:solidFill>
                    <a:srgbClr val="00CC00"/>
                  </a:solidFill>
                  <a:latin typeface="Arial" panose="020B0604020202020204" pitchFamily="34" charset="0"/>
                  <a:cs typeface="Arial" panose="020B0604020202020204" pitchFamily="34" charset="0"/>
                </a:rPr>
                <a:t>subtype 1</a:t>
              </a:r>
              <a:endParaRPr kumimoji="1" lang="ja-JP" altLang="en-US" sz="600" dirty="0">
                <a:solidFill>
                  <a:srgbClr val="00CC00"/>
                </a:solidFill>
                <a:latin typeface="Arial" panose="020B0604020202020204" pitchFamily="34" charset="0"/>
                <a:cs typeface="Arial" panose="020B0604020202020204" pitchFamily="34" charset="0"/>
              </a:endParaRPr>
            </a:p>
          </p:txBody>
        </p:sp>
        <p:sp>
          <p:nvSpPr>
            <p:cNvPr id="501" name="テキスト ボックス 500">
              <a:extLst>
                <a:ext uri="{FF2B5EF4-FFF2-40B4-BE49-F238E27FC236}">
                  <a16:creationId xmlns:a16="http://schemas.microsoft.com/office/drawing/2014/main" id="{BE1B7C4B-8B92-C80C-5465-DB7629302E15}"/>
                </a:ext>
              </a:extLst>
            </p:cNvPr>
            <p:cNvSpPr txBox="1"/>
            <p:nvPr/>
          </p:nvSpPr>
          <p:spPr>
            <a:xfrm>
              <a:off x="4889952" y="3453639"/>
              <a:ext cx="464096" cy="184666"/>
            </a:xfrm>
            <a:prstGeom prst="rect">
              <a:avLst/>
            </a:prstGeom>
            <a:noFill/>
          </p:spPr>
          <p:txBody>
            <a:bodyPr wrap="square" rtlCol="0">
              <a:spAutoFit/>
            </a:bodyPr>
            <a:lstStyle/>
            <a:p>
              <a:pPr algn="r"/>
              <a:r>
                <a:rPr kumimoji="1" lang="en-US" altLang="ja-JP" sz="600" dirty="0">
                  <a:solidFill>
                    <a:srgbClr val="FF0000"/>
                  </a:solidFill>
                  <a:latin typeface="Arial" panose="020B0604020202020204" pitchFamily="34" charset="0"/>
                  <a:cs typeface="Arial" panose="020B0604020202020204" pitchFamily="34" charset="0"/>
                </a:rPr>
                <a:t>CPA</a:t>
              </a:r>
              <a:endParaRPr kumimoji="1" lang="ja-JP" altLang="en-US" sz="600" dirty="0">
                <a:solidFill>
                  <a:srgbClr val="FF0000"/>
                </a:solidFill>
                <a:latin typeface="Arial" panose="020B0604020202020204" pitchFamily="34" charset="0"/>
                <a:cs typeface="Arial" panose="020B0604020202020204" pitchFamily="34" charset="0"/>
              </a:endParaRPr>
            </a:p>
          </p:txBody>
        </p:sp>
      </p:grpSp>
      <p:sp>
        <p:nvSpPr>
          <p:cNvPr id="480" name="楕円 479">
            <a:extLst>
              <a:ext uri="{FF2B5EF4-FFF2-40B4-BE49-F238E27FC236}">
                <a16:creationId xmlns:a16="http://schemas.microsoft.com/office/drawing/2014/main" id="{0A131BFB-28EA-B887-7618-BF7D8CCB4368}"/>
              </a:ext>
            </a:extLst>
          </p:cNvPr>
          <p:cNvSpPr/>
          <p:nvPr/>
        </p:nvSpPr>
        <p:spPr>
          <a:xfrm>
            <a:off x="3940403" y="4729111"/>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1" name="楕円 480">
            <a:extLst>
              <a:ext uri="{FF2B5EF4-FFF2-40B4-BE49-F238E27FC236}">
                <a16:creationId xmlns:a16="http://schemas.microsoft.com/office/drawing/2014/main" id="{510585E3-9183-57F4-5C4F-FF3979995644}"/>
              </a:ext>
            </a:extLst>
          </p:cNvPr>
          <p:cNvSpPr/>
          <p:nvPr/>
        </p:nvSpPr>
        <p:spPr>
          <a:xfrm>
            <a:off x="4004035" y="4718225"/>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2" name="楕円 481">
            <a:extLst>
              <a:ext uri="{FF2B5EF4-FFF2-40B4-BE49-F238E27FC236}">
                <a16:creationId xmlns:a16="http://schemas.microsoft.com/office/drawing/2014/main" id="{78F1341B-5D78-5E5B-96B9-7028F5EF3BDA}"/>
              </a:ext>
            </a:extLst>
          </p:cNvPr>
          <p:cNvSpPr/>
          <p:nvPr/>
        </p:nvSpPr>
        <p:spPr>
          <a:xfrm>
            <a:off x="3974896" y="4685244"/>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3" name="楕円 482">
            <a:extLst>
              <a:ext uri="{FF2B5EF4-FFF2-40B4-BE49-F238E27FC236}">
                <a16:creationId xmlns:a16="http://schemas.microsoft.com/office/drawing/2014/main" id="{65FF6E30-F4E9-3EE0-2E0C-7DE69AE59679}"/>
              </a:ext>
            </a:extLst>
          </p:cNvPr>
          <p:cNvSpPr/>
          <p:nvPr/>
        </p:nvSpPr>
        <p:spPr>
          <a:xfrm>
            <a:off x="3596221" y="4003075"/>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4" name="楕円 483">
            <a:extLst>
              <a:ext uri="{FF2B5EF4-FFF2-40B4-BE49-F238E27FC236}">
                <a16:creationId xmlns:a16="http://schemas.microsoft.com/office/drawing/2014/main" id="{B3B23AC6-961A-BBDC-E6B1-3A4A68142A80}"/>
              </a:ext>
            </a:extLst>
          </p:cNvPr>
          <p:cNvSpPr/>
          <p:nvPr/>
        </p:nvSpPr>
        <p:spPr>
          <a:xfrm>
            <a:off x="3596220" y="3449169"/>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9" name="楕円 488">
            <a:extLst>
              <a:ext uri="{FF2B5EF4-FFF2-40B4-BE49-F238E27FC236}">
                <a16:creationId xmlns:a16="http://schemas.microsoft.com/office/drawing/2014/main" id="{0AA699FA-D93D-0250-8831-FB0E9FCE7426}"/>
              </a:ext>
            </a:extLst>
          </p:cNvPr>
          <p:cNvSpPr/>
          <p:nvPr/>
        </p:nvSpPr>
        <p:spPr>
          <a:xfrm>
            <a:off x="3270630" y="4664582"/>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0" name="楕円 489">
            <a:extLst>
              <a:ext uri="{FF2B5EF4-FFF2-40B4-BE49-F238E27FC236}">
                <a16:creationId xmlns:a16="http://schemas.microsoft.com/office/drawing/2014/main" id="{5A347DAB-62CF-0F4E-4C3C-DCD418BB488A}"/>
              </a:ext>
            </a:extLst>
          </p:cNvPr>
          <p:cNvSpPr/>
          <p:nvPr/>
        </p:nvSpPr>
        <p:spPr>
          <a:xfrm>
            <a:off x="3270630" y="4633166"/>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1" name="楕円 490">
            <a:extLst>
              <a:ext uri="{FF2B5EF4-FFF2-40B4-BE49-F238E27FC236}">
                <a16:creationId xmlns:a16="http://schemas.microsoft.com/office/drawing/2014/main" id="{C73F8FE8-EF04-86A1-80AE-19FE4F74773C}"/>
              </a:ext>
            </a:extLst>
          </p:cNvPr>
          <p:cNvSpPr/>
          <p:nvPr/>
        </p:nvSpPr>
        <p:spPr>
          <a:xfrm>
            <a:off x="3270630" y="4593042"/>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2" name="楕円 491">
            <a:extLst>
              <a:ext uri="{FF2B5EF4-FFF2-40B4-BE49-F238E27FC236}">
                <a16:creationId xmlns:a16="http://schemas.microsoft.com/office/drawing/2014/main" id="{CDEBBD5B-B3C3-D5F6-5094-B03D9B2EF42C}"/>
              </a:ext>
            </a:extLst>
          </p:cNvPr>
          <p:cNvSpPr/>
          <p:nvPr/>
        </p:nvSpPr>
        <p:spPr>
          <a:xfrm>
            <a:off x="3270630" y="4525875"/>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3" name="楕円 492">
            <a:extLst>
              <a:ext uri="{FF2B5EF4-FFF2-40B4-BE49-F238E27FC236}">
                <a16:creationId xmlns:a16="http://schemas.microsoft.com/office/drawing/2014/main" id="{41719293-E1C2-C919-BDB3-AC03B66EAE5B}"/>
              </a:ext>
            </a:extLst>
          </p:cNvPr>
          <p:cNvSpPr/>
          <p:nvPr/>
        </p:nvSpPr>
        <p:spPr>
          <a:xfrm>
            <a:off x="3270630" y="4564350"/>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4" name="テキスト ボックス 493">
            <a:extLst>
              <a:ext uri="{FF2B5EF4-FFF2-40B4-BE49-F238E27FC236}">
                <a16:creationId xmlns:a16="http://schemas.microsoft.com/office/drawing/2014/main" id="{0E8FFD88-F34C-4C33-EAC6-659201DF65F6}"/>
              </a:ext>
            </a:extLst>
          </p:cNvPr>
          <p:cNvSpPr txBox="1"/>
          <p:nvPr/>
        </p:nvSpPr>
        <p:spPr>
          <a:xfrm>
            <a:off x="2992613" y="2958205"/>
            <a:ext cx="1139880" cy="215444"/>
          </a:xfrm>
          <a:prstGeom prst="rect">
            <a:avLst/>
          </a:prstGeom>
          <a:noFill/>
        </p:spPr>
        <p:txBody>
          <a:bodyPr wrap="square">
            <a:spAutoFit/>
          </a:bodyPr>
          <a:lstStyle/>
          <a:p>
            <a:pPr algn="ctr"/>
            <a:r>
              <a:rPr lang="en-US" altLang="ja-JP" sz="800" dirty="0">
                <a:latin typeface="Arial" panose="020B0604020202020204" pitchFamily="34" charset="0"/>
                <a:cs typeface="Arial" panose="020B0604020202020204" pitchFamily="34" charset="0"/>
              </a:rPr>
              <a:t>hsa-miR-513b-5p</a:t>
            </a:r>
            <a:endParaRPr lang="ja-JP" altLang="en-US" sz="800" dirty="0">
              <a:latin typeface="Arial" panose="020B0604020202020204" pitchFamily="34" charset="0"/>
              <a:cs typeface="Arial" panose="020B0604020202020204" pitchFamily="34" charset="0"/>
            </a:endParaRPr>
          </a:p>
        </p:txBody>
      </p:sp>
      <p:sp>
        <p:nvSpPr>
          <p:cNvPr id="495" name="テキスト ボックス 494">
            <a:extLst>
              <a:ext uri="{FF2B5EF4-FFF2-40B4-BE49-F238E27FC236}">
                <a16:creationId xmlns:a16="http://schemas.microsoft.com/office/drawing/2014/main" id="{538F6A38-CCA2-D7CF-D46B-A38B3FDE9C4E}"/>
              </a:ext>
            </a:extLst>
          </p:cNvPr>
          <p:cNvSpPr txBox="1"/>
          <p:nvPr/>
        </p:nvSpPr>
        <p:spPr>
          <a:xfrm>
            <a:off x="3296790" y="3193993"/>
            <a:ext cx="698692" cy="200055"/>
          </a:xfrm>
          <a:prstGeom prst="rect">
            <a:avLst/>
          </a:prstGeom>
          <a:noFill/>
        </p:spPr>
        <p:txBody>
          <a:bodyPr wrap="square" rtlCol="0">
            <a:spAutoFit/>
          </a:bodyPr>
          <a:lstStyle/>
          <a:p>
            <a:r>
              <a:rPr kumimoji="1" lang="en-US" altLang="ja-JP" sz="700" dirty="0">
                <a:latin typeface="Arial" panose="020B0604020202020204" pitchFamily="34" charset="0"/>
                <a:cs typeface="Arial" panose="020B0604020202020204" pitchFamily="34" charset="0"/>
              </a:rPr>
              <a:t>P = 0.110</a:t>
            </a:r>
            <a:endParaRPr kumimoji="1" lang="ja-JP" altLang="en-US" sz="700" dirty="0">
              <a:latin typeface="Arial" panose="020B0604020202020204" pitchFamily="34" charset="0"/>
              <a:cs typeface="Arial" panose="020B0604020202020204" pitchFamily="34" charset="0"/>
            </a:endParaRPr>
          </a:p>
        </p:txBody>
      </p:sp>
      <p:sp>
        <p:nvSpPr>
          <p:cNvPr id="496" name="正方形/長方形 495">
            <a:extLst>
              <a:ext uri="{FF2B5EF4-FFF2-40B4-BE49-F238E27FC236}">
                <a16:creationId xmlns:a16="http://schemas.microsoft.com/office/drawing/2014/main" id="{B3E5ADCC-F95B-118E-B202-B23DC6EF2AA5}"/>
              </a:ext>
            </a:extLst>
          </p:cNvPr>
          <p:cNvSpPr/>
          <p:nvPr/>
        </p:nvSpPr>
        <p:spPr>
          <a:xfrm>
            <a:off x="3003589" y="3379672"/>
            <a:ext cx="124353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7" name="正方形/長方形 496">
            <a:extLst>
              <a:ext uri="{FF2B5EF4-FFF2-40B4-BE49-F238E27FC236}">
                <a16:creationId xmlns:a16="http://schemas.microsoft.com/office/drawing/2014/main" id="{DAFE07ED-E86B-680D-EE35-B62417144C9C}"/>
              </a:ext>
            </a:extLst>
          </p:cNvPr>
          <p:cNvSpPr/>
          <p:nvPr/>
        </p:nvSpPr>
        <p:spPr>
          <a:xfrm>
            <a:off x="4136601" y="3375728"/>
            <a:ext cx="52114" cy="14272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id="{5C7172BB-9F09-B578-DA09-EB912B0DF869}"/>
              </a:ext>
            </a:extLst>
          </p:cNvPr>
          <p:cNvSpPr/>
          <p:nvPr/>
        </p:nvSpPr>
        <p:spPr>
          <a:xfrm>
            <a:off x="1092868" y="2446026"/>
            <a:ext cx="1490013" cy="2078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9" name="テキスト ボックス 238">
            <a:extLst>
              <a:ext uri="{FF2B5EF4-FFF2-40B4-BE49-F238E27FC236}">
                <a16:creationId xmlns:a16="http://schemas.microsoft.com/office/drawing/2014/main" id="{2A4F7403-5FD4-9F09-F69F-24A6D2C8FC8B}"/>
              </a:ext>
            </a:extLst>
          </p:cNvPr>
          <p:cNvSpPr txBox="1"/>
          <p:nvPr/>
        </p:nvSpPr>
        <p:spPr>
          <a:xfrm rot="16200000">
            <a:off x="5759" y="1669009"/>
            <a:ext cx="1453608" cy="215444"/>
          </a:xfrm>
          <a:prstGeom prst="rect">
            <a:avLst/>
          </a:prstGeom>
          <a:solidFill>
            <a:schemeClr val="bg1"/>
          </a:solidFill>
        </p:spPr>
        <p:txBody>
          <a:bodyPr wrap="square" rtlCol="0">
            <a:spAutoFit/>
          </a:bodyPr>
          <a:lstStyle/>
          <a:p>
            <a:pPr algn="ctr"/>
            <a:r>
              <a:rPr kumimoji="1" lang="en-US" altLang="ja-JP" sz="800" dirty="0">
                <a:latin typeface="Arial" panose="020B0604020202020204" pitchFamily="34" charset="0"/>
                <a:cs typeface="Arial" panose="020B0604020202020204" pitchFamily="34" charset="0"/>
              </a:rPr>
              <a:t>Relative expression level</a:t>
            </a:r>
            <a:endParaRPr kumimoji="1" lang="ja-JP" altLang="en-US" sz="800" dirty="0">
              <a:latin typeface="Arial" panose="020B0604020202020204" pitchFamily="34" charset="0"/>
              <a:cs typeface="Arial" panose="020B0604020202020204" pitchFamily="34" charset="0"/>
            </a:endParaRPr>
          </a:p>
        </p:txBody>
      </p:sp>
      <p:sp>
        <p:nvSpPr>
          <p:cNvPr id="367" name="楕円 366">
            <a:extLst>
              <a:ext uri="{FF2B5EF4-FFF2-40B4-BE49-F238E27FC236}">
                <a16:creationId xmlns:a16="http://schemas.microsoft.com/office/drawing/2014/main" id="{31BB6849-F119-0E61-3290-D0B312089432}"/>
              </a:ext>
            </a:extLst>
          </p:cNvPr>
          <p:cNvSpPr/>
          <p:nvPr/>
        </p:nvSpPr>
        <p:spPr>
          <a:xfrm>
            <a:off x="3090200" y="6013926"/>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8" name="楕円 367">
            <a:extLst>
              <a:ext uri="{FF2B5EF4-FFF2-40B4-BE49-F238E27FC236}">
                <a16:creationId xmlns:a16="http://schemas.microsoft.com/office/drawing/2014/main" id="{5FB0D0BC-432D-AF16-A4AD-59FBB86CC99C}"/>
              </a:ext>
            </a:extLst>
          </p:cNvPr>
          <p:cNvSpPr/>
          <p:nvPr/>
        </p:nvSpPr>
        <p:spPr>
          <a:xfrm>
            <a:off x="3090200" y="6192128"/>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9" name="楕円 368">
            <a:extLst>
              <a:ext uri="{FF2B5EF4-FFF2-40B4-BE49-F238E27FC236}">
                <a16:creationId xmlns:a16="http://schemas.microsoft.com/office/drawing/2014/main" id="{805CCE1E-A671-C319-046E-898572527EA1}"/>
              </a:ext>
            </a:extLst>
          </p:cNvPr>
          <p:cNvSpPr/>
          <p:nvPr/>
        </p:nvSpPr>
        <p:spPr>
          <a:xfrm>
            <a:off x="3090200" y="6365622"/>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1" name="テキスト ボックス 370">
            <a:extLst>
              <a:ext uri="{FF2B5EF4-FFF2-40B4-BE49-F238E27FC236}">
                <a16:creationId xmlns:a16="http://schemas.microsoft.com/office/drawing/2014/main" id="{4FBA67B7-6C3C-06F3-45FD-3F20642781F6}"/>
              </a:ext>
            </a:extLst>
          </p:cNvPr>
          <p:cNvSpPr txBox="1"/>
          <p:nvPr/>
        </p:nvSpPr>
        <p:spPr>
          <a:xfrm>
            <a:off x="3072499" y="5939653"/>
            <a:ext cx="464096" cy="215444"/>
          </a:xfrm>
          <a:prstGeom prst="rect">
            <a:avLst/>
          </a:prstGeom>
          <a:noFill/>
        </p:spPr>
        <p:txBody>
          <a:bodyPr wrap="square" rtlCol="0">
            <a:spAutoFit/>
          </a:bodyPr>
          <a:lstStyle/>
          <a:p>
            <a:pPr algn="r"/>
            <a:r>
              <a:rPr kumimoji="1" lang="en-US" altLang="ja-JP" sz="800" dirty="0">
                <a:solidFill>
                  <a:srgbClr val="FF0000"/>
                </a:solidFill>
                <a:latin typeface="Arial" panose="020B0604020202020204" pitchFamily="34" charset="0"/>
                <a:cs typeface="Arial" panose="020B0604020202020204" pitchFamily="34" charset="0"/>
              </a:rPr>
              <a:t>CPA</a:t>
            </a:r>
            <a:endParaRPr kumimoji="1" lang="ja-JP" altLang="en-US" sz="800" dirty="0">
              <a:solidFill>
                <a:srgbClr val="FF0000"/>
              </a:solidFill>
              <a:latin typeface="Arial" panose="020B0604020202020204" pitchFamily="34" charset="0"/>
              <a:cs typeface="Arial" panose="020B0604020202020204" pitchFamily="34" charset="0"/>
            </a:endParaRPr>
          </a:p>
        </p:txBody>
      </p:sp>
      <p:sp>
        <p:nvSpPr>
          <p:cNvPr id="372" name="テキスト ボックス 371">
            <a:extLst>
              <a:ext uri="{FF2B5EF4-FFF2-40B4-BE49-F238E27FC236}">
                <a16:creationId xmlns:a16="http://schemas.microsoft.com/office/drawing/2014/main" id="{5C975DB9-6FE0-56B6-7970-125C9B881D92}"/>
              </a:ext>
            </a:extLst>
          </p:cNvPr>
          <p:cNvSpPr txBox="1"/>
          <p:nvPr/>
        </p:nvSpPr>
        <p:spPr>
          <a:xfrm>
            <a:off x="3154418" y="6115873"/>
            <a:ext cx="1120562" cy="215444"/>
          </a:xfrm>
          <a:prstGeom prst="rect">
            <a:avLst/>
          </a:prstGeom>
          <a:noFill/>
        </p:spPr>
        <p:txBody>
          <a:bodyPr wrap="square" rtlCol="0">
            <a:spAutoFit/>
          </a:bodyPr>
          <a:lstStyle/>
          <a:p>
            <a:r>
              <a:rPr kumimoji="1" lang="en-US" altLang="ja-JP" sz="800" dirty="0">
                <a:solidFill>
                  <a:srgbClr val="00CC00"/>
                </a:solidFill>
                <a:latin typeface="Arial" panose="020B0604020202020204" pitchFamily="34" charset="0"/>
                <a:cs typeface="Arial" panose="020B0604020202020204" pitchFamily="34" charset="0"/>
              </a:rPr>
              <a:t>PBMAH</a:t>
            </a:r>
            <a:r>
              <a:rPr kumimoji="1" lang="ja-JP" altLang="en-US" sz="800" dirty="0">
                <a:solidFill>
                  <a:srgbClr val="00CC00"/>
                </a:solidFill>
                <a:latin typeface="Arial" panose="020B0604020202020204" pitchFamily="34" charset="0"/>
                <a:cs typeface="Arial" panose="020B0604020202020204" pitchFamily="34" charset="0"/>
              </a:rPr>
              <a:t> </a:t>
            </a:r>
            <a:r>
              <a:rPr kumimoji="1" lang="en-US" altLang="ja-JP" sz="800" dirty="0">
                <a:solidFill>
                  <a:srgbClr val="00CC00"/>
                </a:solidFill>
                <a:latin typeface="Arial" panose="020B0604020202020204" pitchFamily="34" charset="0"/>
                <a:cs typeface="Arial" panose="020B0604020202020204" pitchFamily="34" charset="0"/>
              </a:rPr>
              <a:t>subtype1 </a:t>
            </a:r>
          </a:p>
        </p:txBody>
      </p:sp>
      <p:sp>
        <p:nvSpPr>
          <p:cNvPr id="373" name="テキスト ボックス 372">
            <a:extLst>
              <a:ext uri="{FF2B5EF4-FFF2-40B4-BE49-F238E27FC236}">
                <a16:creationId xmlns:a16="http://schemas.microsoft.com/office/drawing/2014/main" id="{83DD1675-6A52-EFCF-75CA-B251DFFF5031}"/>
              </a:ext>
            </a:extLst>
          </p:cNvPr>
          <p:cNvSpPr txBox="1"/>
          <p:nvPr/>
        </p:nvSpPr>
        <p:spPr>
          <a:xfrm>
            <a:off x="3148478" y="6282476"/>
            <a:ext cx="1037011" cy="215444"/>
          </a:xfrm>
          <a:prstGeom prst="rect">
            <a:avLst/>
          </a:prstGeom>
          <a:noFill/>
        </p:spPr>
        <p:txBody>
          <a:bodyPr wrap="square" rtlCol="0">
            <a:spAutoFit/>
          </a:bodyPr>
          <a:lstStyle/>
          <a:p>
            <a:r>
              <a:rPr kumimoji="1" lang="en-US" altLang="ja-JP" sz="800" dirty="0">
                <a:solidFill>
                  <a:srgbClr val="00CC00"/>
                </a:solidFill>
                <a:latin typeface="Arial" panose="020B0604020202020204" pitchFamily="34" charset="0"/>
                <a:cs typeface="Arial" panose="020B0604020202020204" pitchFamily="34" charset="0"/>
              </a:rPr>
              <a:t>PBMAH</a:t>
            </a:r>
            <a:r>
              <a:rPr kumimoji="1" lang="ja-JP" altLang="en-US" sz="800" dirty="0">
                <a:solidFill>
                  <a:srgbClr val="00CC00"/>
                </a:solidFill>
                <a:latin typeface="Arial" panose="020B0604020202020204" pitchFamily="34" charset="0"/>
                <a:cs typeface="Arial" panose="020B0604020202020204" pitchFamily="34" charset="0"/>
              </a:rPr>
              <a:t> </a:t>
            </a:r>
            <a:r>
              <a:rPr kumimoji="1" lang="en-US" altLang="ja-JP" sz="800" dirty="0">
                <a:solidFill>
                  <a:srgbClr val="00CC00"/>
                </a:solidFill>
                <a:latin typeface="Arial" panose="020B0604020202020204" pitchFamily="34" charset="0"/>
                <a:cs typeface="Arial" panose="020B0604020202020204" pitchFamily="34" charset="0"/>
              </a:rPr>
              <a:t>subtype2 </a:t>
            </a:r>
          </a:p>
        </p:txBody>
      </p:sp>
      <p:sp>
        <p:nvSpPr>
          <p:cNvPr id="38" name="正方形/長方形 37">
            <a:extLst>
              <a:ext uri="{FF2B5EF4-FFF2-40B4-BE49-F238E27FC236}">
                <a16:creationId xmlns:a16="http://schemas.microsoft.com/office/drawing/2014/main" id="{DD923C6B-BF36-1BD9-1BF1-373EFC754360}"/>
              </a:ext>
            </a:extLst>
          </p:cNvPr>
          <p:cNvSpPr/>
          <p:nvPr/>
        </p:nvSpPr>
        <p:spPr>
          <a:xfrm>
            <a:off x="1239838" y="2438169"/>
            <a:ext cx="1490013" cy="2078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FAE9FB30-26C7-5093-71A4-347DF4F3F491}"/>
              </a:ext>
            </a:extLst>
          </p:cNvPr>
          <p:cNvSpPr/>
          <p:nvPr/>
        </p:nvSpPr>
        <p:spPr>
          <a:xfrm>
            <a:off x="1052563" y="795298"/>
            <a:ext cx="212886" cy="17376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a:extLst>
              <a:ext uri="{FF2B5EF4-FFF2-40B4-BE49-F238E27FC236}">
                <a16:creationId xmlns:a16="http://schemas.microsoft.com/office/drawing/2014/main" id="{97A5489E-2A1F-2304-05D6-D5DA91D49EBC}"/>
              </a:ext>
            </a:extLst>
          </p:cNvPr>
          <p:cNvSpPr txBox="1"/>
          <p:nvPr/>
        </p:nvSpPr>
        <p:spPr>
          <a:xfrm>
            <a:off x="974012" y="1259735"/>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4.0</a:t>
            </a:r>
            <a:endParaRPr kumimoji="1" lang="ja-JP" altLang="en-US" sz="800" dirty="0">
              <a:latin typeface="Arial" panose="020B0604020202020204" pitchFamily="34" charset="0"/>
              <a:cs typeface="Arial" panose="020B0604020202020204" pitchFamily="34" charset="0"/>
            </a:endParaRPr>
          </a:p>
        </p:txBody>
      </p:sp>
      <p:sp>
        <p:nvSpPr>
          <p:cNvPr id="45" name="テキスト ボックス 44">
            <a:extLst>
              <a:ext uri="{FF2B5EF4-FFF2-40B4-BE49-F238E27FC236}">
                <a16:creationId xmlns:a16="http://schemas.microsoft.com/office/drawing/2014/main" id="{036B2393-CDFF-00B6-2432-9519F8B297DC}"/>
              </a:ext>
            </a:extLst>
          </p:cNvPr>
          <p:cNvSpPr txBox="1"/>
          <p:nvPr/>
        </p:nvSpPr>
        <p:spPr>
          <a:xfrm>
            <a:off x="985298" y="1743343"/>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2.0</a:t>
            </a:r>
            <a:endParaRPr kumimoji="1" lang="ja-JP" altLang="en-US" sz="800" dirty="0">
              <a:latin typeface="Arial" panose="020B0604020202020204" pitchFamily="34" charset="0"/>
              <a:cs typeface="Arial" panose="020B0604020202020204" pitchFamily="34" charset="0"/>
            </a:endParaRPr>
          </a:p>
        </p:txBody>
      </p:sp>
      <p:sp>
        <p:nvSpPr>
          <p:cNvPr id="46" name="テキスト ボックス 45">
            <a:extLst>
              <a:ext uri="{FF2B5EF4-FFF2-40B4-BE49-F238E27FC236}">
                <a16:creationId xmlns:a16="http://schemas.microsoft.com/office/drawing/2014/main" id="{FD33F8CE-53FA-1B56-7DC6-45F12D96E40A}"/>
              </a:ext>
            </a:extLst>
          </p:cNvPr>
          <p:cNvSpPr txBox="1"/>
          <p:nvPr/>
        </p:nvSpPr>
        <p:spPr>
          <a:xfrm>
            <a:off x="969828" y="2289871"/>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0</a:t>
            </a:r>
            <a:endParaRPr kumimoji="1" lang="ja-JP" altLang="en-US" sz="800" dirty="0">
              <a:latin typeface="Arial" panose="020B0604020202020204" pitchFamily="34" charset="0"/>
              <a:cs typeface="Arial" panose="020B0604020202020204" pitchFamily="34" charset="0"/>
            </a:endParaRPr>
          </a:p>
        </p:txBody>
      </p:sp>
      <p:sp>
        <p:nvSpPr>
          <p:cNvPr id="50" name="楕円 49">
            <a:extLst>
              <a:ext uri="{FF2B5EF4-FFF2-40B4-BE49-F238E27FC236}">
                <a16:creationId xmlns:a16="http://schemas.microsoft.com/office/drawing/2014/main" id="{69802891-6E0C-63E2-75D0-98194A635A54}"/>
              </a:ext>
            </a:extLst>
          </p:cNvPr>
          <p:cNvSpPr/>
          <p:nvPr/>
        </p:nvSpPr>
        <p:spPr>
          <a:xfrm>
            <a:off x="2299041" y="2249953"/>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楕円 51">
            <a:extLst>
              <a:ext uri="{FF2B5EF4-FFF2-40B4-BE49-F238E27FC236}">
                <a16:creationId xmlns:a16="http://schemas.microsoft.com/office/drawing/2014/main" id="{5DA7CF00-E3B6-4E63-16D8-73EB2BA95EC7}"/>
              </a:ext>
            </a:extLst>
          </p:cNvPr>
          <p:cNvSpPr/>
          <p:nvPr/>
        </p:nvSpPr>
        <p:spPr>
          <a:xfrm>
            <a:off x="2271493" y="2344154"/>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楕円 52">
            <a:extLst>
              <a:ext uri="{FF2B5EF4-FFF2-40B4-BE49-F238E27FC236}">
                <a16:creationId xmlns:a16="http://schemas.microsoft.com/office/drawing/2014/main" id="{979624A0-A6DA-8F3A-6F1E-52094C367853}"/>
              </a:ext>
            </a:extLst>
          </p:cNvPr>
          <p:cNvSpPr/>
          <p:nvPr/>
        </p:nvSpPr>
        <p:spPr>
          <a:xfrm>
            <a:off x="2328960" y="2344154"/>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楕円 57">
            <a:extLst>
              <a:ext uri="{FF2B5EF4-FFF2-40B4-BE49-F238E27FC236}">
                <a16:creationId xmlns:a16="http://schemas.microsoft.com/office/drawing/2014/main" id="{8C2DA19F-8F56-1FFD-F1FD-C0B463EF9806}"/>
              </a:ext>
            </a:extLst>
          </p:cNvPr>
          <p:cNvSpPr/>
          <p:nvPr/>
        </p:nvSpPr>
        <p:spPr>
          <a:xfrm>
            <a:off x="1531991" y="2182263"/>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楕円 58">
            <a:extLst>
              <a:ext uri="{FF2B5EF4-FFF2-40B4-BE49-F238E27FC236}">
                <a16:creationId xmlns:a16="http://schemas.microsoft.com/office/drawing/2014/main" id="{AE1B4A9B-F9D1-8C3F-A1D6-E409235557DE}"/>
              </a:ext>
            </a:extLst>
          </p:cNvPr>
          <p:cNvSpPr/>
          <p:nvPr/>
        </p:nvSpPr>
        <p:spPr>
          <a:xfrm>
            <a:off x="1531991" y="2014327"/>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a:extLst>
              <a:ext uri="{FF2B5EF4-FFF2-40B4-BE49-F238E27FC236}">
                <a16:creationId xmlns:a16="http://schemas.microsoft.com/office/drawing/2014/main" id="{94CC177F-9AB5-FF34-8BEE-C56B82B7E375}"/>
              </a:ext>
            </a:extLst>
          </p:cNvPr>
          <p:cNvSpPr/>
          <p:nvPr/>
        </p:nvSpPr>
        <p:spPr>
          <a:xfrm>
            <a:off x="1527745" y="1051184"/>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楕円 60">
            <a:extLst>
              <a:ext uri="{FF2B5EF4-FFF2-40B4-BE49-F238E27FC236}">
                <a16:creationId xmlns:a16="http://schemas.microsoft.com/office/drawing/2014/main" id="{75DA0642-9662-D47C-0526-25B9B450FCA5}"/>
              </a:ext>
            </a:extLst>
          </p:cNvPr>
          <p:cNvSpPr/>
          <p:nvPr/>
        </p:nvSpPr>
        <p:spPr>
          <a:xfrm>
            <a:off x="1527227" y="1184661"/>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楕円 61">
            <a:extLst>
              <a:ext uri="{FF2B5EF4-FFF2-40B4-BE49-F238E27FC236}">
                <a16:creationId xmlns:a16="http://schemas.microsoft.com/office/drawing/2014/main" id="{8DB40DCD-4289-E3E6-3BC3-A966100F9F76}"/>
              </a:ext>
            </a:extLst>
          </p:cNvPr>
          <p:cNvSpPr/>
          <p:nvPr/>
        </p:nvSpPr>
        <p:spPr>
          <a:xfrm>
            <a:off x="1528017" y="1447518"/>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楕円 62">
            <a:extLst>
              <a:ext uri="{FF2B5EF4-FFF2-40B4-BE49-F238E27FC236}">
                <a16:creationId xmlns:a16="http://schemas.microsoft.com/office/drawing/2014/main" id="{6579D853-7F93-6E1A-0D60-54695B8524E1}"/>
              </a:ext>
            </a:extLst>
          </p:cNvPr>
          <p:cNvSpPr/>
          <p:nvPr/>
        </p:nvSpPr>
        <p:spPr>
          <a:xfrm>
            <a:off x="1900035" y="1563566"/>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楕円 127">
            <a:extLst>
              <a:ext uri="{FF2B5EF4-FFF2-40B4-BE49-F238E27FC236}">
                <a16:creationId xmlns:a16="http://schemas.microsoft.com/office/drawing/2014/main" id="{00368F6B-3690-72F3-C917-4DC742790035}"/>
              </a:ext>
            </a:extLst>
          </p:cNvPr>
          <p:cNvSpPr/>
          <p:nvPr/>
        </p:nvSpPr>
        <p:spPr>
          <a:xfrm>
            <a:off x="1895414" y="1953503"/>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楕円 129">
            <a:extLst>
              <a:ext uri="{FF2B5EF4-FFF2-40B4-BE49-F238E27FC236}">
                <a16:creationId xmlns:a16="http://schemas.microsoft.com/office/drawing/2014/main" id="{08A19550-90BD-6F78-9CE5-DD6F648CB03B}"/>
              </a:ext>
            </a:extLst>
          </p:cNvPr>
          <p:cNvSpPr/>
          <p:nvPr/>
        </p:nvSpPr>
        <p:spPr>
          <a:xfrm>
            <a:off x="1528643" y="1127710"/>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楕円 130">
            <a:extLst>
              <a:ext uri="{FF2B5EF4-FFF2-40B4-BE49-F238E27FC236}">
                <a16:creationId xmlns:a16="http://schemas.microsoft.com/office/drawing/2014/main" id="{321E479B-8D95-8F45-3A53-174747914A58}"/>
              </a:ext>
            </a:extLst>
          </p:cNvPr>
          <p:cNvSpPr/>
          <p:nvPr/>
        </p:nvSpPr>
        <p:spPr>
          <a:xfrm>
            <a:off x="1528126" y="1261187"/>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2" name="直線コネクタ 131">
            <a:extLst>
              <a:ext uri="{FF2B5EF4-FFF2-40B4-BE49-F238E27FC236}">
                <a16:creationId xmlns:a16="http://schemas.microsoft.com/office/drawing/2014/main" id="{C73F9581-2C87-F2B9-6DC6-49784DFC499C}"/>
              </a:ext>
            </a:extLst>
          </p:cNvPr>
          <p:cNvCxnSpPr>
            <a:cxnSpLocks/>
          </p:cNvCxnSpPr>
          <p:nvPr/>
        </p:nvCxnSpPr>
        <p:spPr>
          <a:xfrm flipH="1">
            <a:off x="1087378" y="2275622"/>
            <a:ext cx="139531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3" name="テキスト ボックス 132">
            <a:extLst>
              <a:ext uri="{FF2B5EF4-FFF2-40B4-BE49-F238E27FC236}">
                <a16:creationId xmlns:a16="http://schemas.microsoft.com/office/drawing/2014/main" id="{689011DD-A098-B8FE-CE34-0DEA7263E011}"/>
              </a:ext>
            </a:extLst>
          </p:cNvPr>
          <p:cNvSpPr txBox="1"/>
          <p:nvPr/>
        </p:nvSpPr>
        <p:spPr>
          <a:xfrm>
            <a:off x="1264446" y="596643"/>
            <a:ext cx="1139880" cy="215444"/>
          </a:xfrm>
          <a:prstGeom prst="rect">
            <a:avLst/>
          </a:prstGeom>
          <a:noFill/>
        </p:spPr>
        <p:txBody>
          <a:bodyPr wrap="square">
            <a:spAutoFit/>
          </a:bodyPr>
          <a:lstStyle/>
          <a:p>
            <a:pPr algn="ctr"/>
            <a:r>
              <a:rPr lang="en-US" altLang="ja-JP" sz="800" dirty="0">
                <a:latin typeface="Arial" panose="020B0604020202020204" pitchFamily="34" charset="0"/>
                <a:cs typeface="Arial" panose="020B0604020202020204" pitchFamily="34" charset="0"/>
              </a:rPr>
              <a:t>hsa-miR-1180-3p</a:t>
            </a:r>
            <a:endParaRPr lang="ja-JP" altLang="en-US" sz="800" dirty="0">
              <a:latin typeface="Arial" panose="020B0604020202020204" pitchFamily="34" charset="0"/>
              <a:cs typeface="Arial" panose="020B0604020202020204" pitchFamily="34" charset="0"/>
            </a:endParaRPr>
          </a:p>
        </p:txBody>
      </p:sp>
      <p:sp>
        <p:nvSpPr>
          <p:cNvPr id="134" name="テキスト ボックス 133">
            <a:extLst>
              <a:ext uri="{FF2B5EF4-FFF2-40B4-BE49-F238E27FC236}">
                <a16:creationId xmlns:a16="http://schemas.microsoft.com/office/drawing/2014/main" id="{F2EEBE7C-B87F-E92C-4CDA-7981F795B647}"/>
              </a:ext>
            </a:extLst>
          </p:cNvPr>
          <p:cNvSpPr txBox="1"/>
          <p:nvPr/>
        </p:nvSpPr>
        <p:spPr>
          <a:xfrm>
            <a:off x="1548236" y="833649"/>
            <a:ext cx="698692" cy="200055"/>
          </a:xfrm>
          <a:prstGeom prst="rect">
            <a:avLst/>
          </a:prstGeom>
          <a:noFill/>
        </p:spPr>
        <p:txBody>
          <a:bodyPr wrap="square" rtlCol="0">
            <a:spAutoFit/>
          </a:bodyPr>
          <a:lstStyle/>
          <a:p>
            <a:r>
              <a:rPr kumimoji="1" lang="en-US" altLang="ja-JP" sz="700" dirty="0">
                <a:latin typeface="Arial" panose="020B0604020202020204" pitchFamily="34" charset="0"/>
                <a:cs typeface="Arial" panose="020B0604020202020204" pitchFamily="34" charset="0"/>
              </a:rPr>
              <a:t>P = 0.088</a:t>
            </a:r>
            <a:endParaRPr kumimoji="1" lang="ja-JP" altLang="en-US" sz="700" dirty="0">
              <a:latin typeface="Arial" panose="020B0604020202020204" pitchFamily="34" charset="0"/>
              <a:cs typeface="Arial" panose="020B0604020202020204" pitchFamily="34" charset="0"/>
            </a:endParaRPr>
          </a:p>
        </p:txBody>
      </p:sp>
      <p:sp>
        <p:nvSpPr>
          <p:cNvPr id="135" name="テキスト ボックス 134">
            <a:extLst>
              <a:ext uri="{FF2B5EF4-FFF2-40B4-BE49-F238E27FC236}">
                <a16:creationId xmlns:a16="http://schemas.microsoft.com/office/drawing/2014/main" id="{35F0C9C7-94AD-37F4-3FFF-2E95AF716B4E}"/>
              </a:ext>
            </a:extLst>
          </p:cNvPr>
          <p:cNvSpPr txBox="1"/>
          <p:nvPr/>
        </p:nvSpPr>
        <p:spPr>
          <a:xfrm>
            <a:off x="1973121" y="2434479"/>
            <a:ext cx="573296" cy="276999"/>
          </a:xfrm>
          <a:prstGeom prst="rect">
            <a:avLst/>
          </a:prstGeom>
          <a:noFill/>
        </p:spPr>
        <p:txBody>
          <a:bodyPr wrap="square" rtlCol="0">
            <a:spAutoFit/>
          </a:bodyPr>
          <a:lstStyle/>
          <a:p>
            <a:pPr algn="ctr"/>
            <a:r>
              <a:rPr kumimoji="1" lang="en-US" altLang="ja-JP" sz="600" dirty="0">
                <a:solidFill>
                  <a:srgbClr val="00CC00"/>
                </a:solidFill>
                <a:latin typeface="Arial" panose="020B0604020202020204" pitchFamily="34" charset="0"/>
                <a:cs typeface="Arial" panose="020B0604020202020204" pitchFamily="34" charset="0"/>
              </a:rPr>
              <a:t>PBMAH </a:t>
            </a:r>
          </a:p>
          <a:p>
            <a:pPr algn="ctr"/>
            <a:r>
              <a:rPr kumimoji="1" lang="en-US" altLang="ja-JP" sz="600" dirty="0">
                <a:solidFill>
                  <a:srgbClr val="00CC00"/>
                </a:solidFill>
                <a:latin typeface="Arial" panose="020B0604020202020204" pitchFamily="34" charset="0"/>
                <a:cs typeface="Arial" panose="020B0604020202020204" pitchFamily="34" charset="0"/>
              </a:rPr>
              <a:t>subtype 2</a:t>
            </a:r>
            <a:endParaRPr kumimoji="1" lang="ja-JP" altLang="en-US" sz="600" dirty="0">
              <a:solidFill>
                <a:srgbClr val="00CC00"/>
              </a:solidFill>
              <a:latin typeface="Arial" panose="020B0604020202020204" pitchFamily="34" charset="0"/>
              <a:cs typeface="Arial" panose="020B0604020202020204" pitchFamily="34" charset="0"/>
            </a:endParaRPr>
          </a:p>
        </p:txBody>
      </p:sp>
      <p:sp>
        <p:nvSpPr>
          <p:cNvPr id="136" name="テキスト ボックス 135">
            <a:extLst>
              <a:ext uri="{FF2B5EF4-FFF2-40B4-BE49-F238E27FC236}">
                <a16:creationId xmlns:a16="http://schemas.microsoft.com/office/drawing/2014/main" id="{4F3BE2B5-9474-93D6-66BE-DD0A48636472}"/>
              </a:ext>
            </a:extLst>
          </p:cNvPr>
          <p:cNvSpPr txBox="1"/>
          <p:nvPr/>
        </p:nvSpPr>
        <p:spPr>
          <a:xfrm>
            <a:off x="1599961" y="2435312"/>
            <a:ext cx="573296" cy="276999"/>
          </a:xfrm>
          <a:prstGeom prst="rect">
            <a:avLst/>
          </a:prstGeom>
          <a:noFill/>
        </p:spPr>
        <p:txBody>
          <a:bodyPr wrap="square" rtlCol="0">
            <a:spAutoFit/>
          </a:bodyPr>
          <a:lstStyle/>
          <a:p>
            <a:pPr algn="ctr"/>
            <a:r>
              <a:rPr kumimoji="1" lang="en-US" altLang="ja-JP" sz="600" dirty="0">
                <a:solidFill>
                  <a:srgbClr val="00CC00"/>
                </a:solidFill>
                <a:latin typeface="Arial" panose="020B0604020202020204" pitchFamily="34" charset="0"/>
                <a:cs typeface="Arial" panose="020B0604020202020204" pitchFamily="34" charset="0"/>
              </a:rPr>
              <a:t>PBMAH </a:t>
            </a:r>
          </a:p>
          <a:p>
            <a:pPr algn="ctr"/>
            <a:r>
              <a:rPr kumimoji="1" lang="en-US" altLang="ja-JP" sz="600" dirty="0">
                <a:solidFill>
                  <a:srgbClr val="00CC00"/>
                </a:solidFill>
                <a:latin typeface="Arial" panose="020B0604020202020204" pitchFamily="34" charset="0"/>
                <a:cs typeface="Arial" panose="020B0604020202020204" pitchFamily="34" charset="0"/>
              </a:rPr>
              <a:t>subtype 1</a:t>
            </a:r>
            <a:endParaRPr kumimoji="1" lang="ja-JP" altLang="en-US" sz="600" dirty="0">
              <a:solidFill>
                <a:srgbClr val="00CC00"/>
              </a:solidFill>
              <a:latin typeface="Arial" panose="020B0604020202020204" pitchFamily="34" charset="0"/>
              <a:cs typeface="Arial" panose="020B0604020202020204" pitchFamily="34" charset="0"/>
            </a:endParaRPr>
          </a:p>
        </p:txBody>
      </p:sp>
      <p:sp>
        <p:nvSpPr>
          <p:cNvPr id="138" name="テキスト ボックス 137">
            <a:extLst>
              <a:ext uri="{FF2B5EF4-FFF2-40B4-BE49-F238E27FC236}">
                <a16:creationId xmlns:a16="http://schemas.microsoft.com/office/drawing/2014/main" id="{7D74B740-4BB4-FF44-9BBA-4716A2816E70}"/>
              </a:ext>
            </a:extLst>
          </p:cNvPr>
          <p:cNvSpPr txBox="1"/>
          <p:nvPr/>
        </p:nvSpPr>
        <p:spPr>
          <a:xfrm>
            <a:off x="1211242" y="2442664"/>
            <a:ext cx="464096" cy="184666"/>
          </a:xfrm>
          <a:prstGeom prst="rect">
            <a:avLst/>
          </a:prstGeom>
          <a:noFill/>
        </p:spPr>
        <p:txBody>
          <a:bodyPr wrap="square" rtlCol="0">
            <a:spAutoFit/>
          </a:bodyPr>
          <a:lstStyle/>
          <a:p>
            <a:pPr algn="r"/>
            <a:r>
              <a:rPr kumimoji="1" lang="en-US" altLang="ja-JP" sz="600" dirty="0">
                <a:solidFill>
                  <a:srgbClr val="FF0000"/>
                </a:solidFill>
                <a:latin typeface="Arial" panose="020B0604020202020204" pitchFamily="34" charset="0"/>
                <a:cs typeface="Arial" panose="020B0604020202020204" pitchFamily="34" charset="0"/>
              </a:rPr>
              <a:t>CPA</a:t>
            </a:r>
            <a:endParaRPr kumimoji="1" lang="ja-JP" altLang="en-US" sz="600" dirty="0">
              <a:solidFill>
                <a:srgbClr val="FF0000"/>
              </a:solidFill>
              <a:latin typeface="Arial" panose="020B0604020202020204" pitchFamily="34" charset="0"/>
              <a:cs typeface="Arial" panose="020B0604020202020204" pitchFamily="34" charset="0"/>
            </a:endParaRPr>
          </a:p>
        </p:txBody>
      </p:sp>
      <p:sp>
        <p:nvSpPr>
          <p:cNvPr id="141" name="正方形/長方形 140">
            <a:extLst>
              <a:ext uri="{FF2B5EF4-FFF2-40B4-BE49-F238E27FC236}">
                <a16:creationId xmlns:a16="http://schemas.microsoft.com/office/drawing/2014/main" id="{A5B76CF0-F8C3-FD94-D5B6-1C6FE4F1B837}"/>
              </a:ext>
            </a:extLst>
          </p:cNvPr>
          <p:cNvSpPr/>
          <p:nvPr/>
        </p:nvSpPr>
        <p:spPr>
          <a:xfrm>
            <a:off x="2755995" y="1007541"/>
            <a:ext cx="215445" cy="14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 name="テキスト ボックス 141">
            <a:extLst>
              <a:ext uri="{FF2B5EF4-FFF2-40B4-BE49-F238E27FC236}">
                <a16:creationId xmlns:a16="http://schemas.microsoft.com/office/drawing/2014/main" id="{BF0D3C40-C29D-36ED-F283-6DBCC59E23A8}"/>
              </a:ext>
            </a:extLst>
          </p:cNvPr>
          <p:cNvSpPr txBox="1"/>
          <p:nvPr/>
        </p:nvSpPr>
        <p:spPr>
          <a:xfrm>
            <a:off x="2680293" y="1348130"/>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4.0</a:t>
            </a:r>
            <a:endParaRPr kumimoji="1" lang="ja-JP" altLang="en-US" sz="800" dirty="0">
              <a:latin typeface="Arial" panose="020B0604020202020204" pitchFamily="34" charset="0"/>
              <a:cs typeface="Arial" panose="020B0604020202020204" pitchFamily="34" charset="0"/>
            </a:endParaRPr>
          </a:p>
        </p:txBody>
      </p:sp>
      <p:sp>
        <p:nvSpPr>
          <p:cNvPr id="143" name="テキスト ボックス 142">
            <a:extLst>
              <a:ext uri="{FF2B5EF4-FFF2-40B4-BE49-F238E27FC236}">
                <a16:creationId xmlns:a16="http://schemas.microsoft.com/office/drawing/2014/main" id="{EDB1BB26-327F-3243-89BE-4FB03C79567F}"/>
              </a:ext>
            </a:extLst>
          </p:cNvPr>
          <p:cNvSpPr txBox="1"/>
          <p:nvPr/>
        </p:nvSpPr>
        <p:spPr>
          <a:xfrm>
            <a:off x="2671672" y="1802010"/>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2.0</a:t>
            </a:r>
            <a:endParaRPr kumimoji="1" lang="ja-JP" altLang="en-US" sz="800" dirty="0">
              <a:latin typeface="Arial" panose="020B0604020202020204" pitchFamily="34" charset="0"/>
              <a:cs typeface="Arial" panose="020B0604020202020204" pitchFamily="34" charset="0"/>
            </a:endParaRPr>
          </a:p>
        </p:txBody>
      </p:sp>
      <p:sp>
        <p:nvSpPr>
          <p:cNvPr id="144" name="テキスト ボックス 143">
            <a:extLst>
              <a:ext uri="{FF2B5EF4-FFF2-40B4-BE49-F238E27FC236}">
                <a16:creationId xmlns:a16="http://schemas.microsoft.com/office/drawing/2014/main" id="{8A158947-9A77-4F9A-668B-7E3242C021A1}"/>
              </a:ext>
            </a:extLst>
          </p:cNvPr>
          <p:cNvSpPr txBox="1"/>
          <p:nvPr/>
        </p:nvSpPr>
        <p:spPr>
          <a:xfrm>
            <a:off x="2675888" y="2256225"/>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0</a:t>
            </a:r>
            <a:endParaRPr kumimoji="1" lang="ja-JP" altLang="en-US" sz="800" dirty="0">
              <a:latin typeface="Arial" panose="020B0604020202020204" pitchFamily="34" charset="0"/>
              <a:cs typeface="Arial" panose="020B0604020202020204" pitchFamily="34" charset="0"/>
            </a:endParaRPr>
          </a:p>
        </p:txBody>
      </p:sp>
      <p:sp>
        <p:nvSpPr>
          <p:cNvPr id="145" name="楕円 144">
            <a:extLst>
              <a:ext uri="{FF2B5EF4-FFF2-40B4-BE49-F238E27FC236}">
                <a16:creationId xmlns:a16="http://schemas.microsoft.com/office/drawing/2014/main" id="{C233BF8A-B872-FAE3-67DF-36BD5CC7B44E}"/>
              </a:ext>
            </a:extLst>
          </p:cNvPr>
          <p:cNvSpPr/>
          <p:nvPr/>
        </p:nvSpPr>
        <p:spPr>
          <a:xfrm>
            <a:off x="3989809" y="2328398"/>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楕円 145">
            <a:extLst>
              <a:ext uri="{FF2B5EF4-FFF2-40B4-BE49-F238E27FC236}">
                <a16:creationId xmlns:a16="http://schemas.microsoft.com/office/drawing/2014/main" id="{A579DBB3-2080-0ACC-198D-EBB380162FF0}"/>
              </a:ext>
            </a:extLst>
          </p:cNvPr>
          <p:cNvSpPr/>
          <p:nvPr/>
        </p:nvSpPr>
        <p:spPr>
          <a:xfrm>
            <a:off x="3967019" y="2349836"/>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楕円 146">
            <a:extLst>
              <a:ext uri="{FF2B5EF4-FFF2-40B4-BE49-F238E27FC236}">
                <a16:creationId xmlns:a16="http://schemas.microsoft.com/office/drawing/2014/main" id="{D11CC695-B78B-B781-4999-A421C38CCEBE}"/>
              </a:ext>
            </a:extLst>
          </p:cNvPr>
          <p:cNvSpPr/>
          <p:nvPr/>
        </p:nvSpPr>
        <p:spPr>
          <a:xfrm>
            <a:off x="4025299" y="2352250"/>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楕円 151">
            <a:extLst>
              <a:ext uri="{FF2B5EF4-FFF2-40B4-BE49-F238E27FC236}">
                <a16:creationId xmlns:a16="http://schemas.microsoft.com/office/drawing/2014/main" id="{C45E65F6-EA5A-937C-F1C6-655D6A36D148}"/>
              </a:ext>
            </a:extLst>
          </p:cNvPr>
          <p:cNvSpPr/>
          <p:nvPr/>
        </p:nvSpPr>
        <p:spPr>
          <a:xfrm>
            <a:off x="3215314" y="1217438"/>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楕円 152">
            <a:extLst>
              <a:ext uri="{FF2B5EF4-FFF2-40B4-BE49-F238E27FC236}">
                <a16:creationId xmlns:a16="http://schemas.microsoft.com/office/drawing/2014/main" id="{82F061FB-DBBF-5ED1-EC08-81649A6837A0}"/>
              </a:ext>
            </a:extLst>
          </p:cNvPr>
          <p:cNvSpPr/>
          <p:nvPr/>
        </p:nvSpPr>
        <p:spPr>
          <a:xfrm>
            <a:off x="3216073" y="1199395"/>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楕円 153">
            <a:extLst>
              <a:ext uri="{FF2B5EF4-FFF2-40B4-BE49-F238E27FC236}">
                <a16:creationId xmlns:a16="http://schemas.microsoft.com/office/drawing/2014/main" id="{6E88B5A5-289F-FADE-3799-E9139AECAC8D}"/>
              </a:ext>
            </a:extLst>
          </p:cNvPr>
          <p:cNvSpPr/>
          <p:nvPr/>
        </p:nvSpPr>
        <p:spPr>
          <a:xfrm>
            <a:off x="3220517" y="1459531"/>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楕円 154">
            <a:extLst>
              <a:ext uri="{FF2B5EF4-FFF2-40B4-BE49-F238E27FC236}">
                <a16:creationId xmlns:a16="http://schemas.microsoft.com/office/drawing/2014/main" id="{5D1998C9-0DF6-7559-6762-E519FAED688E}"/>
              </a:ext>
            </a:extLst>
          </p:cNvPr>
          <p:cNvSpPr/>
          <p:nvPr/>
        </p:nvSpPr>
        <p:spPr>
          <a:xfrm>
            <a:off x="3220584" y="1919237"/>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楕円 155">
            <a:extLst>
              <a:ext uri="{FF2B5EF4-FFF2-40B4-BE49-F238E27FC236}">
                <a16:creationId xmlns:a16="http://schemas.microsoft.com/office/drawing/2014/main" id="{3C873482-7080-79F9-F494-36B52A705058}"/>
              </a:ext>
            </a:extLst>
          </p:cNvPr>
          <p:cNvSpPr/>
          <p:nvPr/>
        </p:nvSpPr>
        <p:spPr>
          <a:xfrm>
            <a:off x="3223773" y="2271118"/>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楕円 156">
            <a:extLst>
              <a:ext uri="{FF2B5EF4-FFF2-40B4-BE49-F238E27FC236}">
                <a16:creationId xmlns:a16="http://schemas.microsoft.com/office/drawing/2014/main" id="{DDD0F2CD-CCCC-5F28-B1E6-5620141B24E6}"/>
              </a:ext>
            </a:extLst>
          </p:cNvPr>
          <p:cNvSpPr/>
          <p:nvPr/>
        </p:nvSpPr>
        <p:spPr>
          <a:xfrm>
            <a:off x="3590540" y="2095946"/>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楕円 157">
            <a:extLst>
              <a:ext uri="{FF2B5EF4-FFF2-40B4-BE49-F238E27FC236}">
                <a16:creationId xmlns:a16="http://schemas.microsoft.com/office/drawing/2014/main" id="{DE897482-50CA-663E-0F24-F365CA8E8BF1}"/>
              </a:ext>
            </a:extLst>
          </p:cNvPr>
          <p:cNvSpPr/>
          <p:nvPr/>
        </p:nvSpPr>
        <p:spPr>
          <a:xfrm>
            <a:off x="3590539" y="1675387"/>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テキスト ボックス 158">
            <a:extLst>
              <a:ext uri="{FF2B5EF4-FFF2-40B4-BE49-F238E27FC236}">
                <a16:creationId xmlns:a16="http://schemas.microsoft.com/office/drawing/2014/main" id="{F6B15B58-9E6B-C8C6-99FC-0FB1238A4E3F}"/>
              </a:ext>
            </a:extLst>
          </p:cNvPr>
          <p:cNvSpPr txBox="1"/>
          <p:nvPr/>
        </p:nvSpPr>
        <p:spPr>
          <a:xfrm>
            <a:off x="2967669" y="580670"/>
            <a:ext cx="1139880" cy="215444"/>
          </a:xfrm>
          <a:prstGeom prst="rect">
            <a:avLst/>
          </a:prstGeom>
          <a:noFill/>
        </p:spPr>
        <p:txBody>
          <a:bodyPr wrap="square">
            <a:spAutoFit/>
          </a:bodyPr>
          <a:lstStyle/>
          <a:p>
            <a:pPr algn="ctr"/>
            <a:r>
              <a:rPr lang="en-US" altLang="ja-JP" sz="800" dirty="0">
                <a:latin typeface="Arial" panose="020B0604020202020204" pitchFamily="34" charset="0"/>
                <a:cs typeface="Arial" panose="020B0604020202020204" pitchFamily="34" charset="0"/>
              </a:rPr>
              <a:t>hsa-miR-4732-5p</a:t>
            </a:r>
            <a:endParaRPr lang="ja-JP" altLang="en-US" sz="800" dirty="0">
              <a:latin typeface="Arial" panose="020B0604020202020204" pitchFamily="34" charset="0"/>
              <a:cs typeface="Arial" panose="020B0604020202020204" pitchFamily="34" charset="0"/>
            </a:endParaRPr>
          </a:p>
        </p:txBody>
      </p:sp>
      <p:sp>
        <p:nvSpPr>
          <p:cNvPr id="160" name="テキスト ボックス 159">
            <a:extLst>
              <a:ext uri="{FF2B5EF4-FFF2-40B4-BE49-F238E27FC236}">
                <a16:creationId xmlns:a16="http://schemas.microsoft.com/office/drawing/2014/main" id="{76734037-D092-AE5B-39FC-BE0D7300A69C}"/>
              </a:ext>
            </a:extLst>
          </p:cNvPr>
          <p:cNvSpPr txBox="1"/>
          <p:nvPr/>
        </p:nvSpPr>
        <p:spPr>
          <a:xfrm>
            <a:off x="3254469" y="833019"/>
            <a:ext cx="698692" cy="200055"/>
          </a:xfrm>
          <a:prstGeom prst="rect">
            <a:avLst/>
          </a:prstGeom>
          <a:noFill/>
        </p:spPr>
        <p:txBody>
          <a:bodyPr wrap="square" rtlCol="0">
            <a:spAutoFit/>
          </a:bodyPr>
          <a:lstStyle/>
          <a:p>
            <a:r>
              <a:rPr kumimoji="1" lang="en-US" altLang="ja-JP" sz="700" dirty="0">
                <a:latin typeface="Arial" panose="020B0604020202020204" pitchFamily="34" charset="0"/>
                <a:cs typeface="Arial" panose="020B0604020202020204" pitchFamily="34" charset="0"/>
              </a:rPr>
              <a:t>P = 0.075</a:t>
            </a:r>
            <a:endParaRPr kumimoji="1" lang="ja-JP" altLang="en-US" sz="700" dirty="0">
              <a:latin typeface="Arial" panose="020B0604020202020204" pitchFamily="34" charset="0"/>
              <a:cs typeface="Arial" panose="020B0604020202020204" pitchFamily="34" charset="0"/>
            </a:endParaRPr>
          </a:p>
        </p:txBody>
      </p:sp>
      <p:sp>
        <p:nvSpPr>
          <p:cNvPr id="161" name="正方形/長方形 160">
            <a:extLst>
              <a:ext uri="{FF2B5EF4-FFF2-40B4-BE49-F238E27FC236}">
                <a16:creationId xmlns:a16="http://schemas.microsoft.com/office/drawing/2014/main" id="{9DC0200C-06FE-D5A2-7E53-4BB99A799836}"/>
              </a:ext>
            </a:extLst>
          </p:cNvPr>
          <p:cNvSpPr/>
          <p:nvPr/>
        </p:nvSpPr>
        <p:spPr>
          <a:xfrm>
            <a:off x="2924403" y="2453231"/>
            <a:ext cx="1490013" cy="2078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テキスト ボックス 161">
            <a:extLst>
              <a:ext uri="{FF2B5EF4-FFF2-40B4-BE49-F238E27FC236}">
                <a16:creationId xmlns:a16="http://schemas.microsoft.com/office/drawing/2014/main" id="{2E3D0B9B-2CB5-662C-AD8F-920EACEFE9D2}"/>
              </a:ext>
            </a:extLst>
          </p:cNvPr>
          <p:cNvSpPr txBox="1"/>
          <p:nvPr/>
        </p:nvSpPr>
        <p:spPr>
          <a:xfrm>
            <a:off x="3657686" y="2449541"/>
            <a:ext cx="573296" cy="276999"/>
          </a:xfrm>
          <a:prstGeom prst="rect">
            <a:avLst/>
          </a:prstGeom>
          <a:noFill/>
        </p:spPr>
        <p:txBody>
          <a:bodyPr wrap="square" rtlCol="0">
            <a:spAutoFit/>
          </a:bodyPr>
          <a:lstStyle/>
          <a:p>
            <a:pPr algn="ctr"/>
            <a:r>
              <a:rPr kumimoji="1" lang="en-US" altLang="ja-JP" sz="600" dirty="0">
                <a:solidFill>
                  <a:srgbClr val="00CC00"/>
                </a:solidFill>
                <a:latin typeface="Arial" panose="020B0604020202020204" pitchFamily="34" charset="0"/>
                <a:cs typeface="Arial" panose="020B0604020202020204" pitchFamily="34" charset="0"/>
              </a:rPr>
              <a:t>PBMAH </a:t>
            </a:r>
          </a:p>
          <a:p>
            <a:pPr algn="ctr"/>
            <a:r>
              <a:rPr kumimoji="1" lang="en-US" altLang="ja-JP" sz="600" dirty="0">
                <a:solidFill>
                  <a:srgbClr val="00CC00"/>
                </a:solidFill>
                <a:latin typeface="Arial" panose="020B0604020202020204" pitchFamily="34" charset="0"/>
                <a:cs typeface="Arial" panose="020B0604020202020204" pitchFamily="34" charset="0"/>
              </a:rPr>
              <a:t>subtype 2</a:t>
            </a:r>
            <a:endParaRPr kumimoji="1" lang="ja-JP" altLang="en-US" sz="600" dirty="0">
              <a:solidFill>
                <a:srgbClr val="00CC00"/>
              </a:solidFill>
              <a:latin typeface="Arial" panose="020B0604020202020204" pitchFamily="34" charset="0"/>
              <a:cs typeface="Arial" panose="020B0604020202020204" pitchFamily="34" charset="0"/>
            </a:endParaRPr>
          </a:p>
        </p:txBody>
      </p:sp>
      <p:sp>
        <p:nvSpPr>
          <p:cNvPr id="163" name="テキスト ボックス 162">
            <a:extLst>
              <a:ext uri="{FF2B5EF4-FFF2-40B4-BE49-F238E27FC236}">
                <a16:creationId xmlns:a16="http://schemas.microsoft.com/office/drawing/2014/main" id="{38C8A19C-E7F9-58EF-C80A-46C6B7BEB929}"/>
              </a:ext>
            </a:extLst>
          </p:cNvPr>
          <p:cNvSpPr txBox="1"/>
          <p:nvPr/>
        </p:nvSpPr>
        <p:spPr>
          <a:xfrm>
            <a:off x="3284526" y="2450374"/>
            <a:ext cx="573296" cy="276999"/>
          </a:xfrm>
          <a:prstGeom prst="rect">
            <a:avLst/>
          </a:prstGeom>
          <a:noFill/>
        </p:spPr>
        <p:txBody>
          <a:bodyPr wrap="square" rtlCol="0">
            <a:spAutoFit/>
          </a:bodyPr>
          <a:lstStyle/>
          <a:p>
            <a:pPr algn="ctr"/>
            <a:r>
              <a:rPr kumimoji="1" lang="en-US" altLang="ja-JP" sz="600" dirty="0">
                <a:solidFill>
                  <a:srgbClr val="00CC00"/>
                </a:solidFill>
                <a:latin typeface="Arial" panose="020B0604020202020204" pitchFamily="34" charset="0"/>
                <a:cs typeface="Arial" panose="020B0604020202020204" pitchFamily="34" charset="0"/>
              </a:rPr>
              <a:t>PBMAH </a:t>
            </a:r>
          </a:p>
          <a:p>
            <a:pPr algn="ctr"/>
            <a:r>
              <a:rPr kumimoji="1" lang="en-US" altLang="ja-JP" sz="600" dirty="0">
                <a:solidFill>
                  <a:srgbClr val="00CC00"/>
                </a:solidFill>
                <a:latin typeface="Arial" panose="020B0604020202020204" pitchFamily="34" charset="0"/>
                <a:cs typeface="Arial" panose="020B0604020202020204" pitchFamily="34" charset="0"/>
              </a:rPr>
              <a:t>subtype 1</a:t>
            </a:r>
            <a:endParaRPr kumimoji="1" lang="ja-JP" altLang="en-US" sz="600" dirty="0">
              <a:solidFill>
                <a:srgbClr val="00CC00"/>
              </a:solidFill>
              <a:latin typeface="Arial" panose="020B0604020202020204" pitchFamily="34" charset="0"/>
              <a:cs typeface="Arial" panose="020B0604020202020204" pitchFamily="34" charset="0"/>
            </a:endParaRPr>
          </a:p>
        </p:txBody>
      </p:sp>
      <p:sp>
        <p:nvSpPr>
          <p:cNvPr id="164" name="テキスト ボックス 163">
            <a:extLst>
              <a:ext uri="{FF2B5EF4-FFF2-40B4-BE49-F238E27FC236}">
                <a16:creationId xmlns:a16="http://schemas.microsoft.com/office/drawing/2014/main" id="{835409D3-AA1B-016C-7448-BB70140CA193}"/>
              </a:ext>
            </a:extLst>
          </p:cNvPr>
          <p:cNvSpPr txBox="1"/>
          <p:nvPr/>
        </p:nvSpPr>
        <p:spPr>
          <a:xfrm>
            <a:off x="2881518" y="2438677"/>
            <a:ext cx="464096" cy="184666"/>
          </a:xfrm>
          <a:prstGeom prst="rect">
            <a:avLst/>
          </a:prstGeom>
          <a:noFill/>
        </p:spPr>
        <p:txBody>
          <a:bodyPr wrap="square" rtlCol="0">
            <a:spAutoFit/>
          </a:bodyPr>
          <a:lstStyle/>
          <a:p>
            <a:pPr algn="r"/>
            <a:r>
              <a:rPr kumimoji="1" lang="en-US" altLang="ja-JP" sz="600" dirty="0">
                <a:solidFill>
                  <a:srgbClr val="FF0000"/>
                </a:solidFill>
                <a:latin typeface="Arial" panose="020B0604020202020204" pitchFamily="34" charset="0"/>
                <a:cs typeface="Arial" panose="020B0604020202020204" pitchFamily="34" charset="0"/>
              </a:rPr>
              <a:t>CPA</a:t>
            </a:r>
            <a:endParaRPr kumimoji="1" lang="ja-JP" altLang="en-US" sz="600" dirty="0">
              <a:solidFill>
                <a:srgbClr val="FF0000"/>
              </a:solidFill>
              <a:latin typeface="Arial" panose="020B0604020202020204" pitchFamily="34" charset="0"/>
              <a:cs typeface="Arial" panose="020B0604020202020204" pitchFamily="34" charset="0"/>
            </a:endParaRPr>
          </a:p>
        </p:txBody>
      </p:sp>
      <p:cxnSp>
        <p:nvCxnSpPr>
          <p:cNvPr id="170" name="直線コネクタ 169">
            <a:extLst>
              <a:ext uri="{FF2B5EF4-FFF2-40B4-BE49-F238E27FC236}">
                <a16:creationId xmlns:a16="http://schemas.microsoft.com/office/drawing/2014/main" id="{A84C0AB7-48C0-62C5-90C5-93390277EF1F}"/>
              </a:ext>
            </a:extLst>
          </p:cNvPr>
          <p:cNvCxnSpPr/>
          <p:nvPr/>
        </p:nvCxnSpPr>
        <p:spPr>
          <a:xfrm>
            <a:off x="3214252" y="992230"/>
            <a:ext cx="682305" cy="0"/>
          </a:xfrm>
          <a:prstGeom prst="line">
            <a:avLst/>
          </a:prstGeom>
        </p:spPr>
        <p:style>
          <a:lnRef idx="1">
            <a:schemeClr val="dk1"/>
          </a:lnRef>
          <a:fillRef idx="0">
            <a:schemeClr val="dk1"/>
          </a:fillRef>
          <a:effectRef idx="0">
            <a:schemeClr val="dk1"/>
          </a:effectRef>
          <a:fontRef idx="minor">
            <a:schemeClr val="tx1"/>
          </a:fontRef>
        </p:style>
      </p:cxnSp>
      <p:cxnSp>
        <p:nvCxnSpPr>
          <p:cNvPr id="172" name="直線コネクタ 171">
            <a:extLst>
              <a:ext uri="{FF2B5EF4-FFF2-40B4-BE49-F238E27FC236}">
                <a16:creationId xmlns:a16="http://schemas.microsoft.com/office/drawing/2014/main" id="{EC9B7062-2EB3-85F3-5072-A07DFC729092}"/>
              </a:ext>
            </a:extLst>
          </p:cNvPr>
          <p:cNvCxnSpPr/>
          <p:nvPr/>
        </p:nvCxnSpPr>
        <p:spPr>
          <a:xfrm>
            <a:off x="1548236" y="992230"/>
            <a:ext cx="682305" cy="0"/>
          </a:xfrm>
          <a:prstGeom prst="line">
            <a:avLst/>
          </a:prstGeom>
        </p:spPr>
        <p:style>
          <a:lnRef idx="1">
            <a:schemeClr val="dk1"/>
          </a:lnRef>
          <a:fillRef idx="0">
            <a:schemeClr val="dk1"/>
          </a:fillRef>
          <a:effectRef idx="0">
            <a:schemeClr val="dk1"/>
          </a:effectRef>
          <a:fontRef idx="minor">
            <a:schemeClr val="tx1"/>
          </a:fontRef>
        </p:style>
      </p:cxnSp>
      <p:cxnSp>
        <p:nvCxnSpPr>
          <p:cNvPr id="183" name="直線コネクタ 182">
            <a:extLst>
              <a:ext uri="{FF2B5EF4-FFF2-40B4-BE49-F238E27FC236}">
                <a16:creationId xmlns:a16="http://schemas.microsoft.com/office/drawing/2014/main" id="{687EF32E-B8F8-0A88-5A9B-C46CD15AA110}"/>
              </a:ext>
            </a:extLst>
          </p:cNvPr>
          <p:cNvCxnSpPr>
            <a:cxnSpLocks/>
          </p:cNvCxnSpPr>
          <p:nvPr/>
        </p:nvCxnSpPr>
        <p:spPr>
          <a:xfrm flipH="1">
            <a:off x="2796737" y="2352250"/>
            <a:ext cx="139531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13" name="正方形/長方形 212">
            <a:extLst>
              <a:ext uri="{FF2B5EF4-FFF2-40B4-BE49-F238E27FC236}">
                <a16:creationId xmlns:a16="http://schemas.microsoft.com/office/drawing/2014/main" id="{FF245C1E-DCC6-C10A-7822-3262C21CFF47}"/>
              </a:ext>
            </a:extLst>
          </p:cNvPr>
          <p:cNvSpPr/>
          <p:nvPr/>
        </p:nvSpPr>
        <p:spPr>
          <a:xfrm>
            <a:off x="4666452" y="982832"/>
            <a:ext cx="215445" cy="14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2" name="テキスト ボックス 241">
            <a:extLst>
              <a:ext uri="{FF2B5EF4-FFF2-40B4-BE49-F238E27FC236}">
                <a16:creationId xmlns:a16="http://schemas.microsoft.com/office/drawing/2014/main" id="{E4EC7195-5E3C-C0C9-2E02-96337695E03C}"/>
              </a:ext>
            </a:extLst>
          </p:cNvPr>
          <p:cNvSpPr txBox="1"/>
          <p:nvPr/>
        </p:nvSpPr>
        <p:spPr>
          <a:xfrm>
            <a:off x="4586410" y="1683630"/>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0.6</a:t>
            </a:r>
            <a:endParaRPr kumimoji="1" lang="ja-JP" altLang="en-US" sz="800" dirty="0">
              <a:latin typeface="Arial" panose="020B0604020202020204" pitchFamily="34" charset="0"/>
              <a:cs typeface="Arial" panose="020B0604020202020204" pitchFamily="34" charset="0"/>
            </a:endParaRPr>
          </a:p>
        </p:txBody>
      </p:sp>
      <p:sp>
        <p:nvSpPr>
          <p:cNvPr id="243" name="テキスト ボックス 242">
            <a:extLst>
              <a:ext uri="{FF2B5EF4-FFF2-40B4-BE49-F238E27FC236}">
                <a16:creationId xmlns:a16="http://schemas.microsoft.com/office/drawing/2014/main" id="{2A212E66-3857-E0EC-168A-B3C2EC84FEF1}"/>
              </a:ext>
            </a:extLst>
          </p:cNvPr>
          <p:cNvSpPr txBox="1"/>
          <p:nvPr/>
        </p:nvSpPr>
        <p:spPr>
          <a:xfrm>
            <a:off x="4589710" y="2069648"/>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0.2</a:t>
            </a:r>
            <a:endParaRPr kumimoji="1" lang="ja-JP" altLang="en-US" sz="800" dirty="0">
              <a:latin typeface="Arial" panose="020B0604020202020204" pitchFamily="34" charset="0"/>
              <a:cs typeface="Arial" panose="020B0604020202020204" pitchFamily="34" charset="0"/>
            </a:endParaRPr>
          </a:p>
        </p:txBody>
      </p:sp>
      <p:grpSp>
        <p:nvGrpSpPr>
          <p:cNvPr id="271" name="グループ化 270">
            <a:extLst>
              <a:ext uri="{FF2B5EF4-FFF2-40B4-BE49-F238E27FC236}">
                <a16:creationId xmlns:a16="http://schemas.microsoft.com/office/drawing/2014/main" id="{8656EE0D-094C-9879-1E4E-82E15B5F1352}"/>
              </a:ext>
            </a:extLst>
          </p:cNvPr>
          <p:cNvGrpSpPr/>
          <p:nvPr/>
        </p:nvGrpSpPr>
        <p:grpSpPr>
          <a:xfrm>
            <a:off x="4800260" y="2405859"/>
            <a:ext cx="1518609" cy="277832"/>
            <a:chOff x="5087811" y="5398271"/>
            <a:chExt cx="1518609" cy="277832"/>
          </a:xfrm>
        </p:grpSpPr>
        <p:sp>
          <p:nvSpPr>
            <p:cNvPr id="385" name="正方形/長方形 384">
              <a:extLst>
                <a:ext uri="{FF2B5EF4-FFF2-40B4-BE49-F238E27FC236}">
                  <a16:creationId xmlns:a16="http://schemas.microsoft.com/office/drawing/2014/main" id="{259D8B23-F4CF-73D6-CA9B-3D73B142E579}"/>
                </a:ext>
              </a:extLst>
            </p:cNvPr>
            <p:cNvSpPr/>
            <p:nvPr/>
          </p:nvSpPr>
          <p:spPr>
            <a:xfrm>
              <a:off x="5116407" y="5401961"/>
              <a:ext cx="1490013" cy="2078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6" name="テキスト ボックス 385">
              <a:extLst>
                <a:ext uri="{FF2B5EF4-FFF2-40B4-BE49-F238E27FC236}">
                  <a16:creationId xmlns:a16="http://schemas.microsoft.com/office/drawing/2014/main" id="{CB900335-8358-60E5-E8AF-BFC9DBFA94E3}"/>
                </a:ext>
              </a:extLst>
            </p:cNvPr>
            <p:cNvSpPr txBox="1"/>
            <p:nvPr/>
          </p:nvSpPr>
          <p:spPr>
            <a:xfrm>
              <a:off x="5849690" y="5398271"/>
              <a:ext cx="573296" cy="276999"/>
            </a:xfrm>
            <a:prstGeom prst="rect">
              <a:avLst/>
            </a:prstGeom>
            <a:noFill/>
          </p:spPr>
          <p:txBody>
            <a:bodyPr wrap="square" rtlCol="0">
              <a:spAutoFit/>
            </a:bodyPr>
            <a:lstStyle/>
            <a:p>
              <a:pPr algn="ctr"/>
              <a:r>
                <a:rPr kumimoji="1" lang="en-US" altLang="ja-JP" sz="600" dirty="0">
                  <a:solidFill>
                    <a:srgbClr val="00CC00"/>
                  </a:solidFill>
                  <a:latin typeface="Arial" panose="020B0604020202020204" pitchFamily="34" charset="0"/>
                  <a:cs typeface="Arial" panose="020B0604020202020204" pitchFamily="34" charset="0"/>
                </a:rPr>
                <a:t>PBMAH </a:t>
              </a:r>
            </a:p>
            <a:p>
              <a:pPr algn="ctr"/>
              <a:r>
                <a:rPr kumimoji="1" lang="en-US" altLang="ja-JP" sz="600" dirty="0">
                  <a:solidFill>
                    <a:srgbClr val="00CC00"/>
                  </a:solidFill>
                  <a:latin typeface="Arial" panose="020B0604020202020204" pitchFamily="34" charset="0"/>
                  <a:cs typeface="Arial" panose="020B0604020202020204" pitchFamily="34" charset="0"/>
                </a:rPr>
                <a:t>subtype 2</a:t>
              </a:r>
              <a:endParaRPr kumimoji="1" lang="ja-JP" altLang="en-US" sz="600" dirty="0">
                <a:solidFill>
                  <a:srgbClr val="00CC00"/>
                </a:solidFill>
                <a:latin typeface="Arial" panose="020B0604020202020204" pitchFamily="34" charset="0"/>
                <a:cs typeface="Arial" panose="020B0604020202020204" pitchFamily="34" charset="0"/>
              </a:endParaRPr>
            </a:p>
          </p:txBody>
        </p:sp>
        <p:sp>
          <p:nvSpPr>
            <p:cNvPr id="387" name="テキスト ボックス 386">
              <a:extLst>
                <a:ext uri="{FF2B5EF4-FFF2-40B4-BE49-F238E27FC236}">
                  <a16:creationId xmlns:a16="http://schemas.microsoft.com/office/drawing/2014/main" id="{BABB67CF-F172-0785-500B-CC57E25F01FA}"/>
                </a:ext>
              </a:extLst>
            </p:cNvPr>
            <p:cNvSpPr txBox="1"/>
            <p:nvPr/>
          </p:nvSpPr>
          <p:spPr>
            <a:xfrm>
              <a:off x="5476530" y="5399104"/>
              <a:ext cx="573296" cy="276999"/>
            </a:xfrm>
            <a:prstGeom prst="rect">
              <a:avLst/>
            </a:prstGeom>
            <a:noFill/>
          </p:spPr>
          <p:txBody>
            <a:bodyPr wrap="square" rtlCol="0">
              <a:spAutoFit/>
            </a:bodyPr>
            <a:lstStyle/>
            <a:p>
              <a:pPr algn="ctr"/>
              <a:r>
                <a:rPr kumimoji="1" lang="en-US" altLang="ja-JP" sz="600" dirty="0">
                  <a:solidFill>
                    <a:srgbClr val="00CC00"/>
                  </a:solidFill>
                  <a:latin typeface="Arial" panose="020B0604020202020204" pitchFamily="34" charset="0"/>
                  <a:cs typeface="Arial" panose="020B0604020202020204" pitchFamily="34" charset="0"/>
                </a:rPr>
                <a:t>PBMAH </a:t>
              </a:r>
            </a:p>
            <a:p>
              <a:pPr algn="ctr"/>
              <a:r>
                <a:rPr kumimoji="1" lang="en-US" altLang="ja-JP" sz="600" dirty="0">
                  <a:solidFill>
                    <a:srgbClr val="00CC00"/>
                  </a:solidFill>
                  <a:latin typeface="Arial" panose="020B0604020202020204" pitchFamily="34" charset="0"/>
                  <a:cs typeface="Arial" panose="020B0604020202020204" pitchFamily="34" charset="0"/>
                </a:rPr>
                <a:t>subtype 1</a:t>
              </a:r>
              <a:endParaRPr kumimoji="1" lang="ja-JP" altLang="en-US" sz="600" dirty="0">
                <a:solidFill>
                  <a:srgbClr val="00CC00"/>
                </a:solidFill>
                <a:latin typeface="Arial" panose="020B0604020202020204" pitchFamily="34" charset="0"/>
                <a:cs typeface="Arial" panose="020B0604020202020204" pitchFamily="34" charset="0"/>
              </a:endParaRPr>
            </a:p>
          </p:txBody>
        </p:sp>
        <p:sp>
          <p:nvSpPr>
            <p:cNvPr id="388" name="テキスト ボックス 387">
              <a:extLst>
                <a:ext uri="{FF2B5EF4-FFF2-40B4-BE49-F238E27FC236}">
                  <a16:creationId xmlns:a16="http://schemas.microsoft.com/office/drawing/2014/main" id="{CEF7F696-3E4C-0961-FF87-6B0EAB982EFB}"/>
                </a:ext>
              </a:extLst>
            </p:cNvPr>
            <p:cNvSpPr txBox="1"/>
            <p:nvPr/>
          </p:nvSpPr>
          <p:spPr>
            <a:xfrm>
              <a:off x="5087811" y="5401692"/>
              <a:ext cx="464096" cy="184666"/>
            </a:xfrm>
            <a:prstGeom prst="rect">
              <a:avLst/>
            </a:prstGeom>
            <a:noFill/>
          </p:spPr>
          <p:txBody>
            <a:bodyPr wrap="square" rtlCol="0">
              <a:spAutoFit/>
            </a:bodyPr>
            <a:lstStyle/>
            <a:p>
              <a:pPr algn="r"/>
              <a:r>
                <a:rPr kumimoji="1" lang="en-US" altLang="ja-JP" sz="600" dirty="0">
                  <a:solidFill>
                    <a:srgbClr val="FF0000"/>
                  </a:solidFill>
                  <a:latin typeface="Arial" panose="020B0604020202020204" pitchFamily="34" charset="0"/>
                  <a:cs typeface="Arial" panose="020B0604020202020204" pitchFamily="34" charset="0"/>
                </a:rPr>
                <a:t>CPA</a:t>
              </a:r>
              <a:endParaRPr kumimoji="1" lang="ja-JP" altLang="en-US" sz="600" dirty="0">
                <a:solidFill>
                  <a:srgbClr val="FF0000"/>
                </a:solidFill>
                <a:latin typeface="Arial" panose="020B0604020202020204" pitchFamily="34" charset="0"/>
                <a:cs typeface="Arial" panose="020B0604020202020204" pitchFamily="34" charset="0"/>
              </a:endParaRPr>
            </a:p>
          </p:txBody>
        </p:sp>
      </p:grpSp>
      <p:sp>
        <p:nvSpPr>
          <p:cNvPr id="272" name="楕円 271">
            <a:extLst>
              <a:ext uri="{FF2B5EF4-FFF2-40B4-BE49-F238E27FC236}">
                <a16:creationId xmlns:a16="http://schemas.microsoft.com/office/drawing/2014/main" id="{D1EDDBB1-ECC1-0DBC-FE47-E02C4497368D}"/>
              </a:ext>
            </a:extLst>
          </p:cNvPr>
          <p:cNvSpPr/>
          <p:nvPr/>
        </p:nvSpPr>
        <p:spPr>
          <a:xfrm>
            <a:off x="5891413" y="2235461"/>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0" name="楕円 299">
            <a:extLst>
              <a:ext uri="{FF2B5EF4-FFF2-40B4-BE49-F238E27FC236}">
                <a16:creationId xmlns:a16="http://schemas.microsoft.com/office/drawing/2014/main" id="{CE91124A-F185-FBC1-B9F4-1083BEC9A8E4}"/>
              </a:ext>
            </a:extLst>
          </p:cNvPr>
          <p:cNvSpPr/>
          <p:nvPr/>
        </p:nvSpPr>
        <p:spPr>
          <a:xfrm>
            <a:off x="5891413" y="2158245"/>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1" name="楕円 300">
            <a:extLst>
              <a:ext uri="{FF2B5EF4-FFF2-40B4-BE49-F238E27FC236}">
                <a16:creationId xmlns:a16="http://schemas.microsoft.com/office/drawing/2014/main" id="{18872E41-D5E5-5AE1-D5D4-42A84499D875}"/>
              </a:ext>
            </a:extLst>
          </p:cNvPr>
          <p:cNvSpPr/>
          <p:nvPr/>
        </p:nvSpPr>
        <p:spPr>
          <a:xfrm>
            <a:off x="5891413" y="2010270"/>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6" name="楕円 375">
            <a:extLst>
              <a:ext uri="{FF2B5EF4-FFF2-40B4-BE49-F238E27FC236}">
                <a16:creationId xmlns:a16="http://schemas.microsoft.com/office/drawing/2014/main" id="{62F3F016-C85B-06CF-B240-1D359598FC09}"/>
              </a:ext>
            </a:extLst>
          </p:cNvPr>
          <p:cNvSpPr/>
          <p:nvPr/>
        </p:nvSpPr>
        <p:spPr>
          <a:xfrm>
            <a:off x="5140013" y="948711"/>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7" name="楕円 376">
            <a:extLst>
              <a:ext uri="{FF2B5EF4-FFF2-40B4-BE49-F238E27FC236}">
                <a16:creationId xmlns:a16="http://schemas.microsoft.com/office/drawing/2014/main" id="{09980AA8-E121-E1E3-5D42-A604BF81749B}"/>
              </a:ext>
            </a:extLst>
          </p:cNvPr>
          <p:cNvSpPr/>
          <p:nvPr/>
        </p:nvSpPr>
        <p:spPr>
          <a:xfrm>
            <a:off x="5141041" y="1356099"/>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8" name="楕円 377">
            <a:extLst>
              <a:ext uri="{FF2B5EF4-FFF2-40B4-BE49-F238E27FC236}">
                <a16:creationId xmlns:a16="http://schemas.microsoft.com/office/drawing/2014/main" id="{E1A6FCA0-3A96-363F-B6DF-8188BEDB2641}"/>
              </a:ext>
            </a:extLst>
          </p:cNvPr>
          <p:cNvSpPr/>
          <p:nvPr/>
        </p:nvSpPr>
        <p:spPr>
          <a:xfrm>
            <a:off x="5140013" y="1531540"/>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9" name="楕円 378">
            <a:extLst>
              <a:ext uri="{FF2B5EF4-FFF2-40B4-BE49-F238E27FC236}">
                <a16:creationId xmlns:a16="http://schemas.microsoft.com/office/drawing/2014/main" id="{DDBB4CAD-3E71-7605-FB85-8876F1FD5FAF}"/>
              </a:ext>
            </a:extLst>
          </p:cNvPr>
          <p:cNvSpPr/>
          <p:nvPr/>
        </p:nvSpPr>
        <p:spPr>
          <a:xfrm>
            <a:off x="5140013" y="1677417"/>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0" name="楕円 379">
            <a:extLst>
              <a:ext uri="{FF2B5EF4-FFF2-40B4-BE49-F238E27FC236}">
                <a16:creationId xmlns:a16="http://schemas.microsoft.com/office/drawing/2014/main" id="{F388B75A-04F4-0836-F94C-D454939F1BD1}"/>
              </a:ext>
            </a:extLst>
          </p:cNvPr>
          <p:cNvSpPr/>
          <p:nvPr/>
        </p:nvSpPr>
        <p:spPr>
          <a:xfrm>
            <a:off x="5140015" y="1916203"/>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1" name="楕円 380">
            <a:extLst>
              <a:ext uri="{FF2B5EF4-FFF2-40B4-BE49-F238E27FC236}">
                <a16:creationId xmlns:a16="http://schemas.microsoft.com/office/drawing/2014/main" id="{B0658601-68C5-557A-EA03-39CF2248B1C3}"/>
              </a:ext>
            </a:extLst>
          </p:cNvPr>
          <p:cNvSpPr/>
          <p:nvPr/>
        </p:nvSpPr>
        <p:spPr>
          <a:xfrm>
            <a:off x="5506376" y="1853371"/>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2" name="楕円 381">
            <a:extLst>
              <a:ext uri="{FF2B5EF4-FFF2-40B4-BE49-F238E27FC236}">
                <a16:creationId xmlns:a16="http://schemas.microsoft.com/office/drawing/2014/main" id="{C1C282EE-F066-D0A1-6814-866C2F803CE0}"/>
              </a:ext>
            </a:extLst>
          </p:cNvPr>
          <p:cNvSpPr/>
          <p:nvPr/>
        </p:nvSpPr>
        <p:spPr>
          <a:xfrm>
            <a:off x="5502916" y="2018841"/>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3" name="テキスト ボックス 382">
            <a:extLst>
              <a:ext uri="{FF2B5EF4-FFF2-40B4-BE49-F238E27FC236}">
                <a16:creationId xmlns:a16="http://schemas.microsoft.com/office/drawing/2014/main" id="{695E1877-AFB6-09AA-D09A-06C32F67AC7F}"/>
              </a:ext>
            </a:extLst>
          </p:cNvPr>
          <p:cNvSpPr txBox="1"/>
          <p:nvPr/>
        </p:nvSpPr>
        <p:spPr>
          <a:xfrm>
            <a:off x="4926611" y="584863"/>
            <a:ext cx="1139880" cy="215444"/>
          </a:xfrm>
          <a:prstGeom prst="rect">
            <a:avLst/>
          </a:prstGeom>
          <a:noFill/>
        </p:spPr>
        <p:txBody>
          <a:bodyPr wrap="square">
            <a:spAutoFit/>
          </a:bodyPr>
          <a:lstStyle/>
          <a:p>
            <a:pPr algn="ctr"/>
            <a:r>
              <a:rPr lang="en-US" altLang="ja-JP" sz="800" dirty="0">
                <a:latin typeface="Arial" panose="020B0604020202020204" pitchFamily="34" charset="0"/>
                <a:cs typeface="Arial" panose="020B0604020202020204" pitchFamily="34" charset="0"/>
              </a:rPr>
              <a:t>hsa-let-7b-5p</a:t>
            </a:r>
            <a:endParaRPr lang="ja-JP" altLang="en-US" sz="800" dirty="0">
              <a:latin typeface="Arial" panose="020B0604020202020204" pitchFamily="34" charset="0"/>
              <a:cs typeface="Arial" panose="020B0604020202020204" pitchFamily="34" charset="0"/>
            </a:endParaRPr>
          </a:p>
        </p:txBody>
      </p:sp>
      <p:sp>
        <p:nvSpPr>
          <p:cNvPr id="384" name="テキスト ボックス 383">
            <a:extLst>
              <a:ext uri="{FF2B5EF4-FFF2-40B4-BE49-F238E27FC236}">
                <a16:creationId xmlns:a16="http://schemas.microsoft.com/office/drawing/2014/main" id="{01677343-0881-0A12-69CF-FC2BE82D1765}"/>
              </a:ext>
            </a:extLst>
          </p:cNvPr>
          <p:cNvSpPr txBox="1"/>
          <p:nvPr/>
        </p:nvSpPr>
        <p:spPr>
          <a:xfrm>
            <a:off x="5219662" y="836152"/>
            <a:ext cx="698692" cy="200055"/>
          </a:xfrm>
          <a:prstGeom prst="rect">
            <a:avLst/>
          </a:prstGeom>
          <a:noFill/>
        </p:spPr>
        <p:txBody>
          <a:bodyPr wrap="square" rtlCol="0">
            <a:spAutoFit/>
          </a:bodyPr>
          <a:lstStyle/>
          <a:p>
            <a:r>
              <a:rPr kumimoji="1" lang="en-US" altLang="ja-JP" sz="700" dirty="0">
                <a:latin typeface="Arial" panose="020B0604020202020204" pitchFamily="34" charset="0"/>
                <a:cs typeface="Arial" panose="020B0604020202020204" pitchFamily="34" charset="0"/>
              </a:rPr>
              <a:t>P = 0.042</a:t>
            </a:r>
            <a:endParaRPr kumimoji="1" lang="ja-JP" altLang="en-US" sz="700" dirty="0">
              <a:latin typeface="Arial" panose="020B0604020202020204" pitchFamily="34" charset="0"/>
              <a:cs typeface="Arial" panose="020B0604020202020204" pitchFamily="34" charset="0"/>
            </a:endParaRPr>
          </a:p>
        </p:txBody>
      </p:sp>
      <p:cxnSp>
        <p:nvCxnSpPr>
          <p:cNvPr id="390" name="直線コネクタ 389">
            <a:extLst>
              <a:ext uri="{FF2B5EF4-FFF2-40B4-BE49-F238E27FC236}">
                <a16:creationId xmlns:a16="http://schemas.microsoft.com/office/drawing/2014/main" id="{DE5F5E01-81C6-1801-76B2-DE27800FD0B4}"/>
              </a:ext>
            </a:extLst>
          </p:cNvPr>
          <p:cNvCxnSpPr/>
          <p:nvPr/>
        </p:nvCxnSpPr>
        <p:spPr>
          <a:xfrm>
            <a:off x="5165223" y="992266"/>
            <a:ext cx="682305" cy="0"/>
          </a:xfrm>
          <a:prstGeom prst="line">
            <a:avLst/>
          </a:prstGeom>
        </p:spPr>
        <p:style>
          <a:lnRef idx="1">
            <a:schemeClr val="dk1"/>
          </a:lnRef>
          <a:fillRef idx="0">
            <a:schemeClr val="dk1"/>
          </a:fillRef>
          <a:effectRef idx="0">
            <a:schemeClr val="dk1"/>
          </a:effectRef>
          <a:fontRef idx="minor">
            <a:schemeClr val="tx1"/>
          </a:fontRef>
        </p:style>
      </p:cxnSp>
      <p:cxnSp>
        <p:nvCxnSpPr>
          <p:cNvPr id="392" name="直線コネクタ 391">
            <a:extLst>
              <a:ext uri="{FF2B5EF4-FFF2-40B4-BE49-F238E27FC236}">
                <a16:creationId xmlns:a16="http://schemas.microsoft.com/office/drawing/2014/main" id="{8E9578EC-4856-97B8-CAC7-CE9C947962C4}"/>
              </a:ext>
            </a:extLst>
          </p:cNvPr>
          <p:cNvCxnSpPr>
            <a:cxnSpLocks/>
          </p:cNvCxnSpPr>
          <p:nvPr/>
        </p:nvCxnSpPr>
        <p:spPr>
          <a:xfrm flipH="1">
            <a:off x="4767301" y="2029959"/>
            <a:ext cx="139531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95" name="楕円 394">
            <a:extLst>
              <a:ext uri="{FF2B5EF4-FFF2-40B4-BE49-F238E27FC236}">
                <a16:creationId xmlns:a16="http://schemas.microsoft.com/office/drawing/2014/main" id="{8BF2DB82-4860-2F5C-3FE1-E8960B3F4D05}"/>
              </a:ext>
            </a:extLst>
          </p:cNvPr>
          <p:cNvSpPr/>
          <p:nvPr/>
        </p:nvSpPr>
        <p:spPr>
          <a:xfrm>
            <a:off x="2367371" y="7265617"/>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6" name="楕円 395">
            <a:extLst>
              <a:ext uri="{FF2B5EF4-FFF2-40B4-BE49-F238E27FC236}">
                <a16:creationId xmlns:a16="http://schemas.microsoft.com/office/drawing/2014/main" id="{7C4C9D2F-A382-5299-CAFF-8E86A6D46F28}"/>
              </a:ext>
            </a:extLst>
          </p:cNvPr>
          <p:cNvSpPr/>
          <p:nvPr/>
        </p:nvSpPr>
        <p:spPr>
          <a:xfrm>
            <a:off x="2330508" y="7303691"/>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7" name="楕円 396">
            <a:extLst>
              <a:ext uri="{FF2B5EF4-FFF2-40B4-BE49-F238E27FC236}">
                <a16:creationId xmlns:a16="http://schemas.microsoft.com/office/drawing/2014/main" id="{94EA2161-E5CC-81A7-09D7-385A86A45979}"/>
              </a:ext>
            </a:extLst>
          </p:cNvPr>
          <p:cNvSpPr/>
          <p:nvPr/>
        </p:nvSpPr>
        <p:spPr>
          <a:xfrm>
            <a:off x="2331740" y="7227711"/>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8" name="楕円 397">
            <a:extLst>
              <a:ext uri="{FF2B5EF4-FFF2-40B4-BE49-F238E27FC236}">
                <a16:creationId xmlns:a16="http://schemas.microsoft.com/office/drawing/2014/main" id="{0221049A-6C98-C980-4ECC-28E72BCBA021}"/>
              </a:ext>
            </a:extLst>
          </p:cNvPr>
          <p:cNvSpPr/>
          <p:nvPr/>
        </p:nvSpPr>
        <p:spPr>
          <a:xfrm>
            <a:off x="1954867" y="6313925"/>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9" name="楕円 398">
            <a:extLst>
              <a:ext uri="{FF2B5EF4-FFF2-40B4-BE49-F238E27FC236}">
                <a16:creationId xmlns:a16="http://schemas.microsoft.com/office/drawing/2014/main" id="{FB20D5C5-2951-78F3-F663-8E29D5029D28}"/>
              </a:ext>
            </a:extLst>
          </p:cNvPr>
          <p:cNvSpPr/>
          <p:nvPr/>
        </p:nvSpPr>
        <p:spPr>
          <a:xfrm>
            <a:off x="1954867" y="6205764"/>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4" name="楕円 403">
            <a:extLst>
              <a:ext uri="{FF2B5EF4-FFF2-40B4-BE49-F238E27FC236}">
                <a16:creationId xmlns:a16="http://schemas.microsoft.com/office/drawing/2014/main" id="{634FD0E8-3DD2-CE0B-0563-1C1BEE9CAEB3}"/>
              </a:ext>
            </a:extLst>
          </p:cNvPr>
          <p:cNvSpPr/>
          <p:nvPr/>
        </p:nvSpPr>
        <p:spPr>
          <a:xfrm>
            <a:off x="1594162" y="6994380"/>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5" name="楕円 404">
            <a:extLst>
              <a:ext uri="{FF2B5EF4-FFF2-40B4-BE49-F238E27FC236}">
                <a16:creationId xmlns:a16="http://schemas.microsoft.com/office/drawing/2014/main" id="{D58149D3-A159-D950-8610-8157ECFEE66A}"/>
              </a:ext>
            </a:extLst>
          </p:cNvPr>
          <p:cNvSpPr/>
          <p:nvPr/>
        </p:nvSpPr>
        <p:spPr>
          <a:xfrm>
            <a:off x="1594684" y="6902681"/>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6" name="楕円 405">
            <a:extLst>
              <a:ext uri="{FF2B5EF4-FFF2-40B4-BE49-F238E27FC236}">
                <a16:creationId xmlns:a16="http://schemas.microsoft.com/office/drawing/2014/main" id="{E7C194C5-F8AF-7BB0-9F6E-582D88C5B264}"/>
              </a:ext>
            </a:extLst>
          </p:cNvPr>
          <p:cNvSpPr/>
          <p:nvPr/>
        </p:nvSpPr>
        <p:spPr>
          <a:xfrm>
            <a:off x="1596955" y="6587137"/>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7" name="楕円 406">
            <a:extLst>
              <a:ext uri="{FF2B5EF4-FFF2-40B4-BE49-F238E27FC236}">
                <a16:creationId xmlns:a16="http://schemas.microsoft.com/office/drawing/2014/main" id="{39E57886-2896-288B-9717-ED59AC443235}"/>
              </a:ext>
            </a:extLst>
          </p:cNvPr>
          <p:cNvSpPr/>
          <p:nvPr/>
        </p:nvSpPr>
        <p:spPr>
          <a:xfrm>
            <a:off x="1596955" y="6614723"/>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8" name="楕円 407">
            <a:extLst>
              <a:ext uri="{FF2B5EF4-FFF2-40B4-BE49-F238E27FC236}">
                <a16:creationId xmlns:a16="http://schemas.microsoft.com/office/drawing/2014/main" id="{53516DBD-A982-2453-71BD-3C2D6E2F579F}"/>
              </a:ext>
            </a:extLst>
          </p:cNvPr>
          <p:cNvSpPr/>
          <p:nvPr/>
        </p:nvSpPr>
        <p:spPr>
          <a:xfrm>
            <a:off x="1596955" y="6563527"/>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9" name="正方形/長方形 408">
            <a:extLst>
              <a:ext uri="{FF2B5EF4-FFF2-40B4-BE49-F238E27FC236}">
                <a16:creationId xmlns:a16="http://schemas.microsoft.com/office/drawing/2014/main" id="{2428352A-58EC-DA42-4377-FFB3EF362545}"/>
              </a:ext>
            </a:extLst>
          </p:cNvPr>
          <p:cNvSpPr/>
          <p:nvPr/>
        </p:nvSpPr>
        <p:spPr>
          <a:xfrm>
            <a:off x="1106795" y="5886028"/>
            <a:ext cx="215445" cy="15596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0" name="テキスト ボックス 409">
            <a:extLst>
              <a:ext uri="{FF2B5EF4-FFF2-40B4-BE49-F238E27FC236}">
                <a16:creationId xmlns:a16="http://schemas.microsoft.com/office/drawing/2014/main" id="{22E44212-8B6D-5838-4648-87C9C2F5F8FA}"/>
              </a:ext>
            </a:extLst>
          </p:cNvPr>
          <p:cNvSpPr txBox="1"/>
          <p:nvPr/>
        </p:nvSpPr>
        <p:spPr>
          <a:xfrm>
            <a:off x="1061633" y="6456452"/>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2.0</a:t>
            </a:r>
            <a:endParaRPr kumimoji="1" lang="ja-JP" altLang="en-US" sz="800" dirty="0">
              <a:latin typeface="Arial" panose="020B0604020202020204" pitchFamily="34" charset="0"/>
              <a:cs typeface="Arial" panose="020B0604020202020204" pitchFamily="34" charset="0"/>
            </a:endParaRPr>
          </a:p>
        </p:txBody>
      </p:sp>
      <p:sp>
        <p:nvSpPr>
          <p:cNvPr id="411" name="テキスト ボックス 410">
            <a:extLst>
              <a:ext uri="{FF2B5EF4-FFF2-40B4-BE49-F238E27FC236}">
                <a16:creationId xmlns:a16="http://schemas.microsoft.com/office/drawing/2014/main" id="{82EE500B-77FE-C4FE-B4D1-77EEA3C2CF2B}"/>
              </a:ext>
            </a:extLst>
          </p:cNvPr>
          <p:cNvSpPr txBox="1"/>
          <p:nvPr/>
        </p:nvSpPr>
        <p:spPr>
          <a:xfrm>
            <a:off x="1046311" y="6846545"/>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1.0</a:t>
            </a:r>
            <a:endParaRPr kumimoji="1" lang="ja-JP" altLang="en-US" sz="800" dirty="0">
              <a:latin typeface="Arial" panose="020B0604020202020204" pitchFamily="34" charset="0"/>
              <a:cs typeface="Arial" panose="020B0604020202020204" pitchFamily="34" charset="0"/>
            </a:endParaRPr>
          </a:p>
        </p:txBody>
      </p:sp>
      <p:sp>
        <p:nvSpPr>
          <p:cNvPr id="412" name="テキスト ボックス 411">
            <a:extLst>
              <a:ext uri="{FF2B5EF4-FFF2-40B4-BE49-F238E27FC236}">
                <a16:creationId xmlns:a16="http://schemas.microsoft.com/office/drawing/2014/main" id="{0BBDD786-6C0D-222F-FD57-1BF96FCD846C}"/>
              </a:ext>
            </a:extLst>
          </p:cNvPr>
          <p:cNvSpPr txBox="1"/>
          <p:nvPr/>
        </p:nvSpPr>
        <p:spPr>
          <a:xfrm>
            <a:off x="1037129" y="7234369"/>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0</a:t>
            </a:r>
            <a:endParaRPr kumimoji="1" lang="ja-JP" altLang="en-US" sz="800" dirty="0">
              <a:latin typeface="Arial" panose="020B0604020202020204" pitchFamily="34" charset="0"/>
              <a:cs typeface="Arial" panose="020B0604020202020204" pitchFamily="34" charset="0"/>
            </a:endParaRPr>
          </a:p>
        </p:txBody>
      </p:sp>
      <p:sp>
        <p:nvSpPr>
          <p:cNvPr id="413" name="テキスト ボックス 412">
            <a:extLst>
              <a:ext uri="{FF2B5EF4-FFF2-40B4-BE49-F238E27FC236}">
                <a16:creationId xmlns:a16="http://schemas.microsoft.com/office/drawing/2014/main" id="{B54CF733-0FBB-9D52-523A-AF3BD2E74A94}"/>
              </a:ext>
            </a:extLst>
          </p:cNvPr>
          <p:cNvSpPr txBox="1"/>
          <p:nvPr/>
        </p:nvSpPr>
        <p:spPr>
          <a:xfrm>
            <a:off x="1058274" y="6074264"/>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3.0</a:t>
            </a:r>
            <a:endParaRPr kumimoji="1" lang="ja-JP" altLang="en-US" sz="800" dirty="0">
              <a:latin typeface="Arial" panose="020B0604020202020204" pitchFamily="34" charset="0"/>
              <a:cs typeface="Arial" panose="020B0604020202020204" pitchFamily="34" charset="0"/>
            </a:endParaRPr>
          </a:p>
        </p:txBody>
      </p:sp>
      <p:sp>
        <p:nvSpPr>
          <p:cNvPr id="414" name="テキスト ボックス 413">
            <a:extLst>
              <a:ext uri="{FF2B5EF4-FFF2-40B4-BE49-F238E27FC236}">
                <a16:creationId xmlns:a16="http://schemas.microsoft.com/office/drawing/2014/main" id="{848A592F-4A0B-02CA-385F-21708F3A23E5}"/>
              </a:ext>
            </a:extLst>
          </p:cNvPr>
          <p:cNvSpPr txBox="1"/>
          <p:nvPr/>
        </p:nvSpPr>
        <p:spPr>
          <a:xfrm rot="16200000">
            <a:off x="11988" y="6487221"/>
            <a:ext cx="1453608" cy="215444"/>
          </a:xfrm>
          <a:prstGeom prst="rect">
            <a:avLst/>
          </a:prstGeom>
          <a:solidFill>
            <a:schemeClr val="bg1"/>
          </a:solidFill>
        </p:spPr>
        <p:txBody>
          <a:bodyPr wrap="square" rtlCol="0">
            <a:spAutoFit/>
          </a:bodyPr>
          <a:lstStyle/>
          <a:p>
            <a:pPr algn="ctr"/>
            <a:r>
              <a:rPr kumimoji="1" lang="en-US" altLang="ja-JP" sz="800" dirty="0">
                <a:latin typeface="Arial" panose="020B0604020202020204" pitchFamily="34" charset="0"/>
                <a:cs typeface="Arial" panose="020B0604020202020204" pitchFamily="34" charset="0"/>
              </a:rPr>
              <a:t>Relative expression level</a:t>
            </a:r>
            <a:endParaRPr kumimoji="1" lang="ja-JP" altLang="en-US" sz="800" dirty="0">
              <a:latin typeface="Arial" panose="020B0604020202020204" pitchFamily="34" charset="0"/>
              <a:cs typeface="Arial" panose="020B0604020202020204" pitchFamily="34" charset="0"/>
            </a:endParaRPr>
          </a:p>
        </p:txBody>
      </p:sp>
      <p:grpSp>
        <p:nvGrpSpPr>
          <p:cNvPr id="415" name="グループ化 414">
            <a:extLst>
              <a:ext uri="{FF2B5EF4-FFF2-40B4-BE49-F238E27FC236}">
                <a16:creationId xmlns:a16="http://schemas.microsoft.com/office/drawing/2014/main" id="{708CF0C2-995A-6C92-E878-DAE0FADCE948}"/>
              </a:ext>
            </a:extLst>
          </p:cNvPr>
          <p:cNvGrpSpPr/>
          <p:nvPr/>
        </p:nvGrpSpPr>
        <p:grpSpPr>
          <a:xfrm>
            <a:off x="1253841" y="7397954"/>
            <a:ext cx="1518609" cy="277832"/>
            <a:chOff x="5087811" y="5398271"/>
            <a:chExt cx="1518609" cy="277832"/>
          </a:xfrm>
        </p:grpSpPr>
        <p:sp>
          <p:nvSpPr>
            <p:cNvPr id="418" name="正方形/長方形 417">
              <a:extLst>
                <a:ext uri="{FF2B5EF4-FFF2-40B4-BE49-F238E27FC236}">
                  <a16:creationId xmlns:a16="http://schemas.microsoft.com/office/drawing/2014/main" id="{F0C17568-9B25-98DB-6E01-6457F0FA9A92}"/>
                </a:ext>
              </a:extLst>
            </p:cNvPr>
            <p:cNvSpPr/>
            <p:nvPr/>
          </p:nvSpPr>
          <p:spPr>
            <a:xfrm>
              <a:off x="5116407" y="5401961"/>
              <a:ext cx="1490013" cy="2078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9" name="テキスト ボックス 418">
              <a:extLst>
                <a:ext uri="{FF2B5EF4-FFF2-40B4-BE49-F238E27FC236}">
                  <a16:creationId xmlns:a16="http://schemas.microsoft.com/office/drawing/2014/main" id="{028534A2-B29E-4278-AD61-17BEF74137E4}"/>
                </a:ext>
              </a:extLst>
            </p:cNvPr>
            <p:cNvSpPr txBox="1"/>
            <p:nvPr/>
          </p:nvSpPr>
          <p:spPr>
            <a:xfrm>
              <a:off x="5849690" y="5398271"/>
              <a:ext cx="573296" cy="276999"/>
            </a:xfrm>
            <a:prstGeom prst="rect">
              <a:avLst/>
            </a:prstGeom>
            <a:noFill/>
          </p:spPr>
          <p:txBody>
            <a:bodyPr wrap="square" rtlCol="0">
              <a:spAutoFit/>
            </a:bodyPr>
            <a:lstStyle/>
            <a:p>
              <a:pPr algn="ctr"/>
              <a:r>
                <a:rPr kumimoji="1" lang="en-US" altLang="ja-JP" sz="600" dirty="0">
                  <a:solidFill>
                    <a:srgbClr val="00CC00"/>
                  </a:solidFill>
                  <a:latin typeface="Arial" panose="020B0604020202020204" pitchFamily="34" charset="0"/>
                  <a:cs typeface="Arial" panose="020B0604020202020204" pitchFamily="34" charset="0"/>
                </a:rPr>
                <a:t>PBMAH </a:t>
              </a:r>
            </a:p>
            <a:p>
              <a:pPr algn="ctr"/>
              <a:r>
                <a:rPr kumimoji="1" lang="en-US" altLang="ja-JP" sz="600" dirty="0">
                  <a:solidFill>
                    <a:srgbClr val="00CC00"/>
                  </a:solidFill>
                  <a:latin typeface="Arial" panose="020B0604020202020204" pitchFamily="34" charset="0"/>
                  <a:cs typeface="Arial" panose="020B0604020202020204" pitchFamily="34" charset="0"/>
                </a:rPr>
                <a:t>subtype 2</a:t>
              </a:r>
              <a:endParaRPr kumimoji="1" lang="ja-JP" altLang="en-US" sz="600" dirty="0">
                <a:solidFill>
                  <a:srgbClr val="00CC00"/>
                </a:solidFill>
                <a:latin typeface="Arial" panose="020B0604020202020204" pitchFamily="34" charset="0"/>
                <a:cs typeface="Arial" panose="020B0604020202020204" pitchFamily="34" charset="0"/>
              </a:endParaRPr>
            </a:p>
          </p:txBody>
        </p:sp>
        <p:sp>
          <p:nvSpPr>
            <p:cNvPr id="420" name="テキスト ボックス 419">
              <a:extLst>
                <a:ext uri="{FF2B5EF4-FFF2-40B4-BE49-F238E27FC236}">
                  <a16:creationId xmlns:a16="http://schemas.microsoft.com/office/drawing/2014/main" id="{1474FBE7-0BA9-D1A0-C2F9-5275C72D560F}"/>
                </a:ext>
              </a:extLst>
            </p:cNvPr>
            <p:cNvSpPr txBox="1"/>
            <p:nvPr/>
          </p:nvSpPr>
          <p:spPr>
            <a:xfrm>
              <a:off x="5476530" y="5399104"/>
              <a:ext cx="573296" cy="276999"/>
            </a:xfrm>
            <a:prstGeom prst="rect">
              <a:avLst/>
            </a:prstGeom>
            <a:noFill/>
          </p:spPr>
          <p:txBody>
            <a:bodyPr wrap="square" rtlCol="0">
              <a:spAutoFit/>
            </a:bodyPr>
            <a:lstStyle/>
            <a:p>
              <a:pPr algn="ctr"/>
              <a:r>
                <a:rPr kumimoji="1" lang="en-US" altLang="ja-JP" sz="600" dirty="0">
                  <a:solidFill>
                    <a:srgbClr val="00CC00"/>
                  </a:solidFill>
                  <a:latin typeface="Arial" panose="020B0604020202020204" pitchFamily="34" charset="0"/>
                  <a:cs typeface="Arial" panose="020B0604020202020204" pitchFamily="34" charset="0"/>
                </a:rPr>
                <a:t>PBMAH </a:t>
              </a:r>
            </a:p>
            <a:p>
              <a:pPr algn="ctr"/>
              <a:r>
                <a:rPr kumimoji="1" lang="en-US" altLang="ja-JP" sz="600" dirty="0">
                  <a:solidFill>
                    <a:srgbClr val="00CC00"/>
                  </a:solidFill>
                  <a:latin typeface="Arial" panose="020B0604020202020204" pitchFamily="34" charset="0"/>
                  <a:cs typeface="Arial" panose="020B0604020202020204" pitchFamily="34" charset="0"/>
                </a:rPr>
                <a:t>subtype 1</a:t>
              </a:r>
              <a:endParaRPr kumimoji="1" lang="ja-JP" altLang="en-US" sz="600" dirty="0">
                <a:solidFill>
                  <a:srgbClr val="00CC00"/>
                </a:solidFill>
                <a:latin typeface="Arial" panose="020B0604020202020204" pitchFamily="34" charset="0"/>
                <a:cs typeface="Arial" panose="020B0604020202020204" pitchFamily="34" charset="0"/>
              </a:endParaRPr>
            </a:p>
          </p:txBody>
        </p:sp>
        <p:sp>
          <p:nvSpPr>
            <p:cNvPr id="421" name="テキスト ボックス 420">
              <a:extLst>
                <a:ext uri="{FF2B5EF4-FFF2-40B4-BE49-F238E27FC236}">
                  <a16:creationId xmlns:a16="http://schemas.microsoft.com/office/drawing/2014/main" id="{597C6B47-C3E4-C76C-9B27-D0BE43605900}"/>
                </a:ext>
              </a:extLst>
            </p:cNvPr>
            <p:cNvSpPr txBox="1"/>
            <p:nvPr/>
          </p:nvSpPr>
          <p:spPr>
            <a:xfrm>
              <a:off x="5087811" y="5405397"/>
              <a:ext cx="464096" cy="184666"/>
            </a:xfrm>
            <a:prstGeom prst="rect">
              <a:avLst/>
            </a:prstGeom>
            <a:noFill/>
          </p:spPr>
          <p:txBody>
            <a:bodyPr wrap="square" rtlCol="0">
              <a:spAutoFit/>
            </a:bodyPr>
            <a:lstStyle/>
            <a:p>
              <a:pPr algn="r"/>
              <a:r>
                <a:rPr kumimoji="1" lang="en-US" altLang="ja-JP" sz="600" dirty="0">
                  <a:solidFill>
                    <a:srgbClr val="FF0000"/>
                  </a:solidFill>
                  <a:latin typeface="Arial" panose="020B0604020202020204" pitchFamily="34" charset="0"/>
                  <a:cs typeface="Arial" panose="020B0604020202020204" pitchFamily="34" charset="0"/>
                </a:rPr>
                <a:t>CPA</a:t>
              </a:r>
              <a:endParaRPr kumimoji="1" lang="ja-JP" altLang="en-US" sz="600" dirty="0">
                <a:solidFill>
                  <a:srgbClr val="FF0000"/>
                </a:solidFill>
                <a:latin typeface="Arial" panose="020B0604020202020204" pitchFamily="34" charset="0"/>
                <a:cs typeface="Arial" panose="020B0604020202020204" pitchFamily="34" charset="0"/>
              </a:endParaRPr>
            </a:p>
          </p:txBody>
        </p:sp>
      </p:grpSp>
      <p:sp>
        <p:nvSpPr>
          <p:cNvPr id="416" name="テキスト ボックス 415">
            <a:extLst>
              <a:ext uri="{FF2B5EF4-FFF2-40B4-BE49-F238E27FC236}">
                <a16:creationId xmlns:a16="http://schemas.microsoft.com/office/drawing/2014/main" id="{9D87A96E-216C-AB27-5A5F-FA2FD9B0E03F}"/>
              </a:ext>
            </a:extLst>
          </p:cNvPr>
          <p:cNvSpPr txBox="1"/>
          <p:nvPr/>
        </p:nvSpPr>
        <p:spPr>
          <a:xfrm>
            <a:off x="1130438" y="5589630"/>
            <a:ext cx="1560943" cy="338554"/>
          </a:xfrm>
          <a:prstGeom prst="rect">
            <a:avLst/>
          </a:prstGeom>
          <a:noFill/>
        </p:spPr>
        <p:txBody>
          <a:bodyPr wrap="square">
            <a:spAutoFit/>
          </a:bodyPr>
          <a:lstStyle/>
          <a:p>
            <a:pPr algn="ctr"/>
            <a:r>
              <a:rPr lang="en-US" altLang="ja-JP" sz="800" dirty="0">
                <a:latin typeface="Arial" panose="020B0604020202020204" pitchFamily="34" charset="0"/>
                <a:cs typeface="Arial" panose="020B0604020202020204" pitchFamily="34" charset="0"/>
              </a:rPr>
              <a:t>hsa-miR-548av-5p/548k</a:t>
            </a:r>
            <a:endParaRPr lang="ja-JP" altLang="en-US" sz="800" dirty="0">
              <a:latin typeface="Arial" panose="020B0604020202020204" pitchFamily="34" charset="0"/>
              <a:cs typeface="Arial" panose="020B0604020202020204" pitchFamily="34" charset="0"/>
            </a:endParaRPr>
          </a:p>
          <a:p>
            <a:pPr algn="ctr"/>
            <a:endParaRPr lang="ja-JP" altLang="en-US" sz="800" dirty="0">
              <a:latin typeface="Arial" panose="020B0604020202020204" pitchFamily="34" charset="0"/>
              <a:cs typeface="Arial" panose="020B0604020202020204" pitchFamily="34" charset="0"/>
            </a:endParaRPr>
          </a:p>
        </p:txBody>
      </p:sp>
      <p:sp>
        <p:nvSpPr>
          <p:cNvPr id="417" name="テキスト ボックス 416">
            <a:extLst>
              <a:ext uri="{FF2B5EF4-FFF2-40B4-BE49-F238E27FC236}">
                <a16:creationId xmlns:a16="http://schemas.microsoft.com/office/drawing/2014/main" id="{F88BB6B9-EA4F-BE98-D9A8-E893D97C1817}"/>
              </a:ext>
            </a:extLst>
          </p:cNvPr>
          <p:cNvSpPr txBox="1"/>
          <p:nvPr/>
        </p:nvSpPr>
        <p:spPr>
          <a:xfrm>
            <a:off x="1873519" y="5958837"/>
            <a:ext cx="889721" cy="184666"/>
          </a:xfrm>
          <a:prstGeom prst="rect">
            <a:avLst/>
          </a:prstGeom>
          <a:noFill/>
        </p:spPr>
        <p:txBody>
          <a:bodyPr wrap="square" rtlCol="0">
            <a:spAutoFit/>
          </a:bodyPr>
          <a:lstStyle/>
          <a:p>
            <a:r>
              <a:rPr kumimoji="1" lang="en-US" altLang="ja-JP" sz="600" dirty="0">
                <a:latin typeface="Arial" panose="020B0604020202020204" pitchFamily="34" charset="0"/>
                <a:cs typeface="Arial" panose="020B0604020202020204" pitchFamily="34" charset="0"/>
              </a:rPr>
              <a:t>P = 6.01E-04</a:t>
            </a:r>
            <a:endParaRPr kumimoji="1" lang="ja-JP" altLang="en-US" sz="600" dirty="0">
              <a:latin typeface="Arial" panose="020B0604020202020204" pitchFamily="34" charset="0"/>
              <a:cs typeface="Arial" panose="020B0604020202020204" pitchFamily="34" charset="0"/>
            </a:endParaRPr>
          </a:p>
        </p:txBody>
      </p:sp>
      <p:cxnSp>
        <p:nvCxnSpPr>
          <p:cNvPr id="423" name="直線コネクタ 422">
            <a:extLst>
              <a:ext uri="{FF2B5EF4-FFF2-40B4-BE49-F238E27FC236}">
                <a16:creationId xmlns:a16="http://schemas.microsoft.com/office/drawing/2014/main" id="{0A9CE415-D1C8-49C4-5431-F16D534D5DC5}"/>
              </a:ext>
            </a:extLst>
          </p:cNvPr>
          <p:cNvCxnSpPr>
            <a:cxnSpLocks/>
          </p:cNvCxnSpPr>
          <p:nvPr/>
        </p:nvCxnSpPr>
        <p:spPr>
          <a:xfrm flipH="1">
            <a:off x="1188587" y="7251809"/>
            <a:ext cx="1436671" cy="475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24" name="直線コネクタ 423">
            <a:extLst>
              <a:ext uri="{FF2B5EF4-FFF2-40B4-BE49-F238E27FC236}">
                <a16:creationId xmlns:a16="http://schemas.microsoft.com/office/drawing/2014/main" id="{56A5C3F8-0641-E5C0-8FA7-759BFA72593A}"/>
              </a:ext>
            </a:extLst>
          </p:cNvPr>
          <p:cNvCxnSpPr>
            <a:cxnSpLocks/>
          </p:cNvCxnSpPr>
          <p:nvPr/>
        </p:nvCxnSpPr>
        <p:spPr>
          <a:xfrm>
            <a:off x="1583189" y="5973640"/>
            <a:ext cx="717490" cy="0"/>
          </a:xfrm>
          <a:prstGeom prst="line">
            <a:avLst/>
          </a:prstGeom>
        </p:spPr>
        <p:style>
          <a:lnRef idx="1">
            <a:schemeClr val="dk1"/>
          </a:lnRef>
          <a:fillRef idx="0">
            <a:schemeClr val="dk1"/>
          </a:fillRef>
          <a:effectRef idx="0">
            <a:schemeClr val="dk1"/>
          </a:effectRef>
          <a:fontRef idx="minor">
            <a:schemeClr val="tx1"/>
          </a:fontRef>
        </p:style>
      </p:cxnSp>
      <p:cxnSp>
        <p:nvCxnSpPr>
          <p:cNvPr id="426" name="直線コネクタ 425">
            <a:extLst>
              <a:ext uri="{FF2B5EF4-FFF2-40B4-BE49-F238E27FC236}">
                <a16:creationId xmlns:a16="http://schemas.microsoft.com/office/drawing/2014/main" id="{0A5FDB12-EE53-B94D-7CEF-9E45AFCF9975}"/>
              </a:ext>
            </a:extLst>
          </p:cNvPr>
          <p:cNvCxnSpPr>
            <a:cxnSpLocks/>
          </p:cNvCxnSpPr>
          <p:nvPr/>
        </p:nvCxnSpPr>
        <p:spPr>
          <a:xfrm>
            <a:off x="1583189" y="6104404"/>
            <a:ext cx="331169" cy="0"/>
          </a:xfrm>
          <a:prstGeom prst="line">
            <a:avLst/>
          </a:prstGeom>
        </p:spPr>
        <p:style>
          <a:lnRef idx="1">
            <a:schemeClr val="dk1"/>
          </a:lnRef>
          <a:fillRef idx="0">
            <a:schemeClr val="dk1"/>
          </a:fillRef>
          <a:effectRef idx="0">
            <a:schemeClr val="dk1"/>
          </a:effectRef>
          <a:fontRef idx="minor">
            <a:schemeClr val="tx1"/>
          </a:fontRef>
        </p:style>
      </p:cxnSp>
      <p:cxnSp>
        <p:nvCxnSpPr>
          <p:cNvPr id="431" name="直線コネクタ 430">
            <a:extLst>
              <a:ext uri="{FF2B5EF4-FFF2-40B4-BE49-F238E27FC236}">
                <a16:creationId xmlns:a16="http://schemas.microsoft.com/office/drawing/2014/main" id="{9364349D-3232-3BCB-65CF-4226402CD503}"/>
              </a:ext>
            </a:extLst>
          </p:cNvPr>
          <p:cNvCxnSpPr>
            <a:cxnSpLocks/>
          </p:cNvCxnSpPr>
          <p:nvPr/>
        </p:nvCxnSpPr>
        <p:spPr>
          <a:xfrm>
            <a:off x="1969510" y="6104404"/>
            <a:ext cx="331169" cy="0"/>
          </a:xfrm>
          <a:prstGeom prst="line">
            <a:avLst/>
          </a:prstGeom>
        </p:spPr>
        <p:style>
          <a:lnRef idx="1">
            <a:schemeClr val="dk1"/>
          </a:lnRef>
          <a:fillRef idx="0">
            <a:schemeClr val="dk1"/>
          </a:fillRef>
          <a:effectRef idx="0">
            <a:schemeClr val="dk1"/>
          </a:effectRef>
          <a:fontRef idx="minor">
            <a:schemeClr val="tx1"/>
          </a:fontRef>
        </p:style>
      </p:cxnSp>
      <p:sp>
        <p:nvSpPr>
          <p:cNvPr id="434" name="テキスト ボックス 433">
            <a:extLst>
              <a:ext uri="{FF2B5EF4-FFF2-40B4-BE49-F238E27FC236}">
                <a16:creationId xmlns:a16="http://schemas.microsoft.com/office/drawing/2014/main" id="{B5B1A4AD-35BA-C09B-77F1-EF87F00006BE}"/>
              </a:ext>
            </a:extLst>
          </p:cNvPr>
          <p:cNvSpPr txBox="1"/>
          <p:nvPr/>
        </p:nvSpPr>
        <p:spPr>
          <a:xfrm>
            <a:off x="4586410" y="1282765"/>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1.0</a:t>
            </a:r>
            <a:endParaRPr kumimoji="1" lang="ja-JP" altLang="en-US" sz="800" dirty="0">
              <a:latin typeface="Arial" panose="020B0604020202020204" pitchFamily="34" charset="0"/>
              <a:cs typeface="Arial" panose="020B0604020202020204" pitchFamily="34" charset="0"/>
            </a:endParaRPr>
          </a:p>
        </p:txBody>
      </p:sp>
      <p:sp>
        <p:nvSpPr>
          <p:cNvPr id="435" name="テキスト ボックス 434">
            <a:extLst>
              <a:ext uri="{FF2B5EF4-FFF2-40B4-BE49-F238E27FC236}">
                <a16:creationId xmlns:a16="http://schemas.microsoft.com/office/drawing/2014/main" id="{2EDBF573-358C-2BB9-EDA4-E7CDC879F17E}"/>
              </a:ext>
            </a:extLst>
          </p:cNvPr>
          <p:cNvSpPr txBox="1"/>
          <p:nvPr/>
        </p:nvSpPr>
        <p:spPr>
          <a:xfrm>
            <a:off x="4587908" y="909168"/>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1.4</a:t>
            </a:r>
            <a:endParaRPr kumimoji="1" lang="ja-JP" altLang="en-US" sz="800" dirty="0">
              <a:latin typeface="Arial" panose="020B0604020202020204" pitchFamily="34" charset="0"/>
              <a:cs typeface="Arial" panose="020B0604020202020204" pitchFamily="34" charset="0"/>
            </a:endParaRPr>
          </a:p>
        </p:txBody>
      </p:sp>
      <p:sp>
        <p:nvSpPr>
          <p:cNvPr id="436" name="テキスト ボックス 435">
            <a:extLst>
              <a:ext uri="{FF2B5EF4-FFF2-40B4-BE49-F238E27FC236}">
                <a16:creationId xmlns:a16="http://schemas.microsoft.com/office/drawing/2014/main" id="{258E8A22-C009-E3F5-8172-F8856B3F4991}"/>
              </a:ext>
            </a:extLst>
          </p:cNvPr>
          <p:cNvSpPr txBox="1"/>
          <p:nvPr/>
        </p:nvSpPr>
        <p:spPr>
          <a:xfrm>
            <a:off x="2679860" y="885859"/>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6.0</a:t>
            </a:r>
            <a:endParaRPr kumimoji="1" lang="ja-JP" altLang="en-US" sz="800" dirty="0">
              <a:latin typeface="Arial" panose="020B0604020202020204" pitchFamily="34" charset="0"/>
              <a:cs typeface="Arial" panose="020B0604020202020204" pitchFamily="34" charset="0"/>
            </a:endParaRPr>
          </a:p>
        </p:txBody>
      </p:sp>
      <p:sp>
        <p:nvSpPr>
          <p:cNvPr id="440" name="正方形/長方形 439">
            <a:extLst>
              <a:ext uri="{FF2B5EF4-FFF2-40B4-BE49-F238E27FC236}">
                <a16:creationId xmlns:a16="http://schemas.microsoft.com/office/drawing/2014/main" id="{BAF26464-A973-52A0-7285-89402D9AB7BB}"/>
              </a:ext>
            </a:extLst>
          </p:cNvPr>
          <p:cNvSpPr/>
          <p:nvPr/>
        </p:nvSpPr>
        <p:spPr>
          <a:xfrm>
            <a:off x="1307957" y="3381349"/>
            <a:ext cx="124353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1" name="正方形/長方形 440">
            <a:extLst>
              <a:ext uri="{FF2B5EF4-FFF2-40B4-BE49-F238E27FC236}">
                <a16:creationId xmlns:a16="http://schemas.microsoft.com/office/drawing/2014/main" id="{C1E5A3B2-D06A-490C-04B6-3597A9D120DD}"/>
              </a:ext>
            </a:extLst>
          </p:cNvPr>
          <p:cNvSpPr/>
          <p:nvPr/>
        </p:nvSpPr>
        <p:spPr>
          <a:xfrm>
            <a:off x="2447255" y="3376739"/>
            <a:ext cx="52114" cy="14272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2" name="楕円 441">
            <a:extLst>
              <a:ext uri="{FF2B5EF4-FFF2-40B4-BE49-F238E27FC236}">
                <a16:creationId xmlns:a16="http://schemas.microsoft.com/office/drawing/2014/main" id="{3A138AD1-4212-5C8C-C3CE-E4EA9A05614A}"/>
              </a:ext>
            </a:extLst>
          </p:cNvPr>
          <p:cNvSpPr/>
          <p:nvPr/>
        </p:nvSpPr>
        <p:spPr>
          <a:xfrm>
            <a:off x="2250176" y="4714788"/>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3" name="楕円 442">
            <a:extLst>
              <a:ext uri="{FF2B5EF4-FFF2-40B4-BE49-F238E27FC236}">
                <a16:creationId xmlns:a16="http://schemas.microsoft.com/office/drawing/2014/main" id="{5CBC7E88-E171-82DE-760F-74F6B75ACC5F}"/>
              </a:ext>
            </a:extLst>
          </p:cNvPr>
          <p:cNvSpPr/>
          <p:nvPr/>
        </p:nvSpPr>
        <p:spPr>
          <a:xfrm>
            <a:off x="2308454" y="4712649"/>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4" name="楕円 443">
            <a:extLst>
              <a:ext uri="{FF2B5EF4-FFF2-40B4-BE49-F238E27FC236}">
                <a16:creationId xmlns:a16="http://schemas.microsoft.com/office/drawing/2014/main" id="{25F1B914-D507-4F5A-9D9D-C5C8F08E3BFF}"/>
              </a:ext>
            </a:extLst>
          </p:cNvPr>
          <p:cNvSpPr/>
          <p:nvPr/>
        </p:nvSpPr>
        <p:spPr>
          <a:xfrm>
            <a:off x="2366733" y="4713050"/>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9" name="楕円 448">
            <a:extLst>
              <a:ext uri="{FF2B5EF4-FFF2-40B4-BE49-F238E27FC236}">
                <a16:creationId xmlns:a16="http://schemas.microsoft.com/office/drawing/2014/main" id="{AEBA11E4-37D6-C936-DE57-FA33A6864702}"/>
              </a:ext>
            </a:extLst>
          </p:cNvPr>
          <p:cNvSpPr/>
          <p:nvPr/>
        </p:nvSpPr>
        <p:spPr>
          <a:xfrm>
            <a:off x="1576987" y="4693896"/>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0" name="楕円 449">
            <a:extLst>
              <a:ext uri="{FF2B5EF4-FFF2-40B4-BE49-F238E27FC236}">
                <a16:creationId xmlns:a16="http://schemas.microsoft.com/office/drawing/2014/main" id="{6351016D-8AF6-55A2-5B19-83842DD2DA74}"/>
              </a:ext>
            </a:extLst>
          </p:cNvPr>
          <p:cNvSpPr/>
          <p:nvPr/>
        </p:nvSpPr>
        <p:spPr>
          <a:xfrm>
            <a:off x="1574323" y="4567666"/>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1" name="楕円 450">
            <a:extLst>
              <a:ext uri="{FF2B5EF4-FFF2-40B4-BE49-F238E27FC236}">
                <a16:creationId xmlns:a16="http://schemas.microsoft.com/office/drawing/2014/main" id="{464D581C-6C70-0394-4805-A5139575B006}"/>
              </a:ext>
            </a:extLst>
          </p:cNvPr>
          <p:cNvSpPr/>
          <p:nvPr/>
        </p:nvSpPr>
        <p:spPr>
          <a:xfrm>
            <a:off x="1572507" y="4491015"/>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2" name="楕円 451">
            <a:extLst>
              <a:ext uri="{FF2B5EF4-FFF2-40B4-BE49-F238E27FC236}">
                <a16:creationId xmlns:a16="http://schemas.microsoft.com/office/drawing/2014/main" id="{A5C43CF4-E82D-7247-3B78-4EBAC6C9AEF5}"/>
              </a:ext>
            </a:extLst>
          </p:cNvPr>
          <p:cNvSpPr/>
          <p:nvPr/>
        </p:nvSpPr>
        <p:spPr>
          <a:xfrm>
            <a:off x="1572498" y="4402369"/>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3" name="楕円 452">
            <a:extLst>
              <a:ext uri="{FF2B5EF4-FFF2-40B4-BE49-F238E27FC236}">
                <a16:creationId xmlns:a16="http://schemas.microsoft.com/office/drawing/2014/main" id="{B8AAE9C0-9DA2-E2FD-6391-4DD20C2F55F7}"/>
              </a:ext>
            </a:extLst>
          </p:cNvPr>
          <p:cNvSpPr/>
          <p:nvPr/>
        </p:nvSpPr>
        <p:spPr>
          <a:xfrm>
            <a:off x="1572505" y="4264438"/>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4" name="楕円 453">
            <a:extLst>
              <a:ext uri="{FF2B5EF4-FFF2-40B4-BE49-F238E27FC236}">
                <a16:creationId xmlns:a16="http://schemas.microsoft.com/office/drawing/2014/main" id="{8FD085DE-5723-0835-763A-07C7B85B9BC2}"/>
              </a:ext>
            </a:extLst>
          </p:cNvPr>
          <p:cNvSpPr/>
          <p:nvPr/>
        </p:nvSpPr>
        <p:spPr>
          <a:xfrm>
            <a:off x="1894897" y="3429234"/>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5" name="楕円 454">
            <a:extLst>
              <a:ext uri="{FF2B5EF4-FFF2-40B4-BE49-F238E27FC236}">
                <a16:creationId xmlns:a16="http://schemas.microsoft.com/office/drawing/2014/main" id="{A8E79991-BC26-51FE-AED9-1CE369823500}"/>
              </a:ext>
            </a:extLst>
          </p:cNvPr>
          <p:cNvSpPr/>
          <p:nvPr/>
        </p:nvSpPr>
        <p:spPr>
          <a:xfrm>
            <a:off x="1894896" y="4121384"/>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6" name="正方形/長方形 455">
            <a:extLst>
              <a:ext uri="{FF2B5EF4-FFF2-40B4-BE49-F238E27FC236}">
                <a16:creationId xmlns:a16="http://schemas.microsoft.com/office/drawing/2014/main" id="{853085FB-8F3D-DF4C-861C-E4A1AD33D967}"/>
              </a:ext>
            </a:extLst>
          </p:cNvPr>
          <p:cNvSpPr/>
          <p:nvPr/>
        </p:nvSpPr>
        <p:spPr>
          <a:xfrm>
            <a:off x="1068051" y="3330579"/>
            <a:ext cx="215445" cy="15596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7" name="テキスト ボックス 456">
            <a:extLst>
              <a:ext uri="{FF2B5EF4-FFF2-40B4-BE49-F238E27FC236}">
                <a16:creationId xmlns:a16="http://schemas.microsoft.com/office/drawing/2014/main" id="{A0C9BB79-ECC9-146C-8D56-31C245BC8C64}"/>
              </a:ext>
            </a:extLst>
          </p:cNvPr>
          <p:cNvSpPr txBox="1"/>
          <p:nvPr/>
        </p:nvSpPr>
        <p:spPr>
          <a:xfrm>
            <a:off x="1013427" y="4644311"/>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0</a:t>
            </a:r>
            <a:endParaRPr kumimoji="1" lang="ja-JP" altLang="en-US" sz="800" dirty="0">
              <a:latin typeface="Arial" panose="020B0604020202020204" pitchFamily="34" charset="0"/>
              <a:cs typeface="Arial" panose="020B0604020202020204" pitchFamily="34" charset="0"/>
            </a:endParaRPr>
          </a:p>
        </p:txBody>
      </p:sp>
      <p:sp>
        <p:nvSpPr>
          <p:cNvPr id="458" name="テキスト ボックス 457">
            <a:extLst>
              <a:ext uri="{FF2B5EF4-FFF2-40B4-BE49-F238E27FC236}">
                <a16:creationId xmlns:a16="http://schemas.microsoft.com/office/drawing/2014/main" id="{51D30C88-CFB2-F7D9-797E-559C1B501E2C}"/>
              </a:ext>
            </a:extLst>
          </p:cNvPr>
          <p:cNvSpPr txBox="1"/>
          <p:nvPr/>
        </p:nvSpPr>
        <p:spPr>
          <a:xfrm>
            <a:off x="1000709" y="3742334"/>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2.0</a:t>
            </a:r>
            <a:endParaRPr kumimoji="1" lang="ja-JP" altLang="en-US" sz="800" dirty="0">
              <a:latin typeface="Arial" panose="020B0604020202020204" pitchFamily="34" charset="0"/>
              <a:cs typeface="Arial" panose="020B0604020202020204" pitchFamily="34" charset="0"/>
            </a:endParaRPr>
          </a:p>
        </p:txBody>
      </p:sp>
      <p:sp>
        <p:nvSpPr>
          <p:cNvPr id="459" name="テキスト ボックス 458">
            <a:extLst>
              <a:ext uri="{FF2B5EF4-FFF2-40B4-BE49-F238E27FC236}">
                <a16:creationId xmlns:a16="http://schemas.microsoft.com/office/drawing/2014/main" id="{BD5E0375-CAF8-C000-BDEB-4ADC3FA73C23}"/>
              </a:ext>
            </a:extLst>
          </p:cNvPr>
          <p:cNvSpPr txBox="1"/>
          <p:nvPr/>
        </p:nvSpPr>
        <p:spPr>
          <a:xfrm>
            <a:off x="1000709" y="4208236"/>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1.0</a:t>
            </a:r>
            <a:endParaRPr kumimoji="1" lang="ja-JP" altLang="en-US" sz="800" dirty="0">
              <a:latin typeface="Arial" panose="020B0604020202020204" pitchFamily="34" charset="0"/>
              <a:cs typeface="Arial" panose="020B0604020202020204" pitchFamily="34" charset="0"/>
            </a:endParaRPr>
          </a:p>
        </p:txBody>
      </p:sp>
      <p:sp>
        <p:nvSpPr>
          <p:cNvPr id="460" name="テキスト ボックス 459">
            <a:extLst>
              <a:ext uri="{FF2B5EF4-FFF2-40B4-BE49-F238E27FC236}">
                <a16:creationId xmlns:a16="http://schemas.microsoft.com/office/drawing/2014/main" id="{20F58FF7-971F-034A-CB33-38F75DF5F609}"/>
              </a:ext>
            </a:extLst>
          </p:cNvPr>
          <p:cNvSpPr txBox="1"/>
          <p:nvPr/>
        </p:nvSpPr>
        <p:spPr>
          <a:xfrm>
            <a:off x="1000709" y="3302563"/>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3.0</a:t>
            </a:r>
            <a:endParaRPr kumimoji="1" lang="ja-JP" altLang="en-US" sz="800" dirty="0">
              <a:latin typeface="Arial" panose="020B0604020202020204" pitchFamily="34" charset="0"/>
              <a:cs typeface="Arial" panose="020B0604020202020204" pitchFamily="34" charset="0"/>
            </a:endParaRPr>
          </a:p>
        </p:txBody>
      </p:sp>
      <p:sp>
        <p:nvSpPr>
          <p:cNvPr id="461" name="テキスト ボックス 460">
            <a:extLst>
              <a:ext uri="{FF2B5EF4-FFF2-40B4-BE49-F238E27FC236}">
                <a16:creationId xmlns:a16="http://schemas.microsoft.com/office/drawing/2014/main" id="{4B0F3418-D656-71D3-B66D-FF5C15CEB61D}"/>
              </a:ext>
            </a:extLst>
          </p:cNvPr>
          <p:cNvSpPr txBox="1"/>
          <p:nvPr/>
        </p:nvSpPr>
        <p:spPr>
          <a:xfrm rot="16200000">
            <a:off x="-10560" y="3992011"/>
            <a:ext cx="1453608" cy="215444"/>
          </a:xfrm>
          <a:prstGeom prst="rect">
            <a:avLst/>
          </a:prstGeom>
          <a:solidFill>
            <a:schemeClr val="bg1"/>
          </a:solidFill>
        </p:spPr>
        <p:txBody>
          <a:bodyPr wrap="square" rtlCol="0">
            <a:spAutoFit/>
          </a:bodyPr>
          <a:lstStyle/>
          <a:p>
            <a:pPr algn="ctr"/>
            <a:r>
              <a:rPr kumimoji="1" lang="en-US" altLang="ja-JP" sz="800" dirty="0">
                <a:latin typeface="Arial" panose="020B0604020202020204" pitchFamily="34" charset="0"/>
                <a:cs typeface="Arial" panose="020B0604020202020204" pitchFamily="34" charset="0"/>
              </a:rPr>
              <a:t>Relative expression level</a:t>
            </a:r>
            <a:endParaRPr kumimoji="1" lang="ja-JP" altLang="en-US" sz="800" dirty="0">
              <a:latin typeface="Arial" panose="020B0604020202020204" pitchFamily="34" charset="0"/>
              <a:cs typeface="Arial" panose="020B0604020202020204" pitchFamily="34" charset="0"/>
            </a:endParaRPr>
          </a:p>
        </p:txBody>
      </p:sp>
      <p:grpSp>
        <p:nvGrpSpPr>
          <p:cNvPr id="462" name="グループ化 461">
            <a:extLst>
              <a:ext uri="{FF2B5EF4-FFF2-40B4-BE49-F238E27FC236}">
                <a16:creationId xmlns:a16="http://schemas.microsoft.com/office/drawing/2014/main" id="{9E859DED-4AFA-4D56-C14C-69171BDF210F}"/>
              </a:ext>
            </a:extLst>
          </p:cNvPr>
          <p:cNvGrpSpPr/>
          <p:nvPr/>
        </p:nvGrpSpPr>
        <p:grpSpPr>
          <a:xfrm>
            <a:off x="1224582" y="4852764"/>
            <a:ext cx="1517229" cy="282800"/>
            <a:chOff x="5089191" y="5393303"/>
            <a:chExt cx="1517229" cy="282800"/>
          </a:xfrm>
        </p:grpSpPr>
        <p:sp>
          <p:nvSpPr>
            <p:cNvPr id="465" name="正方形/長方形 464">
              <a:extLst>
                <a:ext uri="{FF2B5EF4-FFF2-40B4-BE49-F238E27FC236}">
                  <a16:creationId xmlns:a16="http://schemas.microsoft.com/office/drawing/2014/main" id="{4A676E34-F79C-5F3F-9EC7-2F8F0A0F60E8}"/>
                </a:ext>
              </a:extLst>
            </p:cNvPr>
            <p:cNvSpPr/>
            <p:nvPr/>
          </p:nvSpPr>
          <p:spPr>
            <a:xfrm>
              <a:off x="5116407" y="5401961"/>
              <a:ext cx="1490013" cy="2078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6" name="テキスト ボックス 465">
              <a:extLst>
                <a:ext uri="{FF2B5EF4-FFF2-40B4-BE49-F238E27FC236}">
                  <a16:creationId xmlns:a16="http://schemas.microsoft.com/office/drawing/2014/main" id="{49AB3FB3-ED0D-4EAC-7025-59A57C7376D0}"/>
                </a:ext>
              </a:extLst>
            </p:cNvPr>
            <p:cNvSpPr txBox="1"/>
            <p:nvPr/>
          </p:nvSpPr>
          <p:spPr>
            <a:xfrm>
              <a:off x="5832104" y="5398271"/>
              <a:ext cx="573296" cy="276999"/>
            </a:xfrm>
            <a:prstGeom prst="rect">
              <a:avLst/>
            </a:prstGeom>
            <a:noFill/>
          </p:spPr>
          <p:txBody>
            <a:bodyPr wrap="square" rtlCol="0">
              <a:spAutoFit/>
            </a:bodyPr>
            <a:lstStyle/>
            <a:p>
              <a:pPr algn="ctr"/>
              <a:r>
                <a:rPr kumimoji="1" lang="en-US" altLang="ja-JP" sz="600" dirty="0">
                  <a:solidFill>
                    <a:srgbClr val="00CC00"/>
                  </a:solidFill>
                  <a:latin typeface="Arial" panose="020B0604020202020204" pitchFamily="34" charset="0"/>
                  <a:cs typeface="Arial" panose="020B0604020202020204" pitchFamily="34" charset="0"/>
                </a:rPr>
                <a:t>PBMAH </a:t>
              </a:r>
            </a:p>
            <a:p>
              <a:pPr algn="ctr"/>
              <a:r>
                <a:rPr kumimoji="1" lang="en-US" altLang="ja-JP" sz="600" dirty="0">
                  <a:solidFill>
                    <a:srgbClr val="00CC00"/>
                  </a:solidFill>
                  <a:latin typeface="Arial" panose="020B0604020202020204" pitchFamily="34" charset="0"/>
                  <a:cs typeface="Arial" panose="020B0604020202020204" pitchFamily="34" charset="0"/>
                </a:rPr>
                <a:t>subtype 2</a:t>
              </a:r>
              <a:endParaRPr kumimoji="1" lang="ja-JP" altLang="en-US" sz="600" dirty="0">
                <a:solidFill>
                  <a:srgbClr val="00CC00"/>
                </a:solidFill>
                <a:latin typeface="Arial" panose="020B0604020202020204" pitchFamily="34" charset="0"/>
                <a:cs typeface="Arial" panose="020B0604020202020204" pitchFamily="34" charset="0"/>
              </a:endParaRPr>
            </a:p>
          </p:txBody>
        </p:sp>
        <p:sp>
          <p:nvSpPr>
            <p:cNvPr id="467" name="テキスト ボックス 466">
              <a:extLst>
                <a:ext uri="{FF2B5EF4-FFF2-40B4-BE49-F238E27FC236}">
                  <a16:creationId xmlns:a16="http://schemas.microsoft.com/office/drawing/2014/main" id="{D05C2052-CAD1-B270-E7F6-D3FAE604B6A4}"/>
                </a:ext>
              </a:extLst>
            </p:cNvPr>
            <p:cNvSpPr txBox="1"/>
            <p:nvPr/>
          </p:nvSpPr>
          <p:spPr>
            <a:xfrm>
              <a:off x="5464806" y="5399104"/>
              <a:ext cx="573296" cy="276999"/>
            </a:xfrm>
            <a:prstGeom prst="rect">
              <a:avLst/>
            </a:prstGeom>
            <a:noFill/>
          </p:spPr>
          <p:txBody>
            <a:bodyPr wrap="square" rtlCol="0">
              <a:spAutoFit/>
            </a:bodyPr>
            <a:lstStyle/>
            <a:p>
              <a:pPr algn="ctr"/>
              <a:r>
                <a:rPr kumimoji="1" lang="en-US" altLang="ja-JP" sz="600" dirty="0">
                  <a:solidFill>
                    <a:srgbClr val="00CC00"/>
                  </a:solidFill>
                  <a:latin typeface="Arial" panose="020B0604020202020204" pitchFamily="34" charset="0"/>
                  <a:cs typeface="Arial" panose="020B0604020202020204" pitchFamily="34" charset="0"/>
                </a:rPr>
                <a:t>PBMAH </a:t>
              </a:r>
            </a:p>
            <a:p>
              <a:pPr algn="ctr"/>
              <a:r>
                <a:rPr kumimoji="1" lang="en-US" altLang="ja-JP" sz="600" dirty="0">
                  <a:solidFill>
                    <a:srgbClr val="00CC00"/>
                  </a:solidFill>
                  <a:latin typeface="Arial" panose="020B0604020202020204" pitchFamily="34" charset="0"/>
                  <a:cs typeface="Arial" panose="020B0604020202020204" pitchFamily="34" charset="0"/>
                </a:rPr>
                <a:t>subtype 1</a:t>
              </a:r>
              <a:endParaRPr kumimoji="1" lang="ja-JP" altLang="en-US" sz="600" dirty="0">
                <a:solidFill>
                  <a:srgbClr val="00CC00"/>
                </a:solidFill>
                <a:latin typeface="Arial" panose="020B0604020202020204" pitchFamily="34" charset="0"/>
                <a:cs typeface="Arial" panose="020B0604020202020204" pitchFamily="34" charset="0"/>
              </a:endParaRPr>
            </a:p>
          </p:txBody>
        </p:sp>
        <p:sp>
          <p:nvSpPr>
            <p:cNvPr id="468" name="テキスト ボックス 467">
              <a:extLst>
                <a:ext uri="{FF2B5EF4-FFF2-40B4-BE49-F238E27FC236}">
                  <a16:creationId xmlns:a16="http://schemas.microsoft.com/office/drawing/2014/main" id="{3BC948AB-266A-1F03-6C4B-042C1BF7D28E}"/>
                </a:ext>
              </a:extLst>
            </p:cNvPr>
            <p:cNvSpPr txBox="1"/>
            <p:nvPr/>
          </p:nvSpPr>
          <p:spPr>
            <a:xfrm>
              <a:off x="5089191" y="5393303"/>
              <a:ext cx="464096" cy="184666"/>
            </a:xfrm>
            <a:prstGeom prst="rect">
              <a:avLst/>
            </a:prstGeom>
            <a:noFill/>
          </p:spPr>
          <p:txBody>
            <a:bodyPr wrap="square" rtlCol="0">
              <a:spAutoFit/>
            </a:bodyPr>
            <a:lstStyle/>
            <a:p>
              <a:pPr algn="r"/>
              <a:r>
                <a:rPr kumimoji="1" lang="en-US" altLang="ja-JP" sz="600" dirty="0">
                  <a:solidFill>
                    <a:srgbClr val="FF0000"/>
                  </a:solidFill>
                  <a:latin typeface="Arial" panose="020B0604020202020204" pitchFamily="34" charset="0"/>
                  <a:cs typeface="Arial" panose="020B0604020202020204" pitchFamily="34" charset="0"/>
                </a:rPr>
                <a:t>CPA</a:t>
              </a:r>
              <a:endParaRPr kumimoji="1" lang="ja-JP" altLang="en-US" sz="600" dirty="0">
                <a:solidFill>
                  <a:srgbClr val="FF0000"/>
                </a:solidFill>
                <a:latin typeface="Arial" panose="020B0604020202020204" pitchFamily="34" charset="0"/>
                <a:cs typeface="Arial" panose="020B0604020202020204" pitchFamily="34" charset="0"/>
              </a:endParaRPr>
            </a:p>
          </p:txBody>
        </p:sp>
      </p:grpSp>
      <p:sp>
        <p:nvSpPr>
          <p:cNvPr id="463" name="テキスト ボックス 462">
            <a:extLst>
              <a:ext uri="{FF2B5EF4-FFF2-40B4-BE49-F238E27FC236}">
                <a16:creationId xmlns:a16="http://schemas.microsoft.com/office/drawing/2014/main" id="{E75594B3-9B24-5019-2F7A-6C4008218E16}"/>
              </a:ext>
            </a:extLst>
          </p:cNvPr>
          <p:cNvSpPr txBox="1"/>
          <p:nvPr/>
        </p:nvSpPr>
        <p:spPr>
          <a:xfrm>
            <a:off x="1350966" y="2968174"/>
            <a:ext cx="1139880" cy="215444"/>
          </a:xfrm>
          <a:prstGeom prst="rect">
            <a:avLst/>
          </a:prstGeom>
          <a:noFill/>
        </p:spPr>
        <p:txBody>
          <a:bodyPr wrap="square">
            <a:spAutoFit/>
          </a:bodyPr>
          <a:lstStyle/>
          <a:p>
            <a:pPr algn="ctr"/>
            <a:r>
              <a:rPr lang="en-US" altLang="ja-JP" sz="800" dirty="0">
                <a:latin typeface="Arial" panose="020B0604020202020204" pitchFamily="34" charset="0"/>
                <a:cs typeface="Arial" panose="020B0604020202020204" pitchFamily="34" charset="0"/>
              </a:rPr>
              <a:t>hsa-miR-631</a:t>
            </a:r>
            <a:endParaRPr lang="ja-JP" altLang="en-US" sz="800" dirty="0">
              <a:latin typeface="Arial" panose="020B0604020202020204" pitchFamily="34" charset="0"/>
              <a:cs typeface="Arial" panose="020B0604020202020204" pitchFamily="34" charset="0"/>
            </a:endParaRPr>
          </a:p>
        </p:txBody>
      </p:sp>
      <p:sp>
        <p:nvSpPr>
          <p:cNvPr id="464" name="テキスト ボックス 463">
            <a:extLst>
              <a:ext uri="{FF2B5EF4-FFF2-40B4-BE49-F238E27FC236}">
                <a16:creationId xmlns:a16="http://schemas.microsoft.com/office/drawing/2014/main" id="{A8099262-E7CE-82B4-ABDC-404D4E591961}"/>
              </a:ext>
            </a:extLst>
          </p:cNvPr>
          <p:cNvSpPr txBox="1"/>
          <p:nvPr/>
        </p:nvSpPr>
        <p:spPr>
          <a:xfrm>
            <a:off x="1622057" y="3196694"/>
            <a:ext cx="698692" cy="200055"/>
          </a:xfrm>
          <a:prstGeom prst="rect">
            <a:avLst/>
          </a:prstGeom>
          <a:noFill/>
        </p:spPr>
        <p:txBody>
          <a:bodyPr wrap="square" rtlCol="0">
            <a:spAutoFit/>
          </a:bodyPr>
          <a:lstStyle/>
          <a:p>
            <a:r>
              <a:rPr kumimoji="1" lang="en-US" altLang="ja-JP" sz="700" dirty="0">
                <a:latin typeface="Arial" panose="020B0604020202020204" pitchFamily="34" charset="0"/>
                <a:cs typeface="Arial" panose="020B0604020202020204" pitchFamily="34" charset="0"/>
              </a:rPr>
              <a:t>P = 0.110</a:t>
            </a:r>
            <a:endParaRPr kumimoji="1" lang="ja-JP" altLang="en-US" sz="700" dirty="0">
              <a:latin typeface="Arial" panose="020B0604020202020204" pitchFamily="34" charset="0"/>
              <a:cs typeface="Arial" panose="020B0604020202020204" pitchFamily="34" charset="0"/>
            </a:endParaRPr>
          </a:p>
        </p:txBody>
      </p:sp>
      <p:cxnSp>
        <p:nvCxnSpPr>
          <p:cNvPr id="470" name="直線コネクタ 469">
            <a:extLst>
              <a:ext uri="{FF2B5EF4-FFF2-40B4-BE49-F238E27FC236}">
                <a16:creationId xmlns:a16="http://schemas.microsoft.com/office/drawing/2014/main" id="{A45A7133-1B97-1C8B-BA7C-B7A32F0C1DB2}"/>
              </a:ext>
            </a:extLst>
          </p:cNvPr>
          <p:cNvCxnSpPr/>
          <p:nvPr/>
        </p:nvCxnSpPr>
        <p:spPr>
          <a:xfrm>
            <a:off x="1571450" y="3347956"/>
            <a:ext cx="682305" cy="0"/>
          </a:xfrm>
          <a:prstGeom prst="line">
            <a:avLst/>
          </a:prstGeom>
        </p:spPr>
        <p:style>
          <a:lnRef idx="1">
            <a:schemeClr val="dk1"/>
          </a:lnRef>
          <a:fillRef idx="0">
            <a:schemeClr val="dk1"/>
          </a:fillRef>
          <a:effectRef idx="0">
            <a:schemeClr val="dk1"/>
          </a:effectRef>
          <a:fontRef idx="minor">
            <a:schemeClr val="tx1"/>
          </a:fontRef>
        </p:style>
      </p:cxnSp>
      <p:cxnSp>
        <p:nvCxnSpPr>
          <p:cNvPr id="503" name="直線コネクタ 502">
            <a:extLst>
              <a:ext uri="{FF2B5EF4-FFF2-40B4-BE49-F238E27FC236}">
                <a16:creationId xmlns:a16="http://schemas.microsoft.com/office/drawing/2014/main" id="{9946B0A7-A287-EAF1-7AE1-7B2955577F55}"/>
              </a:ext>
            </a:extLst>
          </p:cNvPr>
          <p:cNvCxnSpPr/>
          <p:nvPr/>
        </p:nvCxnSpPr>
        <p:spPr>
          <a:xfrm>
            <a:off x="3249386" y="3340843"/>
            <a:ext cx="682305" cy="0"/>
          </a:xfrm>
          <a:prstGeom prst="line">
            <a:avLst/>
          </a:prstGeom>
        </p:spPr>
        <p:style>
          <a:lnRef idx="1">
            <a:schemeClr val="dk1"/>
          </a:lnRef>
          <a:fillRef idx="0">
            <a:schemeClr val="dk1"/>
          </a:fillRef>
          <a:effectRef idx="0">
            <a:schemeClr val="dk1"/>
          </a:effectRef>
          <a:fontRef idx="minor">
            <a:schemeClr val="tx1"/>
          </a:fontRef>
        </p:style>
      </p:cxnSp>
      <p:cxnSp>
        <p:nvCxnSpPr>
          <p:cNvPr id="505" name="直線コネクタ 504">
            <a:extLst>
              <a:ext uri="{FF2B5EF4-FFF2-40B4-BE49-F238E27FC236}">
                <a16:creationId xmlns:a16="http://schemas.microsoft.com/office/drawing/2014/main" id="{3677A165-7DED-D506-C340-24F19B3E0CC9}"/>
              </a:ext>
            </a:extLst>
          </p:cNvPr>
          <p:cNvCxnSpPr>
            <a:cxnSpLocks/>
          </p:cNvCxnSpPr>
          <p:nvPr/>
        </p:nvCxnSpPr>
        <p:spPr>
          <a:xfrm flipH="1">
            <a:off x="2792536" y="4713560"/>
            <a:ext cx="139531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06" name="直線コネクタ 505">
            <a:extLst>
              <a:ext uri="{FF2B5EF4-FFF2-40B4-BE49-F238E27FC236}">
                <a16:creationId xmlns:a16="http://schemas.microsoft.com/office/drawing/2014/main" id="{FC21BDA8-A7B6-3537-8249-FDE3ACAC6ECE}"/>
              </a:ext>
            </a:extLst>
          </p:cNvPr>
          <p:cNvCxnSpPr>
            <a:cxnSpLocks/>
          </p:cNvCxnSpPr>
          <p:nvPr/>
        </p:nvCxnSpPr>
        <p:spPr>
          <a:xfrm flipH="1">
            <a:off x="1222254" y="4744975"/>
            <a:ext cx="139531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511" name="グループ化 510">
            <a:extLst>
              <a:ext uri="{FF2B5EF4-FFF2-40B4-BE49-F238E27FC236}">
                <a16:creationId xmlns:a16="http://schemas.microsoft.com/office/drawing/2014/main" id="{D16DAB63-0A7D-77B4-43ED-150CE50F8125}"/>
              </a:ext>
            </a:extLst>
          </p:cNvPr>
          <p:cNvGrpSpPr/>
          <p:nvPr/>
        </p:nvGrpSpPr>
        <p:grpSpPr>
          <a:xfrm>
            <a:off x="4845031" y="4847831"/>
            <a:ext cx="1512747" cy="277832"/>
            <a:chOff x="4889952" y="3454128"/>
            <a:chExt cx="1512747" cy="277832"/>
          </a:xfrm>
        </p:grpSpPr>
        <p:sp>
          <p:nvSpPr>
            <p:cNvPr id="535" name="正方形/長方形 534">
              <a:extLst>
                <a:ext uri="{FF2B5EF4-FFF2-40B4-BE49-F238E27FC236}">
                  <a16:creationId xmlns:a16="http://schemas.microsoft.com/office/drawing/2014/main" id="{27111146-9F5F-2A11-56EC-0BEC273FA6AB}"/>
                </a:ext>
              </a:extLst>
            </p:cNvPr>
            <p:cNvSpPr/>
            <p:nvPr/>
          </p:nvSpPr>
          <p:spPr>
            <a:xfrm>
              <a:off x="4912686" y="3457818"/>
              <a:ext cx="1490013" cy="2078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6" name="テキスト ボックス 535">
              <a:extLst>
                <a:ext uri="{FF2B5EF4-FFF2-40B4-BE49-F238E27FC236}">
                  <a16:creationId xmlns:a16="http://schemas.microsoft.com/office/drawing/2014/main" id="{F775DBEE-E080-A830-6943-FEC9E3A78ABC}"/>
                </a:ext>
              </a:extLst>
            </p:cNvPr>
            <p:cNvSpPr txBox="1"/>
            <p:nvPr/>
          </p:nvSpPr>
          <p:spPr>
            <a:xfrm>
              <a:off x="5628383" y="3454128"/>
              <a:ext cx="573296" cy="276999"/>
            </a:xfrm>
            <a:prstGeom prst="rect">
              <a:avLst/>
            </a:prstGeom>
            <a:noFill/>
          </p:spPr>
          <p:txBody>
            <a:bodyPr wrap="square" rtlCol="0">
              <a:spAutoFit/>
            </a:bodyPr>
            <a:lstStyle/>
            <a:p>
              <a:pPr algn="ctr"/>
              <a:r>
                <a:rPr kumimoji="1" lang="en-US" altLang="ja-JP" sz="600" dirty="0">
                  <a:solidFill>
                    <a:srgbClr val="00CC00"/>
                  </a:solidFill>
                  <a:latin typeface="Arial" panose="020B0604020202020204" pitchFamily="34" charset="0"/>
                  <a:cs typeface="Arial" panose="020B0604020202020204" pitchFamily="34" charset="0"/>
                </a:rPr>
                <a:t>PBMAH </a:t>
              </a:r>
            </a:p>
            <a:p>
              <a:pPr algn="ctr"/>
              <a:r>
                <a:rPr kumimoji="1" lang="en-US" altLang="ja-JP" sz="600" dirty="0">
                  <a:solidFill>
                    <a:srgbClr val="00CC00"/>
                  </a:solidFill>
                  <a:latin typeface="Arial" panose="020B0604020202020204" pitchFamily="34" charset="0"/>
                  <a:cs typeface="Arial" panose="020B0604020202020204" pitchFamily="34" charset="0"/>
                </a:rPr>
                <a:t>subtype 2</a:t>
              </a:r>
              <a:endParaRPr kumimoji="1" lang="ja-JP" altLang="en-US" sz="600" dirty="0">
                <a:solidFill>
                  <a:srgbClr val="00CC00"/>
                </a:solidFill>
                <a:latin typeface="Arial" panose="020B0604020202020204" pitchFamily="34" charset="0"/>
                <a:cs typeface="Arial" panose="020B0604020202020204" pitchFamily="34" charset="0"/>
              </a:endParaRPr>
            </a:p>
          </p:txBody>
        </p:sp>
        <p:sp>
          <p:nvSpPr>
            <p:cNvPr id="537" name="テキスト ボックス 536">
              <a:extLst>
                <a:ext uri="{FF2B5EF4-FFF2-40B4-BE49-F238E27FC236}">
                  <a16:creationId xmlns:a16="http://schemas.microsoft.com/office/drawing/2014/main" id="{33EB94FD-F360-874C-B594-13F449ED97F1}"/>
                </a:ext>
              </a:extLst>
            </p:cNvPr>
            <p:cNvSpPr txBox="1"/>
            <p:nvPr/>
          </p:nvSpPr>
          <p:spPr>
            <a:xfrm>
              <a:off x="5261085" y="3454961"/>
              <a:ext cx="573296" cy="276999"/>
            </a:xfrm>
            <a:prstGeom prst="rect">
              <a:avLst/>
            </a:prstGeom>
            <a:noFill/>
          </p:spPr>
          <p:txBody>
            <a:bodyPr wrap="square" rtlCol="0">
              <a:spAutoFit/>
            </a:bodyPr>
            <a:lstStyle/>
            <a:p>
              <a:pPr algn="ctr"/>
              <a:r>
                <a:rPr kumimoji="1" lang="en-US" altLang="ja-JP" sz="600" dirty="0">
                  <a:solidFill>
                    <a:srgbClr val="00CC00"/>
                  </a:solidFill>
                  <a:latin typeface="Arial" panose="020B0604020202020204" pitchFamily="34" charset="0"/>
                  <a:cs typeface="Arial" panose="020B0604020202020204" pitchFamily="34" charset="0"/>
                </a:rPr>
                <a:t>PBMAH </a:t>
              </a:r>
            </a:p>
            <a:p>
              <a:pPr algn="ctr"/>
              <a:r>
                <a:rPr kumimoji="1" lang="en-US" altLang="ja-JP" sz="600" dirty="0">
                  <a:solidFill>
                    <a:srgbClr val="00CC00"/>
                  </a:solidFill>
                  <a:latin typeface="Arial" panose="020B0604020202020204" pitchFamily="34" charset="0"/>
                  <a:cs typeface="Arial" panose="020B0604020202020204" pitchFamily="34" charset="0"/>
                </a:rPr>
                <a:t>subtype 1</a:t>
              </a:r>
              <a:endParaRPr kumimoji="1" lang="ja-JP" altLang="en-US" sz="600" dirty="0">
                <a:solidFill>
                  <a:srgbClr val="00CC00"/>
                </a:solidFill>
                <a:latin typeface="Arial" panose="020B0604020202020204" pitchFamily="34" charset="0"/>
                <a:cs typeface="Arial" panose="020B0604020202020204" pitchFamily="34" charset="0"/>
              </a:endParaRPr>
            </a:p>
          </p:txBody>
        </p:sp>
        <p:sp>
          <p:nvSpPr>
            <p:cNvPr id="538" name="テキスト ボックス 537">
              <a:extLst>
                <a:ext uri="{FF2B5EF4-FFF2-40B4-BE49-F238E27FC236}">
                  <a16:creationId xmlns:a16="http://schemas.microsoft.com/office/drawing/2014/main" id="{2EBCDA4B-1D8B-C272-8B33-9E10D12D2F33}"/>
                </a:ext>
              </a:extLst>
            </p:cNvPr>
            <p:cNvSpPr txBox="1"/>
            <p:nvPr/>
          </p:nvSpPr>
          <p:spPr>
            <a:xfrm>
              <a:off x="4889952" y="3461637"/>
              <a:ext cx="464096" cy="184666"/>
            </a:xfrm>
            <a:prstGeom prst="rect">
              <a:avLst/>
            </a:prstGeom>
            <a:noFill/>
          </p:spPr>
          <p:txBody>
            <a:bodyPr wrap="square" rtlCol="0">
              <a:spAutoFit/>
            </a:bodyPr>
            <a:lstStyle/>
            <a:p>
              <a:pPr algn="r"/>
              <a:r>
                <a:rPr kumimoji="1" lang="en-US" altLang="ja-JP" sz="600" dirty="0">
                  <a:solidFill>
                    <a:srgbClr val="FF0000"/>
                  </a:solidFill>
                  <a:latin typeface="Arial" panose="020B0604020202020204" pitchFamily="34" charset="0"/>
                  <a:cs typeface="Arial" panose="020B0604020202020204" pitchFamily="34" charset="0"/>
                </a:rPr>
                <a:t>CPA</a:t>
              </a:r>
              <a:endParaRPr kumimoji="1" lang="ja-JP" altLang="en-US" sz="600" dirty="0">
                <a:solidFill>
                  <a:srgbClr val="FF0000"/>
                </a:solidFill>
                <a:latin typeface="Arial" panose="020B0604020202020204" pitchFamily="34" charset="0"/>
                <a:cs typeface="Arial" panose="020B0604020202020204" pitchFamily="34" charset="0"/>
              </a:endParaRPr>
            </a:p>
          </p:txBody>
        </p:sp>
      </p:grpSp>
      <p:sp>
        <p:nvSpPr>
          <p:cNvPr id="512" name="楕円 511">
            <a:extLst>
              <a:ext uri="{FF2B5EF4-FFF2-40B4-BE49-F238E27FC236}">
                <a16:creationId xmlns:a16="http://schemas.microsoft.com/office/drawing/2014/main" id="{5F6A64B4-5E9B-9B9D-F770-A629BF011C55}"/>
              </a:ext>
            </a:extLst>
          </p:cNvPr>
          <p:cNvSpPr/>
          <p:nvPr/>
        </p:nvSpPr>
        <p:spPr>
          <a:xfrm>
            <a:off x="5892136" y="4715958"/>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3" name="楕円 512">
            <a:extLst>
              <a:ext uri="{FF2B5EF4-FFF2-40B4-BE49-F238E27FC236}">
                <a16:creationId xmlns:a16="http://schemas.microsoft.com/office/drawing/2014/main" id="{4CCE5997-6CEF-4799-CB2A-8B65C99F8CD2}"/>
              </a:ext>
            </a:extLst>
          </p:cNvPr>
          <p:cNvSpPr/>
          <p:nvPr/>
        </p:nvSpPr>
        <p:spPr>
          <a:xfrm>
            <a:off x="5955768" y="4716796"/>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4" name="楕円 513">
            <a:extLst>
              <a:ext uri="{FF2B5EF4-FFF2-40B4-BE49-F238E27FC236}">
                <a16:creationId xmlns:a16="http://schemas.microsoft.com/office/drawing/2014/main" id="{E50EE007-0718-6DB1-FFEF-574E85A5DACE}"/>
              </a:ext>
            </a:extLst>
          </p:cNvPr>
          <p:cNvSpPr/>
          <p:nvPr/>
        </p:nvSpPr>
        <p:spPr>
          <a:xfrm>
            <a:off x="5924745" y="4676888"/>
            <a:ext cx="58279" cy="62832"/>
          </a:xfrm>
          <a:prstGeom prst="ellipse">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9" name="楕円 518">
            <a:extLst>
              <a:ext uri="{FF2B5EF4-FFF2-40B4-BE49-F238E27FC236}">
                <a16:creationId xmlns:a16="http://schemas.microsoft.com/office/drawing/2014/main" id="{6CF7BE03-F5B9-D580-D3D2-27FDA17E057B}"/>
              </a:ext>
            </a:extLst>
          </p:cNvPr>
          <p:cNvSpPr/>
          <p:nvPr/>
        </p:nvSpPr>
        <p:spPr>
          <a:xfrm>
            <a:off x="5186207" y="3559087"/>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0" name="楕円 519">
            <a:extLst>
              <a:ext uri="{FF2B5EF4-FFF2-40B4-BE49-F238E27FC236}">
                <a16:creationId xmlns:a16="http://schemas.microsoft.com/office/drawing/2014/main" id="{F737676D-B981-CE9F-9623-94E8E60282DD}"/>
              </a:ext>
            </a:extLst>
          </p:cNvPr>
          <p:cNvSpPr/>
          <p:nvPr/>
        </p:nvSpPr>
        <p:spPr>
          <a:xfrm>
            <a:off x="5186244" y="4013515"/>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1" name="楕円 520">
            <a:extLst>
              <a:ext uri="{FF2B5EF4-FFF2-40B4-BE49-F238E27FC236}">
                <a16:creationId xmlns:a16="http://schemas.microsoft.com/office/drawing/2014/main" id="{121F89A5-5A79-8F1F-DB64-706612BF4F6D}"/>
              </a:ext>
            </a:extLst>
          </p:cNvPr>
          <p:cNvSpPr/>
          <p:nvPr/>
        </p:nvSpPr>
        <p:spPr>
          <a:xfrm>
            <a:off x="5183791" y="4393647"/>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2" name="楕円 521">
            <a:extLst>
              <a:ext uri="{FF2B5EF4-FFF2-40B4-BE49-F238E27FC236}">
                <a16:creationId xmlns:a16="http://schemas.microsoft.com/office/drawing/2014/main" id="{69E7C6D3-8967-D474-CD0C-505AC7B215A8}"/>
              </a:ext>
            </a:extLst>
          </p:cNvPr>
          <p:cNvSpPr/>
          <p:nvPr/>
        </p:nvSpPr>
        <p:spPr>
          <a:xfrm>
            <a:off x="5165094" y="4471411"/>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3" name="楕円 522">
            <a:extLst>
              <a:ext uri="{FF2B5EF4-FFF2-40B4-BE49-F238E27FC236}">
                <a16:creationId xmlns:a16="http://schemas.microsoft.com/office/drawing/2014/main" id="{616B43A3-29E1-25D9-677C-E4344C8DEAD8}"/>
              </a:ext>
            </a:extLst>
          </p:cNvPr>
          <p:cNvSpPr/>
          <p:nvPr/>
        </p:nvSpPr>
        <p:spPr>
          <a:xfrm>
            <a:off x="5206797" y="4471411"/>
            <a:ext cx="58279" cy="6283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4" name="楕円 523">
            <a:extLst>
              <a:ext uri="{FF2B5EF4-FFF2-40B4-BE49-F238E27FC236}">
                <a16:creationId xmlns:a16="http://schemas.microsoft.com/office/drawing/2014/main" id="{22CDE0C1-2C1F-2F58-625F-084725E59922}"/>
              </a:ext>
            </a:extLst>
          </p:cNvPr>
          <p:cNvSpPr/>
          <p:nvPr/>
        </p:nvSpPr>
        <p:spPr>
          <a:xfrm>
            <a:off x="5532192" y="3430475"/>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5" name="楕円 524">
            <a:extLst>
              <a:ext uri="{FF2B5EF4-FFF2-40B4-BE49-F238E27FC236}">
                <a16:creationId xmlns:a16="http://schemas.microsoft.com/office/drawing/2014/main" id="{C73AB30A-18DA-5EBD-EB81-299F36CCA7D3}"/>
              </a:ext>
            </a:extLst>
          </p:cNvPr>
          <p:cNvSpPr/>
          <p:nvPr/>
        </p:nvSpPr>
        <p:spPr>
          <a:xfrm>
            <a:off x="5532522" y="4050180"/>
            <a:ext cx="58279" cy="6283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6" name="テキスト ボックス 525">
            <a:extLst>
              <a:ext uri="{FF2B5EF4-FFF2-40B4-BE49-F238E27FC236}">
                <a16:creationId xmlns:a16="http://schemas.microsoft.com/office/drawing/2014/main" id="{7FA3BC06-7D0E-5C93-967F-92A90216D196}"/>
              </a:ext>
            </a:extLst>
          </p:cNvPr>
          <p:cNvSpPr txBox="1"/>
          <p:nvPr/>
        </p:nvSpPr>
        <p:spPr>
          <a:xfrm>
            <a:off x="4930388" y="2961121"/>
            <a:ext cx="1139880" cy="215444"/>
          </a:xfrm>
          <a:prstGeom prst="rect">
            <a:avLst/>
          </a:prstGeom>
          <a:noFill/>
        </p:spPr>
        <p:txBody>
          <a:bodyPr wrap="square">
            <a:spAutoFit/>
          </a:bodyPr>
          <a:lstStyle/>
          <a:p>
            <a:pPr algn="ctr"/>
            <a:r>
              <a:rPr lang="en-US" altLang="ja-JP" sz="800" dirty="0">
                <a:latin typeface="Arial" panose="020B0604020202020204" pitchFamily="34" charset="0"/>
                <a:cs typeface="Arial" panose="020B0604020202020204" pitchFamily="34" charset="0"/>
              </a:rPr>
              <a:t>hsa-miR-6805-5p</a:t>
            </a:r>
            <a:endParaRPr lang="ja-JP" altLang="en-US" sz="800" dirty="0">
              <a:latin typeface="Arial" panose="020B0604020202020204" pitchFamily="34" charset="0"/>
              <a:cs typeface="Arial" panose="020B0604020202020204" pitchFamily="34" charset="0"/>
            </a:endParaRPr>
          </a:p>
        </p:txBody>
      </p:sp>
      <p:sp>
        <p:nvSpPr>
          <p:cNvPr id="527" name="テキスト ボックス 526">
            <a:extLst>
              <a:ext uri="{FF2B5EF4-FFF2-40B4-BE49-F238E27FC236}">
                <a16:creationId xmlns:a16="http://schemas.microsoft.com/office/drawing/2014/main" id="{F9D30BD0-2750-26A7-CCEA-4DF1C0A6FAFE}"/>
              </a:ext>
            </a:extLst>
          </p:cNvPr>
          <p:cNvSpPr txBox="1"/>
          <p:nvPr/>
        </p:nvSpPr>
        <p:spPr>
          <a:xfrm>
            <a:off x="5199478" y="3095634"/>
            <a:ext cx="698692" cy="200055"/>
          </a:xfrm>
          <a:prstGeom prst="rect">
            <a:avLst/>
          </a:prstGeom>
          <a:noFill/>
        </p:spPr>
        <p:txBody>
          <a:bodyPr wrap="square" rtlCol="0">
            <a:spAutoFit/>
          </a:bodyPr>
          <a:lstStyle/>
          <a:p>
            <a:r>
              <a:rPr kumimoji="1" lang="en-US" altLang="ja-JP" sz="700" dirty="0">
                <a:latin typeface="Arial" panose="020B0604020202020204" pitchFamily="34" charset="0"/>
                <a:cs typeface="Arial" panose="020B0604020202020204" pitchFamily="34" charset="0"/>
              </a:rPr>
              <a:t>P = 0.043</a:t>
            </a:r>
            <a:endParaRPr kumimoji="1" lang="ja-JP" altLang="en-US" sz="700" dirty="0">
              <a:latin typeface="Arial" panose="020B0604020202020204" pitchFamily="34" charset="0"/>
              <a:cs typeface="Arial" panose="020B0604020202020204" pitchFamily="34" charset="0"/>
            </a:endParaRPr>
          </a:p>
        </p:txBody>
      </p:sp>
      <p:sp>
        <p:nvSpPr>
          <p:cNvPr id="530" name="正方形/長方形 529">
            <a:extLst>
              <a:ext uri="{FF2B5EF4-FFF2-40B4-BE49-F238E27FC236}">
                <a16:creationId xmlns:a16="http://schemas.microsoft.com/office/drawing/2014/main" id="{6FC6CB88-F7FE-4B02-E076-92A63B9BEEC0}"/>
              </a:ext>
            </a:extLst>
          </p:cNvPr>
          <p:cNvSpPr/>
          <p:nvPr/>
        </p:nvSpPr>
        <p:spPr>
          <a:xfrm>
            <a:off x="4674477" y="2996953"/>
            <a:ext cx="215445" cy="1844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1" name="テキスト ボックス 530">
            <a:extLst>
              <a:ext uri="{FF2B5EF4-FFF2-40B4-BE49-F238E27FC236}">
                <a16:creationId xmlns:a16="http://schemas.microsoft.com/office/drawing/2014/main" id="{A4EECFAC-E3D0-DF02-4895-060BA0C5C418}"/>
              </a:ext>
            </a:extLst>
          </p:cNvPr>
          <p:cNvSpPr txBox="1"/>
          <p:nvPr/>
        </p:nvSpPr>
        <p:spPr>
          <a:xfrm>
            <a:off x="4616721" y="3303507"/>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2.0</a:t>
            </a:r>
            <a:endParaRPr kumimoji="1" lang="ja-JP" altLang="en-US" sz="800" dirty="0">
              <a:latin typeface="Arial" panose="020B0604020202020204" pitchFamily="34" charset="0"/>
              <a:cs typeface="Arial" panose="020B0604020202020204" pitchFamily="34" charset="0"/>
            </a:endParaRPr>
          </a:p>
        </p:txBody>
      </p:sp>
      <p:sp>
        <p:nvSpPr>
          <p:cNvPr id="532" name="テキスト ボックス 531">
            <a:extLst>
              <a:ext uri="{FF2B5EF4-FFF2-40B4-BE49-F238E27FC236}">
                <a16:creationId xmlns:a16="http://schemas.microsoft.com/office/drawing/2014/main" id="{E0C68B78-5252-7857-CA8F-8537ABD8852E}"/>
              </a:ext>
            </a:extLst>
          </p:cNvPr>
          <p:cNvSpPr txBox="1"/>
          <p:nvPr/>
        </p:nvSpPr>
        <p:spPr>
          <a:xfrm>
            <a:off x="4626013" y="3957217"/>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1.0</a:t>
            </a:r>
            <a:endParaRPr kumimoji="1" lang="ja-JP" altLang="en-US" sz="800" dirty="0">
              <a:latin typeface="Arial" panose="020B0604020202020204" pitchFamily="34" charset="0"/>
              <a:cs typeface="Arial" panose="020B0604020202020204" pitchFamily="34" charset="0"/>
            </a:endParaRPr>
          </a:p>
        </p:txBody>
      </p:sp>
      <p:sp>
        <p:nvSpPr>
          <p:cNvPr id="533" name="テキスト ボックス 532">
            <a:extLst>
              <a:ext uri="{FF2B5EF4-FFF2-40B4-BE49-F238E27FC236}">
                <a16:creationId xmlns:a16="http://schemas.microsoft.com/office/drawing/2014/main" id="{12D2A399-9A2A-5747-EFD1-F2A102EDF719}"/>
              </a:ext>
            </a:extLst>
          </p:cNvPr>
          <p:cNvSpPr txBox="1"/>
          <p:nvPr/>
        </p:nvSpPr>
        <p:spPr>
          <a:xfrm>
            <a:off x="4598373" y="4626146"/>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0</a:t>
            </a:r>
            <a:endParaRPr kumimoji="1" lang="ja-JP" altLang="en-US" sz="800" dirty="0">
              <a:latin typeface="Arial" panose="020B0604020202020204" pitchFamily="34" charset="0"/>
              <a:cs typeface="Arial" panose="020B0604020202020204" pitchFamily="34" charset="0"/>
            </a:endParaRPr>
          </a:p>
        </p:txBody>
      </p:sp>
      <p:cxnSp>
        <p:nvCxnSpPr>
          <p:cNvPr id="534" name="直線コネクタ 533">
            <a:extLst>
              <a:ext uri="{FF2B5EF4-FFF2-40B4-BE49-F238E27FC236}">
                <a16:creationId xmlns:a16="http://schemas.microsoft.com/office/drawing/2014/main" id="{6B02CF82-E71D-9EA3-0FBF-F2FE30463F64}"/>
              </a:ext>
            </a:extLst>
          </p:cNvPr>
          <p:cNvCxnSpPr>
            <a:cxnSpLocks/>
          </p:cNvCxnSpPr>
          <p:nvPr/>
        </p:nvCxnSpPr>
        <p:spPr>
          <a:xfrm flipH="1">
            <a:off x="4786811" y="4694620"/>
            <a:ext cx="1436671" cy="475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40" name="直線コネクタ 539">
            <a:extLst>
              <a:ext uri="{FF2B5EF4-FFF2-40B4-BE49-F238E27FC236}">
                <a16:creationId xmlns:a16="http://schemas.microsoft.com/office/drawing/2014/main" id="{557DB6FB-E867-956E-C9F8-5EA6388CE1A2}"/>
              </a:ext>
            </a:extLst>
          </p:cNvPr>
          <p:cNvCxnSpPr/>
          <p:nvPr/>
        </p:nvCxnSpPr>
        <p:spPr>
          <a:xfrm>
            <a:off x="5161763" y="3255685"/>
            <a:ext cx="682305" cy="0"/>
          </a:xfrm>
          <a:prstGeom prst="line">
            <a:avLst/>
          </a:prstGeom>
        </p:spPr>
        <p:style>
          <a:lnRef idx="1">
            <a:schemeClr val="dk1"/>
          </a:lnRef>
          <a:fillRef idx="0">
            <a:schemeClr val="dk1"/>
          </a:fillRef>
          <a:effectRef idx="0">
            <a:schemeClr val="dk1"/>
          </a:effectRef>
          <a:fontRef idx="minor">
            <a:schemeClr val="tx1"/>
          </a:fontRef>
        </p:style>
      </p:cxnSp>
      <p:sp>
        <p:nvSpPr>
          <p:cNvPr id="2" name="テキスト ボックス 1">
            <a:extLst>
              <a:ext uri="{FF2B5EF4-FFF2-40B4-BE49-F238E27FC236}">
                <a16:creationId xmlns:a16="http://schemas.microsoft.com/office/drawing/2014/main" id="{D8714716-492F-DCC1-F554-C192E3CC9AAC}"/>
              </a:ext>
            </a:extLst>
          </p:cNvPr>
          <p:cNvSpPr txBox="1"/>
          <p:nvPr/>
        </p:nvSpPr>
        <p:spPr>
          <a:xfrm>
            <a:off x="163219" y="97183"/>
            <a:ext cx="2846154" cy="369332"/>
          </a:xfrm>
          <a:prstGeom prst="rect">
            <a:avLst/>
          </a:prstGeom>
          <a:noFill/>
        </p:spPr>
        <p:txBody>
          <a:bodyPr wrap="square" rtlCol="0">
            <a:spAutoFit/>
          </a:bodyPr>
          <a:lstStyle/>
          <a:p>
            <a:r>
              <a:rPr kumimoji="1" lang="en-US" altLang="ja-JP" dirty="0">
                <a:latin typeface="Arial" panose="020B0604020202020204" pitchFamily="34" charset="0"/>
                <a:cs typeface="Arial" panose="020B0604020202020204" pitchFamily="34" charset="0"/>
              </a:rPr>
              <a:t>Supplemental</a:t>
            </a:r>
            <a:r>
              <a:rPr kumimoji="1" lang="ja-JP" altLang="en-US" dirty="0">
                <a:latin typeface="Arial" panose="020B0604020202020204" pitchFamily="34" charset="0"/>
                <a:cs typeface="Arial" panose="020B0604020202020204" pitchFamily="34" charset="0"/>
              </a:rPr>
              <a:t> </a:t>
            </a:r>
            <a:r>
              <a:rPr kumimoji="1" lang="en-US" altLang="ja-JP" dirty="0">
                <a:latin typeface="Arial" panose="020B0604020202020204" pitchFamily="34" charset="0"/>
                <a:cs typeface="Arial" panose="020B0604020202020204" pitchFamily="34" charset="0"/>
              </a:rPr>
              <a:t>Figure 2</a:t>
            </a:r>
            <a:endParaRPr kumimoji="1" lang="ja-JP" altLang="en-US" dirty="0">
              <a:latin typeface="Arial" panose="020B0604020202020204" pitchFamily="34" charset="0"/>
              <a:cs typeface="Arial" panose="020B0604020202020204" pitchFamily="34" charset="0"/>
            </a:endParaRPr>
          </a:p>
        </p:txBody>
      </p:sp>
      <p:sp>
        <p:nvSpPr>
          <p:cNvPr id="4" name="テキスト ボックス 3">
            <a:extLst>
              <a:ext uri="{FF2B5EF4-FFF2-40B4-BE49-F238E27FC236}">
                <a16:creationId xmlns:a16="http://schemas.microsoft.com/office/drawing/2014/main" id="{8081B23B-1671-2936-7349-A3096D18B051}"/>
              </a:ext>
            </a:extLst>
          </p:cNvPr>
          <p:cNvSpPr txBox="1"/>
          <p:nvPr/>
        </p:nvSpPr>
        <p:spPr>
          <a:xfrm>
            <a:off x="977142" y="764671"/>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6.0</a:t>
            </a:r>
            <a:endParaRPr kumimoji="1" lang="ja-JP" altLang="en-US" sz="800" dirty="0">
              <a:latin typeface="Arial" panose="020B0604020202020204" pitchFamily="34" charset="0"/>
              <a:cs typeface="Arial" panose="020B0604020202020204" pitchFamily="34" charset="0"/>
            </a:endParaRPr>
          </a:p>
        </p:txBody>
      </p:sp>
      <p:sp>
        <p:nvSpPr>
          <p:cNvPr id="8" name="テキスト ボックス 7">
            <a:extLst>
              <a:ext uri="{FF2B5EF4-FFF2-40B4-BE49-F238E27FC236}">
                <a16:creationId xmlns:a16="http://schemas.microsoft.com/office/drawing/2014/main" id="{ED2890E4-C5C1-1D3C-E2D9-C07E88D2EA14}"/>
              </a:ext>
            </a:extLst>
          </p:cNvPr>
          <p:cNvSpPr txBox="1"/>
          <p:nvPr/>
        </p:nvSpPr>
        <p:spPr>
          <a:xfrm>
            <a:off x="4586499" y="2249858"/>
            <a:ext cx="350127" cy="215444"/>
          </a:xfrm>
          <a:prstGeom prst="rect">
            <a:avLst/>
          </a:prstGeom>
          <a:noFill/>
        </p:spPr>
        <p:txBody>
          <a:bodyPr wrap="square" rtlCol="0">
            <a:spAutoFit/>
          </a:bodyPr>
          <a:lstStyle/>
          <a:p>
            <a:pPr algn="r"/>
            <a:r>
              <a:rPr kumimoji="1" lang="en-US" altLang="ja-JP" sz="800" dirty="0">
                <a:latin typeface="Arial" panose="020B0604020202020204" pitchFamily="34" charset="0"/>
                <a:cs typeface="Arial" panose="020B0604020202020204" pitchFamily="34" charset="0"/>
              </a:rPr>
              <a:t>0</a:t>
            </a:r>
            <a:endParaRPr kumimoji="1" lang="ja-JP" altLang="en-US" sz="800" dirty="0">
              <a:latin typeface="Arial" panose="020B0604020202020204" pitchFamily="34" charset="0"/>
              <a:cs typeface="Arial" panose="020B0604020202020204" pitchFamily="34" charset="0"/>
            </a:endParaRPr>
          </a:p>
        </p:txBody>
      </p:sp>
      <p:sp>
        <p:nvSpPr>
          <p:cNvPr id="17" name="テキスト ボックス 16">
            <a:extLst>
              <a:ext uri="{FF2B5EF4-FFF2-40B4-BE49-F238E27FC236}">
                <a16:creationId xmlns:a16="http://schemas.microsoft.com/office/drawing/2014/main" id="{774A8F61-DA10-0710-0A31-861E0F37868A}"/>
              </a:ext>
            </a:extLst>
          </p:cNvPr>
          <p:cNvSpPr txBox="1"/>
          <p:nvPr/>
        </p:nvSpPr>
        <p:spPr>
          <a:xfrm>
            <a:off x="1465737" y="5956322"/>
            <a:ext cx="556962" cy="184666"/>
          </a:xfrm>
          <a:prstGeom prst="rect">
            <a:avLst/>
          </a:prstGeom>
          <a:noFill/>
        </p:spPr>
        <p:txBody>
          <a:bodyPr wrap="square" rtlCol="0">
            <a:spAutoFit/>
          </a:bodyPr>
          <a:lstStyle/>
          <a:p>
            <a:r>
              <a:rPr kumimoji="1" lang="en-US" altLang="ja-JP" sz="600" dirty="0">
                <a:latin typeface="Arial" panose="020B0604020202020204" pitchFamily="34" charset="0"/>
                <a:cs typeface="Arial" panose="020B0604020202020204" pitchFamily="34" charset="0"/>
              </a:rPr>
              <a:t>P = 0.023</a:t>
            </a:r>
            <a:endParaRPr kumimoji="1" lang="ja-JP" altLang="en-US" sz="600" dirty="0">
              <a:latin typeface="Arial" panose="020B0604020202020204" pitchFamily="34" charset="0"/>
              <a:cs typeface="Arial" panose="020B0604020202020204" pitchFamily="34" charset="0"/>
            </a:endParaRPr>
          </a:p>
        </p:txBody>
      </p:sp>
      <p:sp>
        <p:nvSpPr>
          <p:cNvPr id="18" name="テキスト ボックス 17">
            <a:extLst>
              <a:ext uri="{FF2B5EF4-FFF2-40B4-BE49-F238E27FC236}">
                <a16:creationId xmlns:a16="http://schemas.microsoft.com/office/drawing/2014/main" id="{98203AE9-B03B-F507-EB8B-859345B7608C}"/>
              </a:ext>
            </a:extLst>
          </p:cNvPr>
          <p:cNvSpPr txBox="1"/>
          <p:nvPr/>
        </p:nvSpPr>
        <p:spPr>
          <a:xfrm>
            <a:off x="1673579" y="5818451"/>
            <a:ext cx="556962" cy="184666"/>
          </a:xfrm>
          <a:prstGeom prst="rect">
            <a:avLst/>
          </a:prstGeom>
          <a:noFill/>
        </p:spPr>
        <p:txBody>
          <a:bodyPr wrap="square" rtlCol="0">
            <a:spAutoFit/>
          </a:bodyPr>
          <a:lstStyle/>
          <a:p>
            <a:r>
              <a:rPr kumimoji="1" lang="en-US" altLang="ja-JP" sz="600" dirty="0">
                <a:latin typeface="Arial" panose="020B0604020202020204" pitchFamily="34" charset="0"/>
                <a:cs typeface="Arial" panose="020B0604020202020204" pitchFamily="34" charset="0"/>
              </a:rPr>
              <a:t>P = 0.007</a:t>
            </a:r>
            <a:endParaRPr kumimoji="1" lang="ja-JP" altLang="en-US" sz="600" dirty="0">
              <a:latin typeface="Arial" panose="020B0604020202020204" pitchFamily="34" charset="0"/>
              <a:cs typeface="Arial" panose="020B0604020202020204" pitchFamily="34" charset="0"/>
            </a:endParaRPr>
          </a:p>
        </p:txBody>
      </p:sp>
      <p:sp>
        <p:nvSpPr>
          <p:cNvPr id="10" name="テキスト ボックス 9">
            <a:extLst>
              <a:ext uri="{FF2B5EF4-FFF2-40B4-BE49-F238E27FC236}">
                <a16:creationId xmlns:a16="http://schemas.microsoft.com/office/drawing/2014/main" id="{BFB9DC3C-5880-CD06-13EC-A0B3217A0BCD}"/>
              </a:ext>
            </a:extLst>
          </p:cNvPr>
          <p:cNvSpPr txBox="1"/>
          <p:nvPr/>
        </p:nvSpPr>
        <p:spPr>
          <a:xfrm>
            <a:off x="370985" y="7830815"/>
            <a:ext cx="6348549" cy="1535164"/>
          </a:xfrm>
          <a:prstGeom prst="rect">
            <a:avLst/>
          </a:prstGeom>
          <a:noFill/>
        </p:spPr>
        <p:txBody>
          <a:bodyPr wrap="square">
            <a:spAutoFit/>
          </a:bodyPr>
          <a:lstStyle/>
          <a:p>
            <a:pPr algn="l">
              <a:lnSpc>
                <a:spcPct val="200000"/>
              </a:lnSpc>
            </a:pPr>
            <a:r>
              <a:rPr lang="en-US" altLang="ja-JP" sz="800" kern="100" dirty="0">
                <a:effectLst/>
                <a:latin typeface="Times New Roman" panose="02020603050405020304" pitchFamily="18" charset="0"/>
                <a:ea typeface="游明朝" panose="02020400000000000000" pitchFamily="18" charset="-128"/>
                <a:cs typeface="Mangal" panose="02040503050203030202" pitchFamily="18" charset="0"/>
              </a:rPr>
              <a:t>Evaluation of miRNAs expression among the group “</a:t>
            </a:r>
            <a:r>
              <a:rPr lang="en-US" altLang="ja-JP" sz="800" kern="100" dirty="0">
                <a:latin typeface="Times New Roman" panose="02020603050405020304" pitchFamily="18" charset="0"/>
                <a:ea typeface="游明朝" panose="02020400000000000000" pitchFamily="18" charset="-128"/>
                <a:cs typeface="Mangal" panose="02040503050203030202" pitchFamily="18" charset="0"/>
              </a:rPr>
              <a:t>CPA</a:t>
            </a:r>
            <a:r>
              <a:rPr lang="en-US" altLang="ja-JP" sz="800" kern="100" dirty="0">
                <a:effectLst/>
                <a:latin typeface="Times New Roman" panose="02020603050405020304" pitchFamily="18" charset="0"/>
                <a:ea typeface="游明朝" panose="02020400000000000000" pitchFamily="18" charset="-128"/>
                <a:cs typeface="Mangal" panose="02040503050203030202" pitchFamily="18" charset="0"/>
              </a:rPr>
              <a:t>”, “PBMAH subtype 1” and “PBMAH subtype 2”.</a:t>
            </a:r>
            <a:endParaRPr lang="ja-JP" altLang="ja-JP" sz="800" kern="100" dirty="0">
              <a:effectLst/>
              <a:latin typeface="游明朝" panose="02020400000000000000" pitchFamily="18" charset="-128"/>
              <a:ea typeface="游明朝" panose="02020400000000000000" pitchFamily="18" charset="-128"/>
              <a:cs typeface="Mangal" panose="02040503050203030202" pitchFamily="18" charset="0"/>
            </a:endParaRPr>
          </a:p>
          <a:p>
            <a:pPr marL="228600" algn="l">
              <a:lnSpc>
                <a:spcPct val="200000"/>
              </a:lnSpc>
            </a:pPr>
            <a:r>
              <a:rPr lang="en-US" altLang="ja-JP" sz="800" kern="100" dirty="0">
                <a:effectLst/>
                <a:latin typeface="Times New Roman" panose="02020603050405020304" pitchFamily="18" charset="0"/>
                <a:ea typeface="游明朝" panose="02020400000000000000" pitchFamily="18" charset="-128"/>
                <a:cs typeface="Mangal" panose="02040503050203030202" pitchFamily="18" charset="0"/>
              </a:rPr>
              <a:t>RT-qPCR analysis of hsa-miR-1180-3p, hsa-miR4732-5p, hsa-let-7b-5p, hsa-miR-631, hsa-miR513b-5p, hsa-miR6805-5p, and hsa-miR-548av-5p/548k. Data were normalized to hsa-miR16-5p and shown with regard to the classification of “</a:t>
            </a:r>
            <a:r>
              <a:rPr lang="en-US" altLang="ja-JP" sz="800" kern="100" dirty="0">
                <a:latin typeface="Times New Roman" panose="02020603050405020304" pitchFamily="18" charset="0"/>
                <a:ea typeface="游明朝" panose="02020400000000000000" pitchFamily="18" charset="-128"/>
                <a:cs typeface="Mangal" panose="02040503050203030202" pitchFamily="18" charset="0"/>
              </a:rPr>
              <a:t>CPA</a:t>
            </a:r>
            <a:r>
              <a:rPr lang="en-US" altLang="ja-JP" sz="800" kern="100" dirty="0">
                <a:effectLst/>
                <a:latin typeface="Times New Roman" panose="02020603050405020304" pitchFamily="18" charset="0"/>
                <a:ea typeface="游明朝" panose="02020400000000000000" pitchFamily="18" charset="-128"/>
                <a:cs typeface="Mangal" panose="02040503050203030202" pitchFamily="18" charset="0"/>
              </a:rPr>
              <a:t>” (red circle, n = 5), “PBMAH subtype 1” (green open circle, n = 2)” and “PBMAH subtype 2” (green closed circle, n = 3). One-way ANOVA followed by Tukey’s post Hoc test or Kruskal–Wallis test followed by Dunn test were used and bar plots with mean ± SD or box plots with the upper and lower quartiles and the median were shown for each analysis, respectively. Broken lines indicate the maximum value of PBMAH subtype 2 for reference.</a:t>
            </a:r>
            <a:endParaRPr lang="ja-JP" altLang="ja-JP" sz="800" kern="100" dirty="0">
              <a:effectLst/>
              <a:latin typeface="游明朝" panose="02020400000000000000" pitchFamily="18" charset="-128"/>
              <a:ea typeface="游明朝" panose="02020400000000000000" pitchFamily="18" charset="-128"/>
              <a:cs typeface="Mangal" panose="02040503050203030202" pitchFamily="18" charset="0"/>
            </a:endParaRPr>
          </a:p>
        </p:txBody>
      </p:sp>
    </p:spTree>
    <p:extLst>
      <p:ext uri="{BB962C8B-B14F-4D97-AF65-F5344CB8AC3E}">
        <p14:creationId xmlns:p14="http://schemas.microsoft.com/office/powerpoint/2010/main" val="1412343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9C25AF53-B130-CED1-6C88-DC3D19E3169A}"/>
              </a:ext>
            </a:extLst>
          </p:cNvPr>
          <p:cNvSpPr txBox="1"/>
          <p:nvPr/>
        </p:nvSpPr>
        <p:spPr>
          <a:xfrm>
            <a:off x="165076" y="219141"/>
            <a:ext cx="2846154" cy="369332"/>
          </a:xfrm>
          <a:prstGeom prst="rect">
            <a:avLst/>
          </a:prstGeom>
          <a:noFill/>
        </p:spPr>
        <p:txBody>
          <a:bodyPr wrap="square" rtlCol="0">
            <a:spAutoFit/>
          </a:bodyPr>
          <a:lstStyle/>
          <a:p>
            <a:r>
              <a:rPr kumimoji="1" lang="en-US" altLang="ja-JP" dirty="0">
                <a:latin typeface="Arial" panose="020B0604020202020204" pitchFamily="34" charset="0"/>
                <a:cs typeface="Arial" panose="020B0604020202020204" pitchFamily="34" charset="0"/>
              </a:rPr>
              <a:t>Supplemental</a:t>
            </a:r>
            <a:r>
              <a:rPr kumimoji="1" lang="ja-JP" altLang="en-US" dirty="0">
                <a:latin typeface="Arial" panose="020B0604020202020204" pitchFamily="34" charset="0"/>
                <a:cs typeface="Arial" panose="020B0604020202020204" pitchFamily="34" charset="0"/>
              </a:rPr>
              <a:t> </a:t>
            </a:r>
            <a:r>
              <a:rPr kumimoji="1" lang="en-US" altLang="ja-JP" dirty="0">
                <a:latin typeface="Arial" panose="020B0604020202020204" pitchFamily="34" charset="0"/>
                <a:cs typeface="Arial" panose="020B0604020202020204" pitchFamily="34" charset="0"/>
              </a:rPr>
              <a:t>Figure 3</a:t>
            </a:r>
            <a:endParaRPr kumimoji="1" lang="ja-JP" altLang="en-US" dirty="0">
              <a:latin typeface="Arial" panose="020B0604020202020204" pitchFamily="34" charset="0"/>
              <a:cs typeface="Arial" panose="020B0604020202020204" pitchFamily="34" charset="0"/>
            </a:endParaRPr>
          </a:p>
        </p:txBody>
      </p:sp>
      <p:graphicFrame>
        <p:nvGraphicFramePr>
          <p:cNvPr id="6" name="表 5">
            <a:extLst>
              <a:ext uri="{FF2B5EF4-FFF2-40B4-BE49-F238E27FC236}">
                <a16:creationId xmlns:a16="http://schemas.microsoft.com/office/drawing/2014/main" id="{508418AA-42FD-C783-3313-2C0085E672E7}"/>
              </a:ext>
            </a:extLst>
          </p:cNvPr>
          <p:cNvGraphicFramePr>
            <a:graphicFrameLocks noGrp="1"/>
          </p:cNvGraphicFramePr>
          <p:nvPr>
            <p:extLst>
              <p:ext uri="{D42A27DB-BD31-4B8C-83A1-F6EECF244321}">
                <p14:modId xmlns:p14="http://schemas.microsoft.com/office/powerpoint/2010/main" val="1547049180"/>
              </p:ext>
            </p:extLst>
          </p:nvPr>
        </p:nvGraphicFramePr>
        <p:xfrm>
          <a:off x="640188" y="1047416"/>
          <a:ext cx="5577623" cy="1548001"/>
        </p:xfrm>
        <a:graphic>
          <a:graphicData uri="http://schemas.openxmlformats.org/drawingml/2006/table">
            <a:tbl>
              <a:tblPr/>
              <a:tblGrid>
                <a:gridCol w="791813">
                  <a:extLst>
                    <a:ext uri="{9D8B030D-6E8A-4147-A177-3AD203B41FA5}">
                      <a16:colId xmlns:a16="http://schemas.microsoft.com/office/drawing/2014/main" val="453649542"/>
                    </a:ext>
                  </a:extLst>
                </a:gridCol>
                <a:gridCol w="791813">
                  <a:extLst>
                    <a:ext uri="{9D8B030D-6E8A-4147-A177-3AD203B41FA5}">
                      <a16:colId xmlns:a16="http://schemas.microsoft.com/office/drawing/2014/main" val="1597401652"/>
                    </a:ext>
                  </a:extLst>
                </a:gridCol>
                <a:gridCol w="871024">
                  <a:extLst>
                    <a:ext uri="{9D8B030D-6E8A-4147-A177-3AD203B41FA5}">
                      <a16:colId xmlns:a16="http://schemas.microsoft.com/office/drawing/2014/main" val="1326071507"/>
                    </a:ext>
                  </a:extLst>
                </a:gridCol>
                <a:gridCol w="829045">
                  <a:extLst>
                    <a:ext uri="{9D8B030D-6E8A-4147-A177-3AD203B41FA5}">
                      <a16:colId xmlns:a16="http://schemas.microsoft.com/office/drawing/2014/main" val="3121693793"/>
                    </a:ext>
                  </a:extLst>
                </a:gridCol>
                <a:gridCol w="1350740">
                  <a:extLst>
                    <a:ext uri="{9D8B030D-6E8A-4147-A177-3AD203B41FA5}">
                      <a16:colId xmlns:a16="http://schemas.microsoft.com/office/drawing/2014/main" val="2552369600"/>
                    </a:ext>
                  </a:extLst>
                </a:gridCol>
                <a:gridCol w="943188">
                  <a:extLst>
                    <a:ext uri="{9D8B030D-6E8A-4147-A177-3AD203B41FA5}">
                      <a16:colId xmlns:a16="http://schemas.microsoft.com/office/drawing/2014/main" val="1605296318"/>
                    </a:ext>
                  </a:extLst>
                </a:gridCol>
              </a:tblGrid>
              <a:tr h="376102">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Sex</a:t>
                      </a:r>
                    </a:p>
                  </a:txBody>
                  <a:tcPr marL="6488" marR="6488" marT="6488"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Hormonal activity</a:t>
                      </a:r>
                    </a:p>
                  </a:txBody>
                  <a:tcPr marL="6488" marR="6488" marT="6488"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Age</a:t>
                      </a:r>
                    </a:p>
                  </a:txBody>
                  <a:tcPr marL="6488" marR="6488" marT="6488"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BMI</a:t>
                      </a:r>
                    </a:p>
                  </a:txBody>
                  <a:tcPr marL="6488" marR="6488" marT="6488"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Tumor size </a:t>
                      </a:r>
                    </a:p>
                  </a:txBody>
                  <a:tcPr marL="6488" marR="6488" marT="6488"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Cortisol after LDDST</a:t>
                      </a:r>
                    </a:p>
                  </a:txBody>
                  <a:tcPr marL="6488" marR="6488" marT="6488"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78656239"/>
                  </a:ext>
                </a:extLst>
              </a:tr>
              <a:tr h="220474">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11: F</a:t>
                      </a:r>
                    </a:p>
                  </a:txBody>
                  <a:tcPr marL="6488" marR="6488" marT="64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6">
                        <a:lumMod val="40000"/>
                        <a:lumOff val="60000"/>
                      </a:schemeClr>
                    </a:solidFill>
                  </a:tcPr>
                </a:tc>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11: CS</a:t>
                      </a:r>
                    </a:p>
                  </a:txBody>
                  <a:tcPr marL="6488" marR="6488" marT="64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14: 44 </a:t>
                      </a:r>
                      <a:r>
                        <a:rPr lang="en-US" sz="900" b="0" i="0" u="none" strike="noStrike" dirty="0" err="1">
                          <a:solidFill>
                            <a:srgbClr val="000000"/>
                          </a:solidFill>
                          <a:effectLst/>
                          <a:latin typeface="Arial" panose="020B0604020202020204" pitchFamily="34" charset="0"/>
                          <a:ea typeface="游ゴシック" panose="020B0400000000000000" pitchFamily="50" charset="-128"/>
                          <a:cs typeface="Arial" panose="020B0604020202020204" pitchFamily="34" charset="0"/>
                        </a:rPr>
                        <a:t>y.o</a:t>
                      </a: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a:t>
                      </a:r>
                    </a:p>
                  </a:txBody>
                  <a:tcPr marL="6488" marR="6488" marT="6488"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chemeClr val="accent6">
                        <a:lumMod val="40000"/>
                        <a:lumOff val="60000"/>
                      </a:schemeClr>
                    </a:solidFill>
                  </a:tcPr>
                </a:tc>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12: 18.2 kg/m</a:t>
                      </a:r>
                      <a:r>
                        <a:rPr lang="en-US" sz="900" b="0" i="0" u="none" strike="noStrike" baseline="30000"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2</a:t>
                      </a:r>
                      <a:endPar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endParaRPr>
                    </a:p>
                  </a:txBody>
                  <a:tcPr marL="6488" marR="6488" marT="6488" marB="0" anchor="ctr">
                    <a:lnL>
                      <a:noFill/>
                    </a:lnL>
                    <a:lnR>
                      <a:noFill/>
                    </a:lnR>
                    <a:lnT w="6350" cap="flat" cmpd="sng" algn="ctr">
                      <a:solidFill>
                        <a:srgbClr val="000000"/>
                      </a:solidFill>
                      <a:prstDash val="solid"/>
                      <a:round/>
                      <a:headEnd type="none" w="med" len="med"/>
                      <a:tailEnd type="none" w="med" len="med"/>
                    </a:lnT>
                    <a:lnB>
                      <a:noFill/>
                    </a:lnB>
                    <a:solidFill>
                      <a:srgbClr val="00CC00"/>
                    </a:solidFill>
                  </a:tcPr>
                </a:tc>
                <a:tc>
                  <a:txBody>
                    <a:bodyPr/>
                    <a:lstStyle/>
                    <a:p>
                      <a:pPr algn="ctr" fontAlgn="ctr"/>
                      <a:r>
                        <a:rPr lang="pt-BR"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14: (R: 39, L: 19)mm</a:t>
                      </a:r>
                    </a:p>
                  </a:txBody>
                  <a:tcPr marL="6488" marR="6488" marT="6488" marB="0" anchor="ctr">
                    <a:lnL>
                      <a:noFill/>
                    </a:lnL>
                    <a:lnR>
                      <a:noFill/>
                    </a:lnR>
                    <a:lnT w="6350" cap="flat" cmpd="sng" algn="ctr">
                      <a:solidFill>
                        <a:srgbClr val="000000"/>
                      </a:solidFill>
                      <a:prstDash val="solid"/>
                      <a:round/>
                      <a:headEnd type="none" w="med" len="med"/>
                      <a:tailEnd type="none" w="med" len="med"/>
                    </a:lnT>
                    <a:lnB>
                      <a:noFill/>
                    </a:lnB>
                    <a:solidFill>
                      <a:schemeClr val="accent6">
                        <a:lumMod val="40000"/>
                        <a:lumOff val="60000"/>
                      </a:schemeClr>
                    </a:solidFill>
                  </a:tcPr>
                </a:tc>
                <a:tc>
                  <a:txBody>
                    <a:bodyPr/>
                    <a:lstStyle/>
                    <a:p>
                      <a:pPr algn="ctr" fontAlgn="ctr"/>
                      <a:r>
                        <a:rPr lang="el-GR"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14: 6.08 μ</a:t>
                      </a: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g/dl</a:t>
                      </a:r>
                    </a:p>
                  </a:txBody>
                  <a:tcPr marL="6488" marR="6488" marT="6488" marB="0" anchor="ctr">
                    <a:lnL>
                      <a:noFill/>
                    </a:lnL>
                    <a:lnR>
                      <a:noFill/>
                    </a:lnR>
                    <a:lnT w="6350" cap="flat" cmpd="sng" algn="ctr">
                      <a:solidFill>
                        <a:srgbClr val="000000"/>
                      </a:solidFill>
                      <a:prstDash val="solid"/>
                      <a:round/>
                      <a:headEnd type="none" w="med" len="med"/>
                      <a:tailEnd type="none" w="med" len="med"/>
                    </a:lnT>
                    <a:lnB>
                      <a:noFill/>
                    </a:lnB>
                    <a:solidFill>
                      <a:schemeClr val="accent6">
                        <a:lumMod val="40000"/>
                        <a:lumOff val="60000"/>
                      </a:schemeClr>
                    </a:solidFill>
                  </a:tcPr>
                </a:tc>
                <a:extLst>
                  <a:ext uri="{0D108BD9-81ED-4DB2-BD59-A6C34878D82A}">
                    <a16:rowId xmlns:a16="http://schemas.microsoft.com/office/drawing/2014/main" val="3069198263"/>
                  </a:ext>
                </a:extLst>
              </a:tr>
              <a:tr h="260529">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12: F</a:t>
                      </a:r>
                    </a:p>
                  </a:txBody>
                  <a:tcPr marL="6488" marR="6488" marT="64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CC00"/>
                    </a:solidFill>
                  </a:tcPr>
                </a:tc>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10: SCS</a:t>
                      </a:r>
                    </a:p>
                  </a:txBody>
                  <a:tcPr marL="6488" marR="6488" marT="64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CC00"/>
                    </a:solidFill>
                  </a:tcPr>
                </a:tc>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10: 67 </a:t>
                      </a:r>
                      <a:r>
                        <a:rPr lang="en-US" sz="900" b="0" i="0" u="none" strike="noStrike" dirty="0" err="1">
                          <a:solidFill>
                            <a:srgbClr val="000000"/>
                          </a:solidFill>
                          <a:effectLst/>
                          <a:latin typeface="Arial" panose="020B0604020202020204" pitchFamily="34" charset="0"/>
                          <a:ea typeface="游ゴシック" panose="020B0400000000000000" pitchFamily="50" charset="-128"/>
                          <a:cs typeface="Arial" panose="020B0604020202020204" pitchFamily="34" charset="0"/>
                        </a:rPr>
                        <a:t>y.o</a:t>
                      </a: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a:t>
                      </a:r>
                    </a:p>
                  </a:txBody>
                  <a:tcPr marL="6488" marR="6488" marT="6488" marB="0" anchor="ctr">
                    <a:lnL w="12700" cap="flat" cmpd="sng" algn="ctr">
                      <a:solidFill>
                        <a:srgbClr val="000000"/>
                      </a:solidFill>
                      <a:prstDash val="solid"/>
                      <a:round/>
                      <a:headEnd type="none" w="med" len="med"/>
                      <a:tailEnd type="none" w="med" len="med"/>
                    </a:lnL>
                    <a:lnR>
                      <a:noFill/>
                    </a:lnR>
                    <a:lnT>
                      <a:noFill/>
                    </a:lnT>
                    <a:lnB>
                      <a:noFill/>
                    </a:lnB>
                    <a:solidFill>
                      <a:srgbClr val="00CC00"/>
                    </a:solidFill>
                  </a:tcPr>
                </a:tc>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10: 22.3  kg/m</a:t>
                      </a:r>
                      <a:r>
                        <a:rPr lang="en-US" sz="900" b="0" i="0" u="none" strike="noStrike" baseline="30000"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2</a:t>
                      </a:r>
                      <a:endPar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endParaRPr>
                    </a:p>
                  </a:txBody>
                  <a:tcPr marL="6488" marR="6488" marT="6488" marB="0" anchor="ctr">
                    <a:lnL>
                      <a:noFill/>
                    </a:lnL>
                    <a:lnR>
                      <a:noFill/>
                    </a:lnR>
                    <a:lnT>
                      <a:noFill/>
                    </a:lnT>
                    <a:lnB>
                      <a:noFill/>
                    </a:lnB>
                    <a:solidFill>
                      <a:srgbClr val="00CC00"/>
                    </a:solidFill>
                  </a:tcPr>
                </a:tc>
                <a:tc>
                  <a:txBody>
                    <a:bodyPr/>
                    <a:lstStyle/>
                    <a:p>
                      <a:pPr algn="ctr" fontAlgn="ctr"/>
                      <a:r>
                        <a:rPr lang="pt-BR"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12: (R: 18, L: 42)mm</a:t>
                      </a:r>
                    </a:p>
                  </a:txBody>
                  <a:tcPr marL="6488" marR="6488" marT="6488" marB="0" anchor="ctr">
                    <a:lnL>
                      <a:noFill/>
                    </a:lnL>
                    <a:lnR>
                      <a:noFill/>
                    </a:lnR>
                    <a:lnT>
                      <a:noFill/>
                    </a:lnT>
                    <a:lnB>
                      <a:noFill/>
                    </a:lnB>
                    <a:solidFill>
                      <a:srgbClr val="00CC00"/>
                    </a:solidFill>
                  </a:tcPr>
                </a:tc>
                <a:tc>
                  <a:txBody>
                    <a:bodyPr/>
                    <a:lstStyle/>
                    <a:p>
                      <a:pPr algn="ctr" fontAlgn="ctr"/>
                      <a:r>
                        <a:rPr lang="el-GR"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13: 10.1 μ</a:t>
                      </a: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g/dl</a:t>
                      </a:r>
                    </a:p>
                  </a:txBody>
                  <a:tcPr marL="6488" marR="6488" marT="6488" marB="0" anchor="ctr">
                    <a:lnL>
                      <a:noFill/>
                    </a:lnL>
                    <a:lnR>
                      <a:noFill/>
                    </a:lnR>
                    <a:lnT>
                      <a:noFill/>
                    </a:lnT>
                    <a:lnB>
                      <a:noFill/>
                    </a:lnB>
                    <a:solidFill>
                      <a:srgbClr val="00CC00"/>
                    </a:solidFill>
                  </a:tcPr>
                </a:tc>
                <a:extLst>
                  <a:ext uri="{0D108BD9-81ED-4DB2-BD59-A6C34878D82A}">
                    <a16:rowId xmlns:a16="http://schemas.microsoft.com/office/drawing/2014/main" val="2300194566"/>
                  </a:ext>
                </a:extLst>
              </a:tr>
              <a:tr h="256433">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10: M</a:t>
                      </a:r>
                    </a:p>
                  </a:txBody>
                  <a:tcPr marL="6488" marR="6488" marT="64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CC00"/>
                    </a:solidFill>
                  </a:tcPr>
                </a:tc>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12: SCS</a:t>
                      </a:r>
                    </a:p>
                  </a:txBody>
                  <a:tcPr marL="6488" marR="6488" marT="64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CC00"/>
                    </a:solidFill>
                  </a:tcPr>
                </a:tc>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13: 72 </a:t>
                      </a:r>
                      <a:r>
                        <a:rPr lang="en-US" sz="900" b="0" i="0" u="none" strike="noStrike" dirty="0" err="1">
                          <a:solidFill>
                            <a:srgbClr val="000000"/>
                          </a:solidFill>
                          <a:effectLst/>
                          <a:latin typeface="Arial" panose="020B0604020202020204" pitchFamily="34" charset="0"/>
                          <a:ea typeface="游ゴシック" panose="020B0400000000000000" pitchFamily="50" charset="-128"/>
                          <a:cs typeface="Arial" panose="020B0604020202020204" pitchFamily="34" charset="0"/>
                        </a:rPr>
                        <a:t>y.o</a:t>
                      </a: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a:t>
                      </a:r>
                    </a:p>
                  </a:txBody>
                  <a:tcPr marL="6488" marR="6488" marT="6488" marB="0" anchor="ctr">
                    <a:lnL w="12700" cap="flat" cmpd="sng" algn="ctr">
                      <a:solidFill>
                        <a:srgbClr val="000000"/>
                      </a:solidFill>
                      <a:prstDash val="solid"/>
                      <a:round/>
                      <a:headEnd type="none" w="med" len="med"/>
                      <a:tailEnd type="none" w="med" len="med"/>
                    </a:lnL>
                    <a:lnR>
                      <a:noFill/>
                    </a:lnR>
                    <a:lnT>
                      <a:noFill/>
                    </a:lnT>
                    <a:lnB>
                      <a:noFill/>
                    </a:lnB>
                    <a:solidFill>
                      <a:srgbClr val="00CC00"/>
                    </a:solidFill>
                  </a:tcPr>
                </a:tc>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14: 22.8  kg/m</a:t>
                      </a:r>
                      <a:r>
                        <a:rPr lang="en-US" sz="900" b="0" i="0" u="none" strike="noStrike" baseline="30000"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2</a:t>
                      </a:r>
                      <a:endPar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endParaRPr>
                    </a:p>
                  </a:txBody>
                  <a:tcPr marL="6488" marR="6488" marT="6488" marB="0" anchor="ctr">
                    <a:lnL>
                      <a:noFill/>
                    </a:lnL>
                    <a:lnR>
                      <a:noFill/>
                    </a:lnR>
                    <a:lnT>
                      <a:noFill/>
                    </a:lnT>
                    <a:lnB>
                      <a:noFill/>
                    </a:lnB>
                    <a:solidFill>
                      <a:schemeClr val="accent6">
                        <a:lumMod val="40000"/>
                        <a:lumOff val="60000"/>
                      </a:schemeClr>
                    </a:solidFill>
                  </a:tcPr>
                </a:tc>
                <a:tc>
                  <a:txBody>
                    <a:bodyPr/>
                    <a:lstStyle/>
                    <a:p>
                      <a:pPr algn="ctr" fontAlgn="ctr"/>
                      <a:r>
                        <a:rPr lang="pt-BR"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11: (R: 42, L: 31)mm</a:t>
                      </a:r>
                    </a:p>
                  </a:txBody>
                  <a:tcPr marL="6488" marR="6488" marT="6488" marB="0" anchor="ctr">
                    <a:lnL>
                      <a:noFill/>
                    </a:lnL>
                    <a:lnR>
                      <a:noFill/>
                    </a:lnR>
                    <a:lnT>
                      <a:noFill/>
                    </a:lnT>
                    <a:lnB>
                      <a:noFill/>
                    </a:lnB>
                    <a:solidFill>
                      <a:schemeClr val="accent6">
                        <a:lumMod val="40000"/>
                        <a:lumOff val="60000"/>
                      </a:schemeClr>
                    </a:solidFill>
                  </a:tcPr>
                </a:tc>
                <a:tc>
                  <a:txBody>
                    <a:bodyPr/>
                    <a:lstStyle/>
                    <a:p>
                      <a:pPr algn="ctr" fontAlgn="ctr"/>
                      <a:r>
                        <a:rPr lang="el-GR"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12: 11.3 μ</a:t>
                      </a: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g/dl</a:t>
                      </a:r>
                    </a:p>
                  </a:txBody>
                  <a:tcPr marL="6488" marR="6488" marT="6488" marB="0" anchor="ctr">
                    <a:lnL>
                      <a:noFill/>
                    </a:lnL>
                    <a:lnR>
                      <a:noFill/>
                    </a:lnR>
                    <a:lnT>
                      <a:noFill/>
                    </a:lnT>
                    <a:lnB>
                      <a:noFill/>
                    </a:lnB>
                    <a:solidFill>
                      <a:srgbClr val="00CC00"/>
                    </a:solidFill>
                  </a:tcPr>
                </a:tc>
                <a:extLst>
                  <a:ext uri="{0D108BD9-81ED-4DB2-BD59-A6C34878D82A}">
                    <a16:rowId xmlns:a16="http://schemas.microsoft.com/office/drawing/2014/main" val="2012023774"/>
                  </a:ext>
                </a:extLst>
              </a:tr>
              <a:tr h="213989">
                <a:tc>
                  <a:txBody>
                    <a:bodyPr/>
                    <a:lstStyle/>
                    <a:p>
                      <a:pPr algn="ctr" fontAlgn="ctr"/>
                      <a:r>
                        <a:rPr lang="en-US" sz="900" b="0" i="0" u="none" strike="noStrike">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13: M</a:t>
                      </a:r>
                    </a:p>
                  </a:txBody>
                  <a:tcPr marL="6488" marR="6488" marT="64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CC00"/>
                    </a:solidFill>
                  </a:tcPr>
                </a:tc>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13: SCS</a:t>
                      </a:r>
                    </a:p>
                  </a:txBody>
                  <a:tcPr marL="6488" marR="6488" marT="64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CC00"/>
                    </a:solidFill>
                  </a:tcPr>
                </a:tc>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11: 73 </a:t>
                      </a:r>
                      <a:r>
                        <a:rPr lang="en-US" sz="900" b="0" i="0" u="none" strike="noStrike" dirty="0" err="1">
                          <a:solidFill>
                            <a:srgbClr val="000000"/>
                          </a:solidFill>
                          <a:effectLst/>
                          <a:latin typeface="Arial" panose="020B0604020202020204" pitchFamily="34" charset="0"/>
                          <a:ea typeface="游ゴシック" panose="020B0400000000000000" pitchFamily="50" charset="-128"/>
                          <a:cs typeface="Arial" panose="020B0604020202020204" pitchFamily="34" charset="0"/>
                        </a:rPr>
                        <a:t>y.o</a:t>
                      </a: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a:t>
                      </a:r>
                    </a:p>
                  </a:txBody>
                  <a:tcPr marL="6488" marR="6488" marT="6488" marB="0" anchor="ctr">
                    <a:lnL w="12700" cap="flat" cmpd="sng" algn="ctr">
                      <a:solidFill>
                        <a:srgbClr val="000000"/>
                      </a:solidFill>
                      <a:prstDash val="solid"/>
                      <a:round/>
                      <a:headEnd type="none" w="med" len="med"/>
                      <a:tailEnd type="none" w="med" len="med"/>
                    </a:lnL>
                    <a:lnR>
                      <a:noFill/>
                    </a:lnR>
                    <a:lnT>
                      <a:noFill/>
                    </a:lnT>
                    <a:lnB>
                      <a:noFill/>
                    </a:lnB>
                    <a:solidFill>
                      <a:schemeClr val="accent6">
                        <a:lumMod val="40000"/>
                        <a:lumOff val="60000"/>
                      </a:schemeClr>
                    </a:solidFill>
                  </a:tcPr>
                </a:tc>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13: 26.9 kg/m</a:t>
                      </a:r>
                      <a:r>
                        <a:rPr lang="en-US" sz="900" b="0" i="0" u="none" strike="noStrike" baseline="30000"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2</a:t>
                      </a:r>
                      <a:endPar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endParaRPr>
                    </a:p>
                  </a:txBody>
                  <a:tcPr marL="6488" marR="6488" marT="6488" marB="0" anchor="ctr">
                    <a:lnL>
                      <a:noFill/>
                    </a:lnL>
                    <a:lnR>
                      <a:noFill/>
                    </a:lnR>
                    <a:lnT>
                      <a:noFill/>
                    </a:lnT>
                    <a:lnB>
                      <a:noFill/>
                    </a:lnB>
                    <a:solidFill>
                      <a:srgbClr val="00CC00"/>
                    </a:solidFill>
                  </a:tcPr>
                </a:tc>
                <a:tc>
                  <a:txBody>
                    <a:bodyPr/>
                    <a:lstStyle/>
                    <a:p>
                      <a:pPr algn="ctr" fontAlgn="ctr"/>
                      <a:r>
                        <a:rPr lang="pt-BR"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10: (R: 39, L: 54)mm</a:t>
                      </a:r>
                    </a:p>
                  </a:txBody>
                  <a:tcPr marL="6488" marR="6488" marT="6488" marB="0" anchor="ctr">
                    <a:lnL>
                      <a:noFill/>
                    </a:lnL>
                    <a:lnR>
                      <a:noFill/>
                    </a:lnR>
                    <a:lnT>
                      <a:noFill/>
                    </a:lnT>
                    <a:lnB>
                      <a:noFill/>
                    </a:lnB>
                    <a:solidFill>
                      <a:srgbClr val="00CC00"/>
                    </a:solidFill>
                  </a:tcPr>
                </a:tc>
                <a:tc>
                  <a:txBody>
                    <a:bodyPr/>
                    <a:lstStyle/>
                    <a:p>
                      <a:pPr algn="ctr" fontAlgn="ctr"/>
                      <a:r>
                        <a:rPr lang="el-GR"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10: 18.7 μ</a:t>
                      </a: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g/dl</a:t>
                      </a:r>
                    </a:p>
                  </a:txBody>
                  <a:tcPr marL="6488" marR="6488" marT="6488" marB="0" anchor="ctr">
                    <a:lnL>
                      <a:noFill/>
                    </a:lnL>
                    <a:lnR>
                      <a:noFill/>
                    </a:lnR>
                    <a:lnT>
                      <a:noFill/>
                    </a:lnT>
                    <a:lnB>
                      <a:noFill/>
                    </a:lnB>
                    <a:solidFill>
                      <a:srgbClr val="00CC00"/>
                    </a:solidFill>
                  </a:tcPr>
                </a:tc>
                <a:extLst>
                  <a:ext uri="{0D108BD9-81ED-4DB2-BD59-A6C34878D82A}">
                    <a16:rowId xmlns:a16="http://schemas.microsoft.com/office/drawing/2014/main" val="4098034706"/>
                  </a:ext>
                </a:extLst>
              </a:tr>
              <a:tr h="220474">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14: M</a:t>
                      </a:r>
                    </a:p>
                  </a:txBody>
                  <a:tcPr marL="6488" marR="6488" marT="64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14: SCS</a:t>
                      </a:r>
                    </a:p>
                  </a:txBody>
                  <a:tcPr marL="6488" marR="6488" marT="648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12: 77 </a:t>
                      </a:r>
                      <a:r>
                        <a:rPr lang="en-US" sz="900" b="0" i="0" u="none" strike="noStrike" dirty="0" err="1">
                          <a:solidFill>
                            <a:srgbClr val="000000"/>
                          </a:solidFill>
                          <a:effectLst/>
                          <a:latin typeface="Arial" panose="020B0604020202020204" pitchFamily="34" charset="0"/>
                          <a:ea typeface="游ゴシック" panose="020B0400000000000000" pitchFamily="50" charset="-128"/>
                          <a:cs typeface="Arial" panose="020B0604020202020204" pitchFamily="34" charset="0"/>
                        </a:rPr>
                        <a:t>y.o</a:t>
                      </a: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a:t>
                      </a:r>
                    </a:p>
                  </a:txBody>
                  <a:tcPr marL="6488" marR="6488" marT="6488"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11: 28.9 kg/m</a:t>
                      </a:r>
                      <a:r>
                        <a:rPr lang="en-US" sz="900" b="0" i="0" u="none" strike="noStrike" baseline="30000"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2</a:t>
                      </a:r>
                      <a:endPar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endParaRPr>
                    </a:p>
                  </a:txBody>
                  <a:tcPr marL="6488" marR="6488" marT="6488" marB="0" anchor="ctr">
                    <a:lnL>
                      <a:noFill/>
                    </a:lnL>
                    <a:lnR>
                      <a:noFill/>
                    </a:lnR>
                    <a:lnT>
                      <a:noFill/>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fontAlgn="ctr"/>
                      <a:r>
                        <a:rPr lang="pt-BR"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13: (R: 58, L: 49)mm</a:t>
                      </a:r>
                    </a:p>
                  </a:txBody>
                  <a:tcPr marL="6488" marR="6488" marT="6488" marB="0" anchor="ctr">
                    <a:lnL>
                      <a:noFill/>
                    </a:lnL>
                    <a:lnR>
                      <a:noFill/>
                    </a:lnR>
                    <a:lnT>
                      <a:noFill/>
                    </a:lnT>
                    <a:lnB w="6350" cap="flat" cmpd="sng" algn="ctr">
                      <a:solidFill>
                        <a:srgbClr val="000000"/>
                      </a:solidFill>
                      <a:prstDash val="solid"/>
                      <a:round/>
                      <a:headEnd type="none" w="med" len="med"/>
                      <a:tailEnd type="none" w="med" len="med"/>
                    </a:lnB>
                    <a:solidFill>
                      <a:srgbClr val="00CC00"/>
                    </a:solidFill>
                  </a:tcPr>
                </a:tc>
                <a:tc>
                  <a:txBody>
                    <a:bodyPr/>
                    <a:lstStyle/>
                    <a:p>
                      <a:pPr algn="ctr" fontAlgn="ctr"/>
                      <a:r>
                        <a:rPr lang="el-GR"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11: 19.5 μ</a:t>
                      </a:r>
                      <a:r>
                        <a:rPr lang="en-US" sz="900" b="0" i="0" u="none" strike="noStrike" dirty="0">
                          <a:solidFill>
                            <a:srgbClr val="000000"/>
                          </a:solidFill>
                          <a:effectLst/>
                          <a:latin typeface="Arial" panose="020B0604020202020204" pitchFamily="34" charset="0"/>
                          <a:ea typeface="游ゴシック" panose="020B0400000000000000" pitchFamily="50" charset="-128"/>
                          <a:cs typeface="Arial" panose="020B0604020202020204" pitchFamily="34" charset="0"/>
                        </a:rPr>
                        <a:t>g/dl</a:t>
                      </a:r>
                    </a:p>
                  </a:txBody>
                  <a:tcPr marL="6488" marR="6488" marT="6488" marB="0" anchor="ctr">
                    <a:lnL>
                      <a:noFill/>
                    </a:lnL>
                    <a:lnR>
                      <a:noFill/>
                    </a:lnR>
                    <a:lnT>
                      <a:noFill/>
                    </a:lnT>
                    <a:lnB w="6350" cap="flat" cmpd="sng" algn="ctr">
                      <a:solidFill>
                        <a:srgbClr val="000000"/>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3389008662"/>
                  </a:ext>
                </a:extLst>
              </a:tr>
            </a:tbl>
          </a:graphicData>
        </a:graphic>
      </p:graphicFrame>
      <p:sp>
        <p:nvSpPr>
          <p:cNvPr id="7" name="テキスト ボックス 6">
            <a:extLst>
              <a:ext uri="{FF2B5EF4-FFF2-40B4-BE49-F238E27FC236}">
                <a16:creationId xmlns:a16="http://schemas.microsoft.com/office/drawing/2014/main" id="{CD670AD3-372A-A7B7-A01A-12C3F8E6EBF8}"/>
              </a:ext>
            </a:extLst>
          </p:cNvPr>
          <p:cNvSpPr txBox="1"/>
          <p:nvPr/>
        </p:nvSpPr>
        <p:spPr>
          <a:xfrm>
            <a:off x="4353167" y="2790563"/>
            <a:ext cx="2243017" cy="507831"/>
          </a:xfrm>
          <a:prstGeom prst="rect">
            <a:avLst/>
          </a:prstGeom>
          <a:noFill/>
        </p:spPr>
        <p:txBody>
          <a:bodyPr wrap="square" rtlCol="0">
            <a:spAutoFit/>
          </a:bodyPr>
          <a:lstStyle/>
          <a:p>
            <a:r>
              <a:rPr kumimoji="1" lang="en-US" altLang="ja-JP" sz="900" dirty="0">
                <a:latin typeface="Arial" panose="020B0604020202020204" pitchFamily="34" charset="0"/>
                <a:cs typeface="Arial" panose="020B0604020202020204" pitchFamily="34" charset="0"/>
              </a:rPr>
              <a:t>Patient number: clinical parameter</a:t>
            </a:r>
          </a:p>
          <a:p>
            <a:r>
              <a:rPr kumimoji="1" lang="en-US" altLang="ja-JP" sz="900" dirty="0">
                <a:latin typeface="Arial" panose="020B0604020202020204" pitchFamily="34" charset="0"/>
                <a:cs typeface="Arial" panose="020B0604020202020204" pitchFamily="34" charset="0"/>
              </a:rPr>
              <a:t>PBMAH subtype 1</a:t>
            </a:r>
          </a:p>
          <a:p>
            <a:r>
              <a:rPr kumimoji="1" lang="en-US" altLang="ja-JP" sz="900" dirty="0">
                <a:latin typeface="Arial" panose="020B0604020202020204" pitchFamily="34" charset="0"/>
                <a:cs typeface="Arial" panose="020B0604020202020204" pitchFamily="34" charset="0"/>
              </a:rPr>
              <a:t>PBMAH subtype 2</a:t>
            </a:r>
            <a:endParaRPr kumimoji="1" lang="ja-JP" altLang="en-US" sz="900" dirty="0">
              <a:latin typeface="Arial" panose="020B0604020202020204" pitchFamily="34" charset="0"/>
              <a:cs typeface="Arial" panose="020B0604020202020204" pitchFamily="34" charset="0"/>
            </a:endParaRPr>
          </a:p>
        </p:txBody>
      </p:sp>
      <p:sp>
        <p:nvSpPr>
          <p:cNvPr id="8" name="正方形/長方形 7">
            <a:extLst>
              <a:ext uri="{FF2B5EF4-FFF2-40B4-BE49-F238E27FC236}">
                <a16:creationId xmlns:a16="http://schemas.microsoft.com/office/drawing/2014/main" id="{20369A3E-648F-AE89-0D0B-1199A2EEF890}"/>
              </a:ext>
            </a:extLst>
          </p:cNvPr>
          <p:cNvSpPr/>
          <p:nvPr/>
        </p:nvSpPr>
        <p:spPr>
          <a:xfrm flipV="1">
            <a:off x="5474675" y="3030517"/>
            <a:ext cx="656492" cy="45719"/>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18638536-BAEE-FAB4-EF71-25EB1DBF1591}"/>
              </a:ext>
            </a:extLst>
          </p:cNvPr>
          <p:cNvSpPr/>
          <p:nvPr/>
        </p:nvSpPr>
        <p:spPr>
          <a:xfrm flipV="1">
            <a:off x="5474675" y="3158117"/>
            <a:ext cx="656492" cy="45719"/>
          </a:xfrm>
          <a:prstGeom prst="rect">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E5B5DB51-E04A-7227-DD30-B80925940AF7}"/>
              </a:ext>
            </a:extLst>
          </p:cNvPr>
          <p:cNvSpPr txBox="1"/>
          <p:nvPr/>
        </p:nvSpPr>
        <p:spPr>
          <a:xfrm>
            <a:off x="898767" y="3756077"/>
            <a:ext cx="5232400" cy="830997"/>
          </a:xfrm>
          <a:prstGeom prst="rect">
            <a:avLst/>
          </a:prstGeom>
          <a:noFill/>
        </p:spPr>
        <p:txBody>
          <a:bodyPr wrap="square">
            <a:spAutoFit/>
          </a:bodyPr>
          <a:lstStyle/>
          <a:p>
            <a:pPr algn="l"/>
            <a:r>
              <a:rPr lang="en-US" altLang="ja-JP" sz="800" kern="100" dirty="0">
                <a:effectLst/>
                <a:latin typeface="Times New Roman" panose="02020603050405020304" pitchFamily="18" charset="0"/>
                <a:ea typeface="游明朝" panose="02020400000000000000" pitchFamily="18" charset="-128"/>
                <a:cs typeface="Mangal" panose="02040503050203030202" pitchFamily="18" charset="0"/>
              </a:rPr>
              <a:t>Clinical characteristics of patents with PBMAH subtype 1 and 2. Patient were sorted in category regarding sex and hormonal activity and sorted in ascending order for age, BMI, tumor size and cortisol after LDDST. Parameter of tumor size were ordered with sum of both tumor sizes.</a:t>
            </a:r>
          </a:p>
          <a:p>
            <a:pPr algn="l"/>
            <a:endParaRPr lang="en-US" altLang="ja-JP" sz="800" kern="100" dirty="0">
              <a:effectLst/>
              <a:latin typeface="Times New Roman" panose="02020603050405020304" pitchFamily="18" charset="0"/>
              <a:ea typeface="游明朝" panose="02020400000000000000" pitchFamily="18" charset="-128"/>
              <a:cs typeface="Mangal" panose="02040503050203030202" pitchFamily="18" charset="0"/>
            </a:endParaRPr>
          </a:p>
          <a:p>
            <a:pPr algn="l"/>
            <a:r>
              <a:rPr lang="en-US" altLang="ja-JP" sz="800" kern="100" dirty="0">
                <a:effectLst/>
                <a:latin typeface="Times New Roman" panose="02020603050405020304" pitchFamily="18" charset="0"/>
                <a:ea typeface="游明朝" panose="02020400000000000000" pitchFamily="18" charset="-128"/>
                <a:cs typeface="Mangal" panose="02040503050203030202" pitchFamily="18" charset="0"/>
              </a:rPr>
              <a:t>M, male; F, female; BMI, body mass index; PBMAH, primary bilateral macronodular adrenal hyperplasia; SCS, subclinical Cushing syndrome; CS, Cushing syndrome; LDDST, low-dose dexamethasone suppression test.</a:t>
            </a:r>
            <a:endParaRPr lang="ja-JP" altLang="ja-JP" sz="800" kern="100" dirty="0">
              <a:effectLst/>
              <a:latin typeface="游明朝" panose="02020400000000000000" pitchFamily="18" charset="-128"/>
              <a:ea typeface="游明朝" panose="02020400000000000000" pitchFamily="18" charset="-128"/>
              <a:cs typeface="Mangal" panose="02040503050203030202" pitchFamily="18" charset="0"/>
            </a:endParaRPr>
          </a:p>
        </p:txBody>
      </p:sp>
    </p:spTree>
    <p:extLst>
      <p:ext uri="{BB962C8B-B14F-4D97-AF65-F5344CB8AC3E}">
        <p14:creationId xmlns:p14="http://schemas.microsoft.com/office/powerpoint/2010/main" val="403804597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2813</TotalTime>
  <Words>828</Words>
  <Application>Microsoft Office PowerPoint</Application>
  <PresentationFormat>A4 210 x 297 mm</PresentationFormat>
  <Paragraphs>195</Paragraphs>
  <Slides>3</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vt:i4>
      </vt:variant>
    </vt:vector>
  </HeadingPairs>
  <TitlesOfParts>
    <vt:vector size="9" baseType="lpstr">
      <vt:lpstr>游明朝</vt:lpstr>
      <vt:lpstr>Arial</vt:lpstr>
      <vt:lpstr>Calibri</vt:lpstr>
      <vt:lpstr>Calibri Light</vt:lpstr>
      <vt:lpstr>Times New Roman</vt:lpstr>
      <vt:lpstr>Office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村上　正憲</dc:creator>
  <cp:lastModifiedBy>村上　正憲</cp:lastModifiedBy>
  <cp:revision>97</cp:revision>
  <dcterms:created xsi:type="dcterms:W3CDTF">2022-05-07T06:48:44Z</dcterms:created>
  <dcterms:modified xsi:type="dcterms:W3CDTF">2022-11-21T06:58:55Z</dcterms:modified>
</cp:coreProperties>
</file>