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964D"/>
    <a:srgbClr val="5F6C37"/>
    <a:srgbClr val="B4C287"/>
    <a:srgbClr val="E1E7CF"/>
    <a:srgbClr val="E9C196"/>
    <a:srgbClr val="F8EADA"/>
    <a:srgbClr val="F0FEDE"/>
    <a:srgbClr val="F2F5EB"/>
    <a:srgbClr val="FCF5EE"/>
    <a:srgbClr val="DCA1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深色样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0" autoAdjust="0"/>
    <p:restoredTop sz="93826" autoAdjust="0"/>
  </p:normalViewPr>
  <p:slideViewPr>
    <p:cSldViewPr snapToGrid="0" showGuides="1">
      <p:cViewPr varScale="1">
        <p:scale>
          <a:sx n="50" d="100"/>
          <a:sy n="50" d="100"/>
        </p:scale>
        <p:origin x="1884" y="5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57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7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186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683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474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396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125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51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12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73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216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E810F-A1A3-4372-946D-3C12C79E3D8B}" type="datetimeFigureOut">
              <a:rPr lang="zh-CN" altLang="en-US" smtClean="0"/>
              <a:t>2022/7/12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8D55C-1232-4DF3-8E18-42E3AEB52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742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表格 101">
            <a:extLst>
              <a:ext uri="{FF2B5EF4-FFF2-40B4-BE49-F238E27FC236}">
                <a16:creationId xmlns:a16="http://schemas.microsoft.com/office/drawing/2014/main" id="{E2F51FB4-8C00-442E-B5A8-CD7A6279D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766206"/>
              </p:ext>
            </p:extLst>
          </p:nvPr>
        </p:nvGraphicFramePr>
        <p:xfrm>
          <a:off x="4056434" y="652648"/>
          <a:ext cx="1877310" cy="2754909"/>
        </p:xfrm>
        <a:graphic>
          <a:graphicData uri="http://schemas.openxmlformats.org/drawingml/2006/table">
            <a:tbl>
              <a:tblPr/>
              <a:tblGrid>
                <a:gridCol w="1877310">
                  <a:extLst>
                    <a:ext uri="{9D8B030D-6E8A-4147-A177-3AD203B41FA5}">
                      <a16:colId xmlns:a16="http://schemas.microsoft.com/office/drawing/2014/main" val="288077821"/>
                    </a:ext>
                  </a:extLst>
                </a:gridCol>
              </a:tblGrid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g__norank_f__Peptostreptococcaceae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11505131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g__Parvibacter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7784985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g__norank_f__norank_o__norank_c__Clostridia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5062544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g__Christensenellaceae_R-7_group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2030669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g__Desulfovibrio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136744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g__Allobaculum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0393679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g__Alloprevotella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6189956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</a:t>
                      </a:r>
                      <a:r>
                        <a:rPr lang="en-US" sz="600" b="1" i="1" u="none" strike="noStrike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Tuzzerella</a:t>
                      </a:r>
                      <a:endParaRPr lang="en-US" sz="600" b="1" i="1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123014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</a:t>
                      </a:r>
                      <a:r>
                        <a:rPr lang="en-US" sz="600" b="1" i="1" u="none" strike="noStrike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Eubacterium_oxidoreducens_group</a:t>
                      </a:r>
                      <a:endParaRPr lang="en-US" sz="600" b="1" i="1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205333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g__UBA1819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080671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g__unclassified_p__Firmicutes</a:t>
                      </a:r>
                      <a:endParaRPr lang="en-US" sz="600" b="1" i="1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465226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g__unclassified_c__Clostridia</a:t>
                      </a:r>
                      <a:endParaRPr lang="en-US" sz="600" b="1" i="1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10479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</a:t>
                      </a:r>
                      <a:r>
                        <a:rPr lang="en-US" sz="600" b="1" i="1" u="none" strike="noStrike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Enterorhabdus</a:t>
                      </a:r>
                      <a:endParaRPr lang="en-US" sz="600" b="1" i="1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285703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</a:t>
                      </a:r>
                      <a:r>
                        <a:rPr lang="en-US" sz="600" b="1" i="1" u="none" strike="noStrike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Colidextribacter</a:t>
                      </a:r>
                      <a:endParaRPr lang="en-US" sz="600" b="1" i="1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377233"/>
                  </a:ext>
                </a:extLst>
              </a:tr>
              <a:tr h="12876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g__Lactobacillus</a:t>
                      </a:r>
                      <a:endParaRPr lang="en-US" sz="600" b="1" i="1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04852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</a:t>
                      </a:r>
                      <a:r>
                        <a:rPr lang="en-US" sz="600" b="1" i="1" u="none" strike="noStrike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Faecalibaculum</a:t>
                      </a:r>
                      <a:endParaRPr lang="en-US" sz="600" b="1" i="1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907461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g__unclassified_f__</a:t>
                      </a:r>
                      <a:r>
                        <a:rPr lang="en-US" sz="600" b="1" i="1" u="none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Erysipelotrichaceae</a:t>
                      </a:r>
                      <a:endParaRPr lang="en-US" sz="600" b="1" i="1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073216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g__norank_f__</a:t>
                      </a:r>
                      <a:r>
                        <a:rPr lang="en-US" sz="600" b="1" i="1" u="none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Ruminococcaceae</a:t>
                      </a:r>
                      <a:endParaRPr lang="en-US" sz="600" b="1" i="1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833921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g__Clostridium_sensu_stricto_1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341370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g__Bacteroides</a:t>
                      </a:r>
                      <a:endParaRPr lang="en-US" sz="600" b="1" i="1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52223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g__DNF00809</a:t>
                      </a: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268601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</a:t>
                      </a:r>
                      <a:r>
                        <a:rPr lang="en-US" sz="600" b="1" i="1" u="none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Muribaculum</a:t>
                      </a:r>
                      <a:endParaRPr lang="en-US" sz="600" b="1" i="1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330109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</a:t>
                      </a:r>
                      <a:r>
                        <a:rPr lang="en-US" sz="600" b="1" i="1" u="none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Candidatus_Saccharimonas</a:t>
                      </a:r>
                      <a:endParaRPr lang="en-US" sz="600" b="1" i="1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607676"/>
                  </a:ext>
                </a:extLst>
              </a:tr>
              <a:tr h="114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g__</a:t>
                      </a:r>
                      <a:r>
                        <a:rPr lang="en-US" sz="600" b="1" i="1" u="none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Odoribacter</a:t>
                      </a:r>
                      <a:endParaRPr lang="en-US" sz="600" b="1" i="1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335" marR="3335" marT="33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824719"/>
                  </a:ext>
                </a:extLst>
              </a:tr>
            </a:tbl>
          </a:graphicData>
        </a:graphic>
      </p:graphicFrame>
      <p:sp>
        <p:nvSpPr>
          <p:cNvPr id="122" name="文本框 121">
            <a:extLst>
              <a:ext uri="{FF2B5EF4-FFF2-40B4-BE49-F238E27FC236}">
                <a16:creationId xmlns:a16="http://schemas.microsoft.com/office/drawing/2014/main" id="{8DF31AC9-4727-419B-B486-9529445A1FAC}"/>
              </a:ext>
            </a:extLst>
          </p:cNvPr>
          <p:cNvSpPr txBox="1"/>
          <p:nvPr/>
        </p:nvSpPr>
        <p:spPr>
          <a:xfrm>
            <a:off x="30438" y="110421"/>
            <a:ext cx="564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3" name="图片 122">
            <a:extLst>
              <a:ext uri="{FF2B5EF4-FFF2-40B4-BE49-F238E27FC236}">
                <a16:creationId xmlns:a16="http://schemas.microsoft.com/office/drawing/2014/main" id="{93C0C142-617E-402C-91D0-25737C0521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65" b="59804"/>
          <a:stretch/>
        </p:blipFill>
        <p:spPr>
          <a:xfrm>
            <a:off x="15634" y="641744"/>
            <a:ext cx="220314" cy="868756"/>
          </a:xfrm>
          <a:prstGeom prst="rect">
            <a:avLst/>
          </a:prstGeom>
        </p:spPr>
      </p:pic>
      <p:pic>
        <p:nvPicPr>
          <p:cNvPr id="124" name="图片 123">
            <a:extLst>
              <a:ext uri="{FF2B5EF4-FFF2-40B4-BE49-F238E27FC236}">
                <a16:creationId xmlns:a16="http://schemas.microsoft.com/office/drawing/2014/main" id="{D9D551CE-17E4-4E68-9D46-F25006AE4F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33" b="12493"/>
          <a:stretch/>
        </p:blipFill>
        <p:spPr>
          <a:xfrm>
            <a:off x="408894" y="627872"/>
            <a:ext cx="3641851" cy="2798038"/>
          </a:xfrm>
          <a:prstGeom prst="rect">
            <a:avLst/>
          </a:prstGeom>
        </p:spPr>
      </p:pic>
      <p:sp>
        <p:nvSpPr>
          <p:cNvPr id="125" name="矩形 124">
            <a:extLst>
              <a:ext uri="{FF2B5EF4-FFF2-40B4-BE49-F238E27FC236}">
                <a16:creationId xmlns:a16="http://schemas.microsoft.com/office/drawing/2014/main" id="{C3B73356-9583-4AF7-8206-77E0EAB5D63D}"/>
              </a:ext>
            </a:extLst>
          </p:cNvPr>
          <p:cNvSpPr/>
          <p:nvPr/>
        </p:nvSpPr>
        <p:spPr>
          <a:xfrm>
            <a:off x="252574" y="645129"/>
            <a:ext cx="156323" cy="822932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52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6" name="矩形 125">
            <a:extLst>
              <a:ext uri="{FF2B5EF4-FFF2-40B4-BE49-F238E27FC236}">
                <a16:creationId xmlns:a16="http://schemas.microsoft.com/office/drawing/2014/main" id="{F0A89AD4-EFC4-4F4E-A95C-4420A5DCB171}"/>
              </a:ext>
            </a:extLst>
          </p:cNvPr>
          <p:cNvSpPr/>
          <p:nvPr/>
        </p:nvSpPr>
        <p:spPr>
          <a:xfrm>
            <a:off x="252572" y="1468059"/>
            <a:ext cx="156323" cy="101811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200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7" name="矩形 126">
            <a:extLst>
              <a:ext uri="{FF2B5EF4-FFF2-40B4-BE49-F238E27FC236}">
                <a16:creationId xmlns:a16="http://schemas.microsoft.com/office/drawing/2014/main" id="{236A3021-D896-47D2-B1B4-3B866F665467}"/>
              </a:ext>
            </a:extLst>
          </p:cNvPr>
          <p:cNvSpPr/>
          <p:nvPr/>
        </p:nvSpPr>
        <p:spPr>
          <a:xfrm>
            <a:off x="252572" y="2486172"/>
            <a:ext cx="156323" cy="921394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2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id="{3A9D5276-85DE-4BF3-B305-F5C2644329ED}"/>
              </a:ext>
            </a:extLst>
          </p:cNvPr>
          <p:cNvSpPr txBox="1"/>
          <p:nvPr/>
        </p:nvSpPr>
        <p:spPr>
          <a:xfrm rot="16200000">
            <a:off x="-150651" y="1849411"/>
            <a:ext cx="962764" cy="200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specific</a:t>
            </a:r>
            <a:endParaRPr lang="zh-CN" altLang="en-US" sz="7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文本框 128">
            <a:extLst>
              <a:ext uri="{FF2B5EF4-FFF2-40B4-BE49-F238E27FC236}">
                <a16:creationId xmlns:a16="http://schemas.microsoft.com/office/drawing/2014/main" id="{AACCEBAC-080A-4DDB-87C5-347A2EC1C28B}"/>
              </a:ext>
            </a:extLst>
          </p:cNvPr>
          <p:cNvSpPr txBox="1"/>
          <p:nvPr/>
        </p:nvSpPr>
        <p:spPr>
          <a:xfrm rot="16200000">
            <a:off x="-186932" y="2851379"/>
            <a:ext cx="1017740" cy="200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 specific </a:t>
            </a:r>
            <a:endParaRPr lang="zh-CN" altLang="en-US" sz="7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文本框 129">
            <a:extLst>
              <a:ext uri="{FF2B5EF4-FFF2-40B4-BE49-F238E27FC236}">
                <a16:creationId xmlns:a16="http://schemas.microsoft.com/office/drawing/2014/main" id="{DF86CA1B-6434-4B10-96F0-9CB4D32ED194}"/>
              </a:ext>
            </a:extLst>
          </p:cNvPr>
          <p:cNvSpPr txBox="1"/>
          <p:nvPr/>
        </p:nvSpPr>
        <p:spPr>
          <a:xfrm rot="16200000">
            <a:off x="-213114" y="956567"/>
            <a:ext cx="1070106" cy="200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Shared genus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矩形 130">
            <a:extLst>
              <a:ext uri="{FF2B5EF4-FFF2-40B4-BE49-F238E27FC236}">
                <a16:creationId xmlns:a16="http://schemas.microsoft.com/office/drawing/2014/main" id="{9E9AA20A-D5B1-4FA8-8A29-AF9AE3F6EDAD}"/>
              </a:ext>
            </a:extLst>
          </p:cNvPr>
          <p:cNvSpPr/>
          <p:nvPr/>
        </p:nvSpPr>
        <p:spPr>
          <a:xfrm>
            <a:off x="422689" y="521542"/>
            <a:ext cx="502238" cy="1235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文本框 131">
            <a:extLst>
              <a:ext uri="{FF2B5EF4-FFF2-40B4-BE49-F238E27FC236}">
                <a16:creationId xmlns:a16="http://schemas.microsoft.com/office/drawing/2014/main" id="{89FF865C-0D84-4E69-A881-767FB4B8B5F9}"/>
              </a:ext>
            </a:extLst>
          </p:cNvPr>
          <p:cNvSpPr txBox="1"/>
          <p:nvPr/>
        </p:nvSpPr>
        <p:spPr>
          <a:xfrm>
            <a:off x="359453" y="480147"/>
            <a:ext cx="6681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矩形 132">
            <a:extLst>
              <a:ext uri="{FF2B5EF4-FFF2-40B4-BE49-F238E27FC236}">
                <a16:creationId xmlns:a16="http://schemas.microsoft.com/office/drawing/2014/main" id="{813F97D5-5BE0-4E8F-85E6-A5BC9D093517}"/>
              </a:ext>
            </a:extLst>
          </p:cNvPr>
          <p:cNvSpPr/>
          <p:nvPr/>
        </p:nvSpPr>
        <p:spPr>
          <a:xfrm>
            <a:off x="942989" y="521542"/>
            <a:ext cx="502238" cy="123587"/>
          </a:xfrm>
          <a:prstGeom prst="rect">
            <a:avLst/>
          </a:prstGeom>
          <a:solidFill>
            <a:srgbClr val="FFE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文本框 133">
            <a:extLst>
              <a:ext uri="{FF2B5EF4-FFF2-40B4-BE49-F238E27FC236}">
                <a16:creationId xmlns:a16="http://schemas.microsoft.com/office/drawing/2014/main" id="{95B9CB40-9C73-4791-9F5C-117B2161C9FA}"/>
              </a:ext>
            </a:extLst>
          </p:cNvPr>
          <p:cNvSpPr txBox="1"/>
          <p:nvPr/>
        </p:nvSpPr>
        <p:spPr>
          <a:xfrm>
            <a:off x="893358" y="490208"/>
            <a:ext cx="6681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RG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矩形 134">
            <a:extLst>
              <a:ext uri="{FF2B5EF4-FFF2-40B4-BE49-F238E27FC236}">
                <a16:creationId xmlns:a16="http://schemas.microsoft.com/office/drawing/2014/main" id="{EBCB42EE-F488-4771-A6D3-BE4D7CC0D424}"/>
              </a:ext>
            </a:extLst>
          </p:cNvPr>
          <p:cNvSpPr/>
          <p:nvPr/>
        </p:nvSpPr>
        <p:spPr>
          <a:xfrm>
            <a:off x="1467207" y="521703"/>
            <a:ext cx="502238" cy="123587"/>
          </a:xfrm>
          <a:prstGeom prst="rect">
            <a:avLst/>
          </a:prstGeom>
          <a:solidFill>
            <a:srgbClr val="FF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矩形 135">
            <a:extLst>
              <a:ext uri="{FF2B5EF4-FFF2-40B4-BE49-F238E27FC236}">
                <a16:creationId xmlns:a16="http://schemas.microsoft.com/office/drawing/2014/main" id="{62529550-09E0-4908-A6FC-62D22571FAE8}"/>
              </a:ext>
            </a:extLst>
          </p:cNvPr>
          <p:cNvSpPr/>
          <p:nvPr/>
        </p:nvSpPr>
        <p:spPr>
          <a:xfrm>
            <a:off x="1980765" y="521542"/>
            <a:ext cx="502238" cy="12358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矩形 136">
            <a:extLst>
              <a:ext uri="{FF2B5EF4-FFF2-40B4-BE49-F238E27FC236}">
                <a16:creationId xmlns:a16="http://schemas.microsoft.com/office/drawing/2014/main" id="{EF0C6400-65B8-4232-95F8-4BD283E8C927}"/>
              </a:ext>
            </a:extLst>
          </p:cNvPr>
          <p:cNvSpPr/>
          <p:nvPr/>
        </p:nvSpPr>
        <p:spPr>
          <a:xfrm>
            <a:off x="2494324" y="523332"/>
            <a:ext cx="502238" cy="123587"/>
          </a:xfrm>
          <a:prstGeom prst="rect">
            <a:avLst/>
          </a:prstGeom>
          <a:solidFill>
            <a:srgbClr val="90B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矩形 137">
            <a:extLst>
              <a:ext uri="{FF2B5EF4-FFF2-40B4-BE49-F238E27FC236}">
                <a16:creationId xmlns:a16="http://schemas.microsoft.com/office/drawing/2014/main" id="{219E7423-0DE7-4EEF-B2C1-DB4C946FF3D0}"/>
              </a:ext>
            </a:extLst>
          </p:cNvPr>
          <p:cNvSpPr/>
          <p:nvPr/>
        </p:nvSpPr>
        <p:spPr>
          <a:xfrm>
            <a:off x="3018541" y="523494"/>
            <a:ext cx="502238" cy="123587"/>
          </a:xfrm>
          <a:prstGeom prst="rect">
            <a:avLst/>
          </a:prstGeom>
          <a:solidFill>
            <a:srgbClr val="1CC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矩形 138">
            <a:extLst>
              <a:ext uri="{FF2B5EF4-FFF2-40B4-BE49-F238E27FC236}">
                <a16:creationId xmlns:a16="http://schemas.microsoft.com/office/drawing/2014/main" id="{D027BC05-E9B1-46C9-A73C-5F1D194691D3}"/>
              </a:ext>
            </a:extLst>
          </p:cNvPr>
          <p:cNvSpPr/>
          <p:nvPr/>
        </p:nvSpPr>
        <p:spPr>
          <a:xfrm>
            <a:off x="3532100" y="523332"/>
            <a:ext cx="502238" cy="123587"/>
          </a:xfrm>
          <a:prstGeom prst="rect">
            <a:avLst/>
          </a:prstGeom>
          <a:solidFill>
            <a:srgbClr val="058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文本框 139">
            <a:extLst>
              <a:ext uri="{FF2B5EF4-FFF2-40B4-BE49-F238E27FC236}">
                <a16:creationId xmlns:a16="http://schemas.microsoft.com/office/drawing/2014/main" id="{E24DA09E-1CB0-4883-879A-1A208803DE81}"/>
              </a:ext>
            </a:extLst>
          </p:cNvPr>
          <p:cNvSpPr txBox="1"/>
          <p:nvPr/>
        </p:nvSpPr>
        <p:spPr>
          <a:xfrm>
            <a:off x="1406792" y="490208"/>
            <a:ext cx="6681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GJ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文本框 140">
            <a:extLst>
              <a:ext uri="{FF2B5EF4-FFF2-40B4-BE49-F238E27FC236}">
                <a16:creationId xmlns:a16="http://schemas.microsoft.com/office/drawing/2014/main" id="{B592D6CA-D5D9-4091-9689-630B85E2D6E1}"/>
              </a:ext>
            </a:extLst>
          </p:cNvPr>
          <p:cNvSpPr txBox="1"/>
          <p:nvPr/>
        </p:nvSpPr>
        <p:spPr>
          <a:xfrm>
            <a:off x="1947598" y="494772"/>
            <a:ext cx="6091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FZ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文本框 141">
            <a:extLst>
              <a:ext uri="{FF2B5EF4-FFF2-40B4-BE49-F238E27FC236}">
                <a16:creationId xmlns:a16="http://schemas.microsoft.com/office/drawing/2014/main" id="{BF7218C9-3483-4844-8463-64CA13821079}"/>
              </a:ext>
            </a:extLst>
          </p:cNvPr>
          <p:cNvSpPr txBox="1"/>
          <p:nvPr/>
        </p:nvSpPr>
        <p:spPr>
          <a:xfrm>
            <a:off x="2423393" y="483307"/>
            <a:ext cx="6681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DH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文本框 142">
            <a:extLst>
              <a:ext uri="{FF2B5EF4-FFF2-40B4-BE49-F238E27FC236}">
                <a16:creationId xmlns:a16="http://schemas.microsoft.com/office/drawing/2014/main" id="{FD2895F4-7F7F-473D-A746-7544C2DBCFA2}"/>
              </a:ext>
            </a:extLst>
          </p:cNvPr>
          <p:cNvSpPr txBox="1"/>
          <p:nvPr/>
        </p:nvSpPr>
        <p:spPr>
          <a:xfrm>
            <a:off x="2944431" y="475850"/>
            <a:ext cx="6681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HQ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文本框 143">
            <a:extLst>
              <a:ext uri="{FF2B5EF4-FFF2-40B4-BE49-F238E27FC236}">
                <a16:creationId xmlns:a16="http://schemas.microsoft.com/office/drawing/2014/main" id="{172A4023-19DC-4902-B119-7FD03FDCEE99}"/>
              </a:ext>
            </a:extLst>
          </p:cNvPr>
          <p:cNvSpPr txBox="1"/>
          <p:nvPr/>
        </p:nvSpPr>
        <p:spPr>
          <a:xfrm>
            <a:off x="3469244" y="481576"/>
            <a:ext cx="6681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HL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B4C6434A-9C36-41B3-9B86-EEF54FF6364C}"/>
              </a:ext>
            </a:extLst>
          </p:cNvPr>
          <p:cNvSpPr txBox="1"/>
          <p:nvPr/>
        </p:nvSpPr>
        <p:spPr>
          <a:xfrm>
            <a:off x="14928" y="3397149"/>
            <a:ext cx="564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1" name="表格 50">
            <a:extLst>
              <a:ext uri="{FF2B5EF4-FFF2-40B4-BE49-F238E27FC236}">
                <a16:creationId xmlns:a16="http://schemas.microsoft.com/office/drawing/2014/main" id="{8CBEA514-0597-6192-540B-72919E9583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275685"/>
              </p:ext>
            </p:extLst>
          </p:nvPr>
        </p:nvGraphicFramePr>
        <p:xfrm>
          <a:off x="3750775" y="3842810"/>
          <a:ext cx="1959489" cy="3277083"/>
        </p:xfrm>
        <a:graphic>
          <a:graphicData uri="http://schemas.openxmlformats.org/drawingml/2006/table">
            <a:tbl>
              <a:tblPr/>
              <a:tblGrid>
                <a:gridCol w="1959489">
                  <a:extLst>
                    <a:ext uri="{9D8B030D-6E8A-4147-A177-3AD203B41FA5}">
                      <a16:colId xmlns:a16="http://schemas.microsoft.com/office/drawing/2014/main" val="2325051531"/>
                    </a:ext>
                  </a:extLst>
                </a:gridCol>
              </a:tblGrid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Endocytosis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613503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Autophagy - yeast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633613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Renin-angiotensin system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994427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Adipocytokine signaling pathway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60656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Amoebiasis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357091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Toxoplasmosis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31894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Tyrosine metabolism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233191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Chloroalkane and chloroalkene degradation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629189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D-Arginine and D-ornithine metabolism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845280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Caprolactam degradation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067092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Toluene degradation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928999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Mineral absorption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168197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Axon regeneration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829251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Cardiac muscle contraction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531588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Degradation of aromatic compounds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461464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Sulfur metabolism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338099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Choline metabolism in cancer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3753406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Meiosis - yeast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392380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Phospholipase D signaling pathway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770352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Pertussis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633148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Naphthalene degradation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046158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Nonribosomal peptide structures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6579029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Xylene degradation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11193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Dioxin degradation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901817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Drug metabolism - cytochrome P450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202820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Metabolism of xenobiotics by cytochrome P450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957738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Retinol metabolism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940168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Amyotrophic lateral sclerosis (ALS)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582000"/>
                  </a:ext>
                </a:extLst>
              </a:tr>
              <a:tr h="1017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Ubiquinone and other terpenoid-quinone biosynthesis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88825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cAMP signaling pathway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7574746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MAPK signaling pathway - plant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978092"/>
                  </a:ext>
                </a:extLst>
              </a:tr>
              <a:tr h="1017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Biofilm formation - Pseudomonas aeruginosa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285073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Betalain</a:t>
                      </a:r>
                      <a:r>
                        <a:rPr lang="en-US" sz="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 biosynthesis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119239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MAPK signaling pathway - yeast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53403"/>
                  </a:ext>
                </a:extLst>
              </a:tr>
              <a:tr h="925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Spinocerebellar ataxia</a:t>
                      </a:r>
                    </a:p>
                  </a:txBody>
                  <a:tcPr marL="1699" marR="1699" marT="16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74661"/>
                  </a:ext>
                </a:extLst>
              </a:tr>
            </a:tbl>
          </a:graphicData>
        </a:graphic>
      </p:graphicFrame>
      <p:grpSp>
        <p:nvGrpSpPr>
          <p:cNvPr id="52" name="组合 51">
            <a:extLst>
              <a:ext uri="{FF2B5EF4-FFF2-40B4-BE49-F238E27FC236}">
                <a16:creationId xmlns:a16="http://schemas.microsoft.com/office/drawing/2014/main" id="{51383E2D-864C-A2D8-A4C9-DF0C8F533A86}"/>
              </a:ext>
            </a:extLst>
          </p:cNvPr>
          <p:cNvGrpSpPr/>
          <p:nvPr/>
        </p:nvGrpSpPr>
        <p:grpSpPr>
          <a:xfrm>
            <a:off x="4978" y="3630833"/>
            <a:ext cx="6862375" cy="3489060"/>
            <a:chOff x="1091" y="3597663"/>
            <a:chExt cx="6862375" cy="3489060"/>
          </a:xfrm>
        </p:grpSpPr>
        <p:pic>
          <p:nvPicPr>
            <p:cNvPr id="53" name="图片 52">
              <a:extLst>
                <a:ext uri="{FF2B5EF4-FFF2-40B4-BE49-F238E27FC236}">
                  <a16:creationId xmlns:a16="http://schemas.microsoft.com/office/drawing/2014/main" id="{0726B3E2-87CB-11F2-C07D-A589B11ED1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787" b="8677"/>
            <a:stretch/>
          </p:blipFill>
          <p:spPr>
            <a:xfrm>
              <a:off x="297779" y="3784846"/>
              <a:ext cx="3437243" cy="3301877"/>
            </a:xfrm>
            <a:prstGeom prst="rect">
              <a:avLst/>
            </a:prstGeom>
          </p:spPr>
        </p:pic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id="{B6D068D4-A0CE-8F9E-4E91-1BE3A0A22D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993" r="455" b="67265"/>
            <a:stretch/>
          </p:blipFill>
          <p:spPr>
            <a:xfrm>
              <a:off x="1091" y="3793486"/>
              <a:ext cx="270933" cy="1184119"/>
            </a:xfrm>
            <a:prstGeom prst="rect">
              <a:avLst/>
            </a:prstGeom>
          </p:spPr>
        </p:pic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6A56C81A-3231-80DB-3A6E-E92481FDE725}"/>
                </a:ext>
              </a:extLst>
            </p:cNvPr>
            <p:cNvGrpSpPr/>
            <p:nvPr/>
          </p:nvGrpSpPr>
          <p:grpSpPr>
            <a:xfrm>
              <a:off x="187606" y="3819798"/>
              <a:ext cx="169278" cy="3249083"/>
              <a:chOff x="481012" y="2209800"/>
              <a:chExt cx="169278" cy="3249083"/>
            </a:xfrm>
          </p:grpSpPr>
          <p:sp>
            <p:nvSpPr>
              <p:cNvPr id="82" name="矩形 81">
                <a:extLst>
                  <a:ext uri="{FF2B5EF4-FFF2-40B4-BE49-F238E27FC236}">
                    <a16:creationId xmlns:a16="http://schemas.microsoft.com/office/drawing/2014/main" id="{EDF31A55-63AD-8F9C-BA4F-AFA3AE221DC8}"/>
                  </a:ext>
                </a:extLst>
              </p:cNvPr>
              <p:cNvSpPr/>
              <p:nvPr/>
            </p:nvSpPr>
            <p:spPr>
              <a:xfrm>
                <a:off x="521705" y="3236383"/>
                <a:ext cx="87895" cy="1481667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2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矩形 82">
                <a:extLst>
                  <a:ext uri="{FF2B5EF4-FFF2-40B4-BE49-F238E27FC236}">
                    <a16:creationId xmlns:a16="http://schemas.microsoft.com/office/drawing/2014/main" id="{C64BE9AA-BBD8-B002-BA4F-0EC20BA15BD4}"/>
                  </a:ext>
                </a:extLst>
              </p:cNvPr>
              <p:cNvSpPr/>
              <p:nvPr/>
            </p:nvSpPr>
            <p:spPr>
              <a:xfrm>
                <a:off x="521705" y="2209800"/>
                <a:ext cx="87895" cy="1026583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52000">
                    <a:schemeClr val="accent2">
                      <a:lumMod val="20000"/>
                      <a:lumOff val="8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>
                <a:extLst>
                  <a:ext uri="{FF2B5EF4-FFF2-40B4-BE49-F238E27FC236}">
                    <a16:creationId xmlns:a16="http://schemas.microsoft.com/office/drawing/2014/main" id="{7C1B70CE-FFFE-21AC-B6E2-A1B06A7E6174}"/>
                  </a:ext>
                </a:extLst>
              </p:cNvPr>
              <p:cNvSpPr/>
              <p:nvPr/>
            </p:nvSpPr>
            <p:spPr>
              <a:xfrm>
                <a:off x="521705" y="4718050"/>
                <a:ext cx="87895" cy="740833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200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5" name="文本框 84">
                <a:extLst>
                  <a:ext uri="{FF2B5EF4-FFF2-40B4-BE49-F238E27FC236}">
                    <a16:creationId xmlns:a16="http://schemas.microsoft.com/office/drawing/2014/main" id="{8D59DF34-B426-6C34-B110-1366CF238FA8}"/>
                  </a:ext>
                </a:extLst>
              </p:cNvPr>
              <p:cNvSpPr txBox="1"/>
              <p:nvPr/>
            </p:nvSpPr>
            <p:spPr>
              <a:xfrm rot="16200000">
                <a:off x="300591" y="2675972"/>
                <a:ext cx="530121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Hot specific</a:t>
                </a:r>
                <a:endParaRPr lang="zh-CN" altLang="en-US" sz="5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文本框 86">
                <a:extLst>
                  <a:ext uri="{FF2B5EF4-FFF2-40B4-BE49-F238E27FC236}">
                    <a16:creationId xmlns:a16="http://schemas.microsoft.com/office/drawing/2014/main" id="{59AC398D-139A-A285-794B-FB5241156F03}"/>
                  </a:ext>
                </a:extLst>
              </p:cNvPr>
              <p:cNvSpPr txBox="1"/>
              <p:nvPr/>
            </p:nvSpPr>
            <p:spPr>
              <a:xfrm rot="16200000">
                <a:off x="285455" y="5028751"/>
                <a:ext cx="560392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00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Cold specific </a:t>
                </a:r>
                <a:endParaRPr lang="zh-CN" altLang="en-US" sz="500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6DD1380A-475B-7F74-34F1-9925723C704F}"/>
                  </a:ext>
                </a:extLst>
              </p:cNvPr>
              <p:cNvSpPr txBox="1"/>
              <p:nvPr/>
            </p:nvSpPr>
            <p:spPr>
              <a:xfrm rot="16200000">
                <a:off x="245141" y="3858608"/>
                <a:ext cx="641022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Shared pathway</a:t>
                </a:r>
                <a:endParaRPr lang="zh-CN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6D66CDD8-EB13-160C-377C-0CDCC0E0C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16838" y="3809640"/>
              <a:ext cx="134720" cy="3277083"/>
            </a:xfrm>
            <a:prstGeom prst="rect">
              <a:avLst/>
            </a:prstGeom>
          </p:spPr>
        </p:pic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5CF4B7B5-A329-44CF-2A3A-10E3FB9245B0}"/>
                </a:ext>
              </a:extLst>
            </p:cNvPr>
            <p:cNvSpPr txBox="1"/>
            <p:nvPr/>
          </p:nvSpPr>
          <p:spPr>
            <a:xfrm>
              <a:off x="5884578" y="3818107"/>
              <a:ext cx="974221" cy="184666"/>
            </a:xfrm>
            <a:prstGeom prst="rect">
              <a:avLst/>
            </a:prstGeom>
            <a:solidFill>
              <a:srgbClr val="95B3D7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Cellular </a:t>
              </a:r>
              <a:r>
                <a:rPr lang="en-US" altLang="zh-CN" sz="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Proess</a:t>
              </a:r>
              <a:endParaRPr lang="zh-CN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FE20D892-DC5B-76A0-0335-50A98E418C82}"/>
                </a:ext>
              </a:extLst>
            </p:cNvPr>
            <p:cNvSpPr txBox="1"/>
            <p:nvPr/>
          </p:nvSpPr>
          <p:spPr>
            <a:xfrm>
              <a:off x="5884869" y="4011239"/>
              <a:ext cx="974221" cy="261610"/>
            </a:xfrm>
            <a:prstGeom prst="rect">
              <a:avLst/>
            </a:prstGeom>
            <a:solidFill>
              <a:srgbClr val="C4D79B"/>
            </a:solidFill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zh-CN" sz="550" b="1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Environmental Information Processing</a:t>
              </a:r>
              <a:endParaRPr lang="en-US" altLang="zh-CN" sz="55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BCB31957-FD63-9771-CEB5-835B8066FB64}"/>
                </a:ext>
              </a:extLst>
            </p:cNvPr>
            <p:cNvSpPr txBox="1"/>
            <p:nvPr/>
          </p:nvSpPr>
          <p:spPr>
            <a:xfrm>
              <a:off x="5884578" y="4282201"/>
              <a:ext cx="978888" cy="276999"/>
            </a:xfrm>
            <a:prstGeom prst="rect">
              <a:avLst/>
            </a:prstGeom>
            <a:solidFill>
              <a:srgbClr val="DA9694"/>
            </a:solidFill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zh-CN" sz="600" b="1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Genetic information process</a:t>
              </a:r>
              <a:endParaRPr lang="en-US" altLang="zh-CN" sz="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E6F80D73-DB90-62E6-62DF-60E8276D6DC9}"/>
                </a:ext>
              </a:extLst>
            </p:cNvPr>
            <p:cNvSpPr txBox="1"/>
            <p:nvPr/>
          </p:nvSpPr>
          <p:spPr>
            <a:xfrm>
              <a:off x="5884577" y="4569684"/>
              <a:ext cx="974221" cy="184666"/>
            </a:xfrm>
            <a:prstGeom prst="rect">
              <a:avLst/>
            </a:prstGeom>
            <a:solidFill>
              <a:srgbClr val="B1A0C7"/>
            </a:solidFill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zh-CN" sz="600" b="1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Human Diseases</a:t>
              </a:r>
              <a:endParaRPr lang="en-US" altLang="zh-CN" sz="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416D18B6-5B2D-DD2C-360B-6F930AAEFDAB}"/>
                </a:ext>
              </a:extLst>
            </p:cNvPr>
            <p:cNvSpPr txBox="1"/>
            <p:nvPr/>
          </p:nvSpPr>
          <p:spPr>
            <a:xfrm>
              <a:off x="5884576" y="4764834"/>
              <a:ext cx="974221" cy="184666"/>
            </a:xfrm>
            <a:prstGeom prst="rect">
              <a:avLst/>
            </a:prstGeom>
            <a:solidFill>
              <a:srgbClr val="92CDDC"/>
            </a:solidFill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zh-CN" sz="600" b="1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Metabolism</a:t>
              </a:r>
              <a:endParaRPr lang="en-US" altLang="zh-CN" sz="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B8ABDCA8-A169-34A2-CA9B-B1EC6CDF4E5B}"/>
                </a:ext>
              </a:extLst>
            </p:cNvPr>
            <p:cNvSpPr txBox="1"/>
            <p:nvPr/>
          </p:nvSpPr>
          <p:spPr>
            <a:xfrm>
              <a:off x="5884576" y="4965487"/>
              <a:ext cx="978888" cy="184666"/>
            </a:xfrm>
            <a:prstGeom prst="rect">
              <a:avLst/>
            </a:prstGeom>
            <a:solidFill>
              <a:srgbClr val="FABF8F"/>
            </a:solidFill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zh-CN" sz="600" b="1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Organismal Systems</a:t>
              </a:r>
              <a:endParaRPr lang="en-US" altLang="zh-CN" sz="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9EA7A42F-DDA4-805C-DF83-A512C9B69FF6}"/>
                </a:ext>
              </a:extLst>
            </p:cNvPr>
            <p:cNvSpPr txBox="1"/>
            <p:nvPr/>
          </p:nvSpPr>
          <p:spPr>
            <a:xfrm>
              <a:off x="4314851" y="3603197"/>
              <a:ext cx="8368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Pathway level3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AF188730-FC19-1FD5-9FF9-A89FAAA0618A}"/>
                </a:ext>
              </a:extLst>
            </p:cNvPr>
            <p:cNvSpPr txBox="1"/>
            <p:nvPr/>
          </p:nvSpPr>
          <p:spPr>
            <a:xfrm>
              <a:off x="5851558" y="3597663"/>
              <a:ext cx="8368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Pathway level1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右大括号 64">
              <a:extLst>
                <a:ext uri="{FF2B5EF4-FFF2-40B4-BE49-F238E27FC236}">
                  <a16:creationId xmlns:a16="http://schemas.microsoft.com/office/drawing/2014/main" id="{6E54448B-575A-0BCC-3964-844B20BC6D3C}"/>
                </a:ext>
              </a:extLst>
            </p:cNvPr>
            <p:cNvSpPr/>
            <p:nvPr/>
          </p:nvSpPr>
          <p:spPr>
            <a:xfrm rot="16200000">
              <a:off x="4703372" y="2821420"/>
              <a:ext cx="59772" cy="1941758"/>
            </a:xfrm>
            <a:prstGeom prst="rightBrace">
              <a:avLst>
                <a:gd name="adj1" fmla="val 8333"/>
                <a:gd name="adj2" fmla="val 50218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右大括号 65">
              <a:extLst>
                <a:ext uri="{FF2B5EF4-FFF2-40B4-BE49-F238E27FC236}">
                  <a16:creationId xmlns:a16="http://schemas.microsoft.com/office/drawing/2014/main" id="{DD2B8D26-65E6-3C48-F12B-561EA8AC60B3}"/>
                </a:ext>
              </a:extLst>
            </p:cNvPr>
            <p:cNvSpPr/>
            <p:nvPr/>
          </p:nvSpPr>
          <p:spPr>
            <a:xfrm rot="16200000">
              <a:off x="6259970" y="3219279"/>
              <a:ext cx="55695" cy="1141959"/>
            </a:xfrm>
            <a:prstGeom prst="rightBrace">
              <a:avLst>
                <a:gd name="adj1" fmla="val 8333"/>
                <a:gd name="adj2" fmla="val 50218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id="{042263A9-8164-5652-524B-B264827D0BC3}"/>
                </a:ext>
              </a:extLst>
            </p:cNvPr>
            <p:cNvSpPr/>
            <p:nvPr/>
          </p:nvSpPr>
          <p:spPr>
            <a:xfrm>
              <a:off x="341504" y="3716354"/>
              <a:ext cx="460507" cy="923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4D0C0028-BB25-EB39-AC00-8B1431193C00}"/>
                </a:ext>
              </a:extLst>
            </p:cNvPr>
            <p:cNvSpPr txBox="1"/>
            <p:nvPr/>
          </p:nvSpPr>
          <p:spPr>
            <a:xfrm>
              <a:off x="324107" y="3663428"/>
              <a:ext cx="5333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 err="1">
                  <a:latin typeface="Arial" panose="020B0604020202020204" pitchFamily="34" charset="0"/>
                  <a:cs typeface="Arial" panose="020B0604020202020204" pitchFamily="34" charset="0"/>
                </a:rPr>
                <a:t>Con_ST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56BDE47F-14A0-55BC-FEC0-FEBE9DE4C5A7}"/>
                </a:ext>
              </a:extLst>
            </p:cNvPr>
            <p:cNvSpPr/>
            <p:nvPr/>
          </p:nvSpPr>
          <p:spPr>
            <a:xfrm>
              <a:off x="826681" y="3716354"/>
              <a:ext cx="460507" cy="92320"/>
            </a:xfrm>
            <a:prstGeom prst="rect">
              <a:avLst/>
            </a:prstGeom>
            <a:solidFill>
              <a:srgbClr val="FFE0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31918D8C-4C52-98C8-A0E6-3D716CC2C810}"/>
                </a:ext>
              </a:extLst>
            </p:cNvPr>
            <p:cNvSpPr txBox="1"/>
            <p:nvPr/>
          </p:nvSpPr>
          <p:spPr>
            <a:xfrm>
              <a:off x="855153" y="3663428"/>
              <a:ext cx="5333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RG_ST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590FF2CB-BDDF-C6B7-6C64-73B6653192BA}"/>
                </a:ext>
              </a:extLst>
            </p:cNvPr>
            <p:cNvSpPr/>
            <p:nvPr/>
          </p:nvSpPr>
          <p:spPr>
            <a:xfrm>
              <a:off x="1311858" y="3716443"/>
              <a:ext cx="460507" cy="92320"/>
            </a:xfrm>
            <a:prstGeom prst="rect">
              <a:avLst/>
            </a:prstGeom>
            <a:solidFill>
              <a:srgbClr val="FF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8740024E-EECA-96BB-F439-63A11DF96154}"/>
                </a:ext>
              </a:extLst>
            </p:cNvPr>
            <p:cNvSpPr/>
            <p:nvPr/>
          </p:nvSpPr>
          <p:spPr>
            <a:xfrm>
              <a:off x="1797035" y="3716354"/>
              <a:ext cx="460507" cy="9232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矩形 72">
              <a:extLst>
                <a:ext uri="{FF2B5EF4-FFF2-40B4-BE49-F238E27FC236}">
                  <a16:creationId xmlns:a16="http://schemas.microsoft.com/office/drawing/2014/main" id="{D5773CEF-2C7E-AA75-2583-747C2004A4F3}"/>
                </a:ext>
              </a:extLst>
            </p:cNvPr>
            <p:cNvSpPr/>
            <p:nvPr/>
          </p:nvSpPr>
          <p:spPr>
            <a:xfrm>
              <a:off x="2282212" y="3717340"/>
              <a:ext cx="460507" cy="92320"/>
            </a:xfrm>
            <a:prstGeom prst="rect">
              <a:avLst/>
            </a:prstGeom>
            <a:solidFill>
              <a:srgbClr val="90B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矩形 73">
              <a:extLst>
                <a:ext uri="{FF2B5EF4-FFF2-40B4-BE49-F238E27FC236}">
                  <a16:creationId xmlns:a16="http://schemas.microsoft.com/office/drawing/2014/main" id="{39A73472-959E-14EB-51E0-20F4CCF04665}"/>
                </a:ext>
              </a:extLst>
            </p:cNvPr>
            <p:cNvSpPr/>
            <p:nvPr/>
          </p:nvSpPr>
          <p:spPr>
            <a:xfrm>
              <a:off x="2767389" y="3717429"/>
              <a:ext cx="460507" cy="92320"/>
            </a:xfrm>
            <a:prstGeom prst="rect">
              <a:avLst/>
            </a:prstGeom>
            <a:solidFill>
              <a:srgbClr val="1CCE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矩形 74">
              <a:extLst>
                <a:ext uri="{FF2B5EF4-FFF2-40B4-BE49-F238E27FC236}">
                  <a16:creationId xmlns:a16="http://schemas.microsoft.com/office/drawing/2014/main" id="{40F40F23-B9E7-915D-5CE1-8B1917900688}"/>
                </a:ext>
              </a:extLst>
            </p:cNvPr>
            <p:cNvSpPr/>
            <p:nvPr/>
          </p:nvSpPr>
          <p:spPr>
            <a:xfrm>
              <a:off x="3255890" y="3714785"/>
              <a:ext cx="460507" cy="92320"/>
            </a:xfrm>
            <a:prstGeom prst="rect">
              <a:avLst/>
            </a:prstGeom>
            <a:solidFill>
              <a:srgbClr val="058F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198425B5-1A6E-482B-F20D-05DD143D46A0}"/>
                </a:ext>
              </a:extLst>
            </p:cNvPr>
            <p:cNvSpPr txBox="1"/>
            <p:nvPr/>
          </p:nvSpPr>
          <p:spPr>
            <a:xfrm>
              <a:off x="1336617" y="3670077"/>
              <a:ext cx="5333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GJ_ST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A06AC73B-9194-80FF-3197-CFA6F0BA4991}"/>
                </a:ext>
              </a:extLst>
            </p:cNvPr>
            <p:cNvSpPr txBox="1"/>
            <p:nvPr/>
          </p:nvSpPr>
          <p:spPr>
            <a:xfrm>
              <a:off x="1836875" y="3672402"/>
              <a:ext cx="48629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FZ_ST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75C79BFC-A085-2A4D-711A-360FC6D4F3A5}"/>
                </a:ext>
              </a:extLst>
            </p:cNvPr>
            <p:cNvSpPr txBox="1"/>
            <p:nvPr/>
          </p:nvSpPr>
          <p:spPr>
            <a:xfrm>
              <a:off x="2310840" y="3667188"/>
              <a:ext cx="53334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DH_ST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7F7955C9-6F75-3BC4-D327-F4E2E3E69675}"/>
                </a:ext>
              </a:extLst>
            </p:cNvPr>
            <p:cNvSpPr txBox="1"/>
            <p:nvPr/>
          </p:nvSpPr>
          <p:spPr>
            <a:xfrm>
              <a:off x="2751396" y="3670367"/>
              <a:ext cx="4522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HQ_ST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456A587A-7239-8EB7-715B-99F681D11451}"/>
                </a:ext>
              </a:extLst>
            </p:cNvPr>
            <p:cNvSpPr txBox="1"/>
            <p:nvPr/>
          </p:nvSpPr>
          <p:spPr>
            <a:xfrm>
              <a:off x="3265094" y="3659703"/>
              <a:ext cx="47234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HL_ST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1001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85190</TotalTime>
  <Words>284</Words>
  <Application>Microsoft Office PowerPoint</Application>
  <PresentationFormat>全屏显示(4:3)</PresentationFormat>
  <Paragraphs>89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Alice</dc:creator>
  <cp:lastModifiedBy>Li Alice</cp:lastModifiedBy>
  <cp:revision>383</cp:revision>
  <dcterms:created xsi:type="dcterms:W3CDTF">2021-06-08T02:55:55Z</dcterms:created>
  <dcterms:modified xsi:type="dcterms:W3CDTF">2022-07-12T07:21:31Z</dcterms:modified>
</cp:coreProperties>
</file>