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14" r:id="rId2"/>
    <p:sldId id="317" r:id="rId3"/>
    <p:sldId id="268" r:id="rId4"/>
    <p:sldId id="305" r:id="rId5"/>
    <p:sldId id="287" r:id="rId6"/>
    <p:sldId id="301" r:id="rId7"/>
    <p:sldId id="274" r:id="rId8"/>
  </p:sldIdLst>
  <p:sldSz cx="12192000" cy="6858000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99"/>
    <a:srgbClr val="03BD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896" autoAdjust="0"/>
    <p:restoredTop sz="94660"/>
  </p:normalViewPr>
  <p:slideViewPr>
    <p:cSldViewPr snapToGrid="0">
      <p:cViewPr varScale="1">
        <p:scale>
          <a:sx n="77" d="100"/>
          <a:sy n="77" d="100"/>
        </p:scale>
        <p:origin x="132" y="7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image" Target="../media/image7.emf"/><Relationship Id="rId4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9D673D-DC4A-4FAC-A330-F485CFBBCC95}" type="datetimeFigureOut">
              <a:rPr lang="en-GB" smtClean="0"/>
              <a:t>22/12/2022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895A1D-EE65-4C6C-9218-AD916C2E92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9560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CA5F89-14D0-4BD0-A523-68C9102FAE14}" type="datetimeFigureOut">
              <a:rPr lang="en-US" smtClean="0"/>
              <a:t>12/22/2022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41363"/>
            <a:ext cx="657860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ECD667-837F-4A05-AD3F-88FBCF3635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164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FF3A-CBBA-4E5E-969C-CAEBED4E1319}" type="datetimeFigureOut">
              <a:rPr lang="en-US" smtClean="0"/>
              <a:t>12/22/2022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09BC-8CA9-4157-B2AA-FC6C7153E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140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FF3A-CBBA-4E5E-969C-CAEBED4E1319}" type="datetimeFigureOut">
              <a:rPr lang="en-US" smtClean="0"/>
              <a:t>12/22/2022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09BC-8CA9-4157-B2AA-FC6C7153E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917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FF3A-CBBA-4E5E-969C-CAEBED4E1319}" type="datetimeFigureOut">
              <a:rPr lang="en-US" smtClean="0"/>
              <a:t>12/22/2022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09BC-8CA9-4157-B2AA-FC6C7153E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171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FF3A-CBBA-4E5E-969C-CAEBED4E1319}" type="datetimeFigureOut">
              <a:rPr lang="en-US" smtClean="0"/>
              <a:t>12/22/2022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09BC-8CA9-4157-B2AA-FC6C7153E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344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FF3A-CBBA-4E5E-969C-CAEBED4E1319}" type="datetimeFigureOut">
              <a:rPr lang="en-US" smtClean="0"/>
              <a:t>12/22/2022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09BC-8CA9-4157-B2AA-FC6C7153E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490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FF3A-CBBA-4E5E-969C-CAEBED4E1319}" type="datetimeFigureOut">
              <a:rPr lang="en-US" smtClean="0"/>
              <a:t>12/22/2022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09BC-8CA9-4157-B2AA-FC6C7153E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586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FF3A-CBBA-4E5E-969C-CAEBED4E1319}" type="datetimeFigureOut">
              <a:rPr lang="en-US" smtClean="0"/>
              <a:t>12/22/2022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09BC-8CA9-4157-B2AA-FC6C7153E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499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FF3A-CBBA-4E5E-969C-CAEBED4E1319}" type="datetimeFigureOut">
              <a:rPr lang="en-US" smtClean="0"/>
              <a:t>12/22/2022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09BC-8CA9-4157-B2AA-FC6C7153E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689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FF3A-CBBA-4E5E-969C-CAEBED4E1319}" type="datetimeFigureOut">
              <a:rPr lang="en-US" smtClean="0"/>
              <a:t>12/22/2022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09BC-8CA9-4157-B2AA-FC6C7153E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110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FF3A-CBBA-4E5E-969C-CAEBED4E1319}" type="datetimeFigureOut">
              <a:rPr lang="en-US" smtClean="0"/>
              <a:t>12/22/2022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09BC-8CA9-4157-B2AA-FC6C7153E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789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FF3A-CBBA-4E5E-969C-CAEBED4E1319}" type="datetimeFigureOut">
              <a:rPr lang="en-US" smtClean="0"/>
              <a:t>12/22/2022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09BC-8CA9-4157-B2AA-FC6C7153E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46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6FF3A-CBBA-4E5E-969C-CAEBED4E1319}" type="datetimeFigureOut">
              <a:rPr lang="en-US" smtClean="0"/>
              <a:t>12/22/2022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809BC-8CA9-4157-B2AA-FC6C7153E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45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0.emf"/><Relationship Id="rId4" Type="http://schemas.openxmlformats.org/officeDocument/2006/relationships/image" Target="../media/image7.emf"/><Relationship Id="rId9" Type="http://schemas.openxmlformats.org/officeDocument/2006/relationships/oleObject" Target="../embeddings/oleObject4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3" Type="http://schemas.openxmlformats.org/officeDocument/2006/relationships/image" Target="../media/image12.jpg"/><Relationship Id="rId7" Type="http://schemas.openxmlformats.org/officeDocument/2006/relationships/image" Target="../media/image16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g"/><Relationship Id="rId5" Type="http://schemas.openxmlformats.org/officeDocument/2006/relationships/image" Target="../media/image14.png"/><Relationship Id="rId10" Type="http://schemas.openxmlformats.org/officeDocument/2006/relationships/image" Target="../media/image19.jpg"/><Relationship Id="rId4" Type="http://schemas.openxmlformats.org/officeDocument/2006/relationships/image" Target="../media/image13.jpg"/><Relationship Id="rId9" Type="http://schemas.openxmlformats.org/officeDocument/2006/relationships/image" Target="../media/image1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6.png"/><Relationship Id="rId7" Type="http://schemas.openxmlformats.org/officeDocument/2006/relationships/image" Target="../media/image3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g"/><Relationship Id="rId5" Type="http://schemas.openxmlformats.org/officeDocument/2006/relationships/image" Target="../media/image31.png"/><Relationship Id="rId10" Type="http://schemas.openxmlformats.org/officeDocument/2006/relationships/image" Target="../media/image36.jpg"/><Relationship Id="rId4" Type="http://schemas.openxmlformats.org/officeDocument/2006/relationships/image" Target="../media/image27.png"/><Relationship Id="rId9" Type="http://schemas.openxmlformats.org/officeDocument/2006/relationships/image" Target="../media/image3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894" y="147611"/>
            <a:ext cx="2961441" cy="51861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Supplementary</a:t>
            </a:r>
          </a:p>
          <a:p>
            <a:pPr algn="ctr"/>
            <a:r>
              <a:rPr lang="en-US" dirty="0" smtClean="0"/>
              <a:t> Fig. </a:t>
            </a:r>
            <a:r>
              <a:rPr lang="en-US" dirty="0"/>
              <a:t>1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3545563" y="626048"/>
            <a:ext cx="5502400" cy="6151621"/>
            <a:chOff x="3545563" y="626048"/>
            <a:chExt cx="5502400" cy="6151621"/>
          </a:xfrm>
        </p:grpSpPr>
        <p:grpSp>
          <p:nvGrpSpPr>
            <p:cNvPr id="17" name="Group 16"/>
            <p:cNvGrpSpPr/>
            <p:nvPr/>
          </p:nvGrpSpPr>
          <p:grpSpPr>
            <a:xfrm>
              <a:off x="3545563" y="638749"/>
              <a:ext cx="2691340" cy="1963315"/>
              <a:chOff x="3311611" y="2744126"/>
              <a:chExt cx="3091231" cy="2336800"/>
            </a:xfrm>
          </p:grpSpPr>
          <p:pic>
            <p:nvPicPr>
              <p:cNvPr id="8" name="Picture 7"/>
              <p:cNvPicPr/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11855" y="2744126"/>
                <a:ext cx="3090987" cy="2336800"/>
              </a:xfrm>
              <a:prstGeom prst="rect">
                <a:avLst/>
              </a:prstGeom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3311611" y="2744126"/>
                <a:ext cx="296562" cy="369332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A</a:t>
                </a: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6367097" y="626048"/>
              <a:ext cx="2680866" cy="1976016"/>
              <a:chOff x="6469004" y="2746031"/>
              <a:chExt cx="3106932" cy="2347595"/>
            </a:xfrm>
          </p:grpSpPr>
          <p:pic>
            <p:nvPicPr>
              <p:cNvPr id="6" name="Picture 5"/>
              <p:cNvPicPr/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70461" y="2746031"/>
                <a:ext cx="3105475" cy="2347595"/>
              </a:xfrm>
              <a:prstGeom prst="rect">
                <a:avLst/>
              </a:prstGeom>
            </p:spPr>
          </p:pic>
          <p:sp>
            <p:nvSpPr>
              <p:cNvPr id="11" name="TextBox 10"/>
              <p:cNvSpPr txBox="1"/>
              <p:nvPr/>
            </p:nvSpPr>
            <p:spPr>
              <a:xfrm>
                <a:off x="6469004" y="2748279"/>
                <a:ext cx="296562" cy="369332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B</a:t>
                </a:r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6324022" y="4821265"/>
              <a:ext cx="2691340" cy="1956404"/>
              <a:chOff x="3305674" y="133589"/>
              <a:chExt cx="3066688" cy="2327962"/>
            </a:xfrm>
          </p:grpSpPr>
          <p:pic>
            <p:nvPicPr>
              <p:cNvPr id="3" name="Picture 2"/>
              <p:cNvPicPr/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11611" y="147611"/>
                <a:ext cx="3060751" cy="2313940"/>
              </a:xfrm>
              <a:prstGeom prst="rect">
                <a:avLst/>
              </a:prstGeom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3305674" y="133589"/>
                <a:ext cx="296562" cy="369332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F</a:t>
                </a:r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3545563" y="2744245"/>
              <a:ext cx="2671149" cy="1946513"/>
              <a:chOff x="6446474" y="145706"/>
              <a:chExt cx="3044373" cy="2302510"/>
            </a:xfrm>
          </p:grpSpPr>
          <p:pic>
            <p:nvPicPr>
              <p:cNvPr id="9" name="Picture 8"/>
              <p:cNvPicPr/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46474" y="145706"/>
                <a:ext cx="3044373" cy="2302510"/>
              </a:xfrm>
              <a:prstGeom prst="rect">
                <a:avLst/>
              </a:prstGeom>
            </p:spPr>
          </p:pic>
          <p:sp>
            <p:nvSpPr>
              <p:cNvPr id="13" name="TextBox 12"/>
              <p:cNvSpPr txBox="1"/>
              <p:nvPr/>
            </p:nvSpPr>
            <p:spPr>
              <a:xfrm>
                <a:off x="6452894" y="145706"/>
                <a:ext cx="296562" cy="369332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C</a:t>
                </a:r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6336372" y="2719521"/>
              <a:ext cx="2678990" cy="1971238"/>
              <a:chOff x="3311971" y="5381572"/>
              <a:chExt cx="3105475" cy="2360639"/>
            </a:xfrm>
          </p:grpSpPr>
          <p:pic>
            <p:nvPicPr>
              <p:cNvPr id="5" name="Picture 4"/>
              <p:cNvPicPr/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11971" y="5394616"/>
                <a:ext cx="3105475" cy="2347595"/>
              </a:xfrm>
              <a:prstGeom prst="rect">
                <a:avLst/>
              </a:prstGeom>
            </p:spPr>
          </p:pic>
          <p:sp>
            <p:nvSpPr>
              <p:cNvPr id="14" name="TextBox 13"/>
              <p:cNvSpPr txBox="1"/>
              <p:nvPr/>
            </p:nvSpPr>
            <p:spPr>
              <a:xfrm>
                <a:off x="3316472" y="5381572"/>
                <a:ext cx="296562" cy="369332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D</a:t>
                </a: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3550315" y="4818159"/>
              <a:ext cx="2671149" cy="1916271"/>
              <a:chOff x="6481361" y="5393929"/>
              <a:chExt cx="3088226" cy="2337487"/>
            </a:xfrm>
          </p:grpSpPr>
          <p:pic>
            <p:nvPicPr>
              <p:cNvPr id="4" name="Picture 3"/>
              <p:cNvPicPr/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93718" y="5406046"/>
                <a:ext cx="3075869" cy="2325370"/>
              </a:xfrm>
              <a:prstGeom prst="rect">
                <a:avLst/>
              </a:prstGeom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6481361" y="5393929"/>
                <a:ext cx="296562" cy="369332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9929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402347"/>
              </p:ext>
            </p:extLst>
          </p:nvPr>
        </p:nvGraphicFramePr>
        <p:xfrm>
          <a:off x="9590684" y="3118059"/>
          <a:ext cx="2269367" cy="26264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1" name="Prism 8" r:id="rId3" imgW="2703179" imgH="3128658" progId="Prism8.Document">
                  <p:embed/>
                </p:oleObj>
              </mc:Choice>
              <mc:Fallback>
                <p:oleObj name="Prism 8" r:id="rId3" imgW="2703179" imgH="312865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590684" y="3118059"/>
                        <a:ext cx="2269367" cy="26264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2698399"/>
              </p:ext>
            </p:extLst>
          </p:nvPr>
        </p:nvGraphicFramePr>
        <p:xfrm>
          <a:off x="6227478" y="3009743"/>
          <a:ext cx="2420602" cy="28948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2" name="Prism 8" r:id="rId5" imgW="2730549" imgH="3265877" progId="Prism8.Document">
                  <p:embed/>
                </p:oleObj>
              </mc:Choice>
              <mc:Fallback>
                <p:oleObj name="Prism 8" r:id="rId5" imgW="2730549" imgH="3265877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227478" y="3009743"/>
                        <a:ext cx="2420602" cy="28948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9989834"/>
              </p:ext>
            </p:extLst>
          </p:nvPr>
        </p:nvGraphicFramePr>
        <p:xfrm>
          <a:off x="568914" y="3023562"/>
          <a:ext cx="2427101" cy="29062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3" name="Prism 8" r:id="rId7" imgW="2822023" imgH="3380046" progId="Prism8.Document">
                  <p:embed/>
                </p:oleObj>
              </mc:Choice>
              <mc:Fallback>
                <p:oleObj name="Prism 8" r:id="rId7" imgW="2822023" imgH="3380046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68914" y="3023562"/>
                        <a:ext cx="2427101" cy="29062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28894" y="147611"/>
            <a:ext cx="2961441" cy="51861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Supplementary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 Fig. 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6719" y="2625831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9" name="Rectangle 8"/>
          <p:cNvSpPr/>
          <p:nvPr/>
        </p:nvSpPr>
        <p:spPr>
          <a:xfrm>
            <a:off x="3301414" y="2640411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10" name="Rectangle 9"/>
          <p:cNvSpPr/>
          <p:nvPr/>
        </p:nvSpPr>
        <p:spPr>
          <a:xfrm>
            <a:off x="6227478" y="2625831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414995" y="2625831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9485614"/>
              </p:ext>
            </p:extLst>
          </p:nvPr>
        </p:nvGraphicFramePr>
        <p:xfrm>
          <a:off x="3301414" y="2825077"/>
          <a:ext cx="2693987" cy="3119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4" name="Prism 8" r:id="rId9" imgW="2693815" imgH="3119294" progId="Prism8.Document">
                  <p:embed/>
                </p:oleObj>
              </mc:Choice>
              <mc:Fallback>
                <p:oleObj name="Prism 8" r:id="rId9" imgW="2693815" imgH="3119294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301414" y="2825077"/>
                        <a:ext cx="2693987" cy="31194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3416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979587" y="2828514"/>
            <a:ext cx="378984" cy="10608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en-US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9" name="Straight Arrow Connector 148"/>
          <p:cNvCxnSpPr/>
          <p:nvPr/>
        </p:nvCxnSpPr>
        <p:spPr>
          <a:xfrm>
            <a:off x="3913202" y="3967442"/>
            <a:ext cx="98678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/>
          <p:cNvCxnSpPr/>
          <p:nvPr/>
        </p:nvCxnSpPr>
        <p:spPr>
          <a:xfrm>
            <a:off x="3892119" y="2234565"/>
            <a:ext cx="98678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/>
          <p:cNvCxnSpPr/>
          <p:nvPr/>
        </p:nvCxnSpPr>
        <p:spPr>
          <a:xfrm>
            <a:off x="3908039" y="5580367"/>
            <a:ext cx="98678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151"/>
          <p:cNvCxnSpPr/>
          <p:nvPr/>
        </p:nvCxnSpPr>
        <p:spPr>
          <a:xfrm flipV="1">
            <a:off x="6885773" y="2201929"/>
            <a:ext cx="646255" cy="623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Arrow Connector 152"/>
          <p:cNvCxnSpPr/>
          <p:nvPr/>
        </p:nvCxnSpPr>
        <p:spPr>
          <a:xfrm flipV="1">
            <a:off x="6903309" y="3918105"/>
            <a:ext cx="646255" cy="623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/>
          <p:cNvCxnSpPr/>
          <p:nvPr/>
        </p:nvCxnSpPr>
        <p:spPr>
          <a:xfrm flipV="1">
            <a:off x="6882898" y="5565294"/>
            <a:ext cx="646255" cy="623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/>
          <p:cNvGrpSpPr/>
          <p:nvPr/>
        </p:nvGrpSpPr>
        <p:grpSpPr>
          <a:xfrm>
            <a:off x="1130968" y="1034716"/>
            <a:ext cx="8761089" cy="5441202"/>
            <a:chOff x="1130968" y="1034716"/>
            <a:chExt cx="8761089" cy="5441202"/>
          </a:xfrm>
        </p:grpSpPr>
        <p:grpSp>
          <p:nvGrpSpPr>
            <p:cNvPr id="12" name="Group 11"/>
            <p:cNvGrpSpPr/>
            <p:nvPr/>
          </p:nvGrpSpPr>
          <p:grpSpPr>
            <a:xfrm>
              <a:off x="7330198" y="1232838"/>
              <a:ext cx="2561859" cy="5243080"/>
              <a:chOff x="6338402" y="846278"/>
              <a:chExt cx="2736553" cy="5651726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6338402" y="940422"/>
                <a:ext cx="2577010" cy="5557582"/>
                <a:chOff x="5898310" y="321523"/>
                <a:chExt cx="2432691" cy="6544127"/>
              </a:xfrm>
            </p:grpSpPr>
            <p:grpSp>
              <p:nvGrpSpPr>
                <p:cNvPr id="4" name="Group 3"/>
                <p:cNvGrpSpPr/>
                <p:nvPr/>
              </p:nvGrpSpPr>
              <p:grpSpPr>
                <a:xfrm>
                  <a:off x="5898310" y="321523"/>
                  <a:ext cx="2432691" cy="6174013"/>
                  <a:chOff x="5347860" y="303894"/>
                  <a:chExt cx="2432691" cy="6174013"/>
                </a:xfrm>
              </p:grpSpPr>
              <p:pic>
                <p:nvPicPr>
                  <p:cNvPr id="22" name="Picture 21"/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798476" y="321523"/>
                    <a:ext cx="1802544" cy="1859228"/>
                  </a:xfrm>
                  <a:prstGeom prst="rect">
                    <a:avLst/>
                  </a:prstGeom>
                </p:spPr>
              </p:pic>
              <p:pic>
                <p:nvPicPr>
                  <p:cNvPr id="24" name="Picture 23"/>
                  <p:cNvPicPr>
                    <a:picLocks noChangeAspect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752559" y="2449578"/>
                    <a:ext cx="1868999" cy="1886412"/>
                  </a:xfrm>
                  <a:prstGeom prst="rect">
                    <a:avLst/>
                  </a:prstGeom>
                </p:spPr>
              </p:pic>
              <p:pic>
                <p:nvPicPr>
                  <p:cNvPr id="26" name="Picture 25"/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834762" y="4552098"/>
                    <a:ext cx="1826014" cy="1849500"/>
                  </a:xfrm>
                  <a:prstGeom prst="rect">
                    <a:avLst/>
                  </a:prstGeom>
                </p:spPr>
              </p:pic>
              <p:grpSp>
                <p:nvGrpSpPr>
                  <p:cNvPr id="13" name="Group 12"/>
                  <p:cNvGrpSpPr/>
                  <p:nvPr/>
                </p:nvGrpSpPr>
                <p:grpSpPr>
                  <a:xfrm>
                    <a:off x="5347860" y="303894"/>
                    <a:ext cx="2432691" cy="6174013"/>
                    <a:chOff x="1605908" y="268029"/>
                    <a:chExt cx="2432691" cy="6174013"/>
                  </a:xfrm>
                </p:grpSpPr>
                <p:sp>
                  <p:nvSpPr>
                    <p:cNvPr id="14" name="Down Arrow 13"/>
                    <p:cNvSpPr/>
                    <p:nvPr/>
                  </p:nvSpPr>
                  <p:spPr>
                    <a:xfrm rot="10800000">
                      <a:off x="1905000" y="268029"/>
                      <a:ext cx="50107" cy="6146154"/>
                    </a:xfrm>
                    <a:prstGeom prst="downArrow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5" name="Right Arrow 14"/>
                    <p:cNvSpPr/>
                    <p:nvPr/>
                  </p:nvSpPr>
                  <p:spPr>
                    <a:xfrm>
                      <a:off x="1930052" y="6382927"/>
                      <a:ext cx="2108547" cy="59115"/>
                    </a:xfrm>
                    <a:prstGeom prst="rightArrow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6" name="Rectangle 15"/>
                    <p:cNvSpPr/>
                    <p:nvPr/>
                  </p:nvSpPr>
                  <p:spPr>
                    <a:xfrm>
                      <a:off x="1605908" y="2339586"/>
                      <a:ext cx="284238" cy="106082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vert270" rtlCol="0" anchor="ctr"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CD14</a:t>
                      </a:r>
                    </a:p>
                  </p:txBody>
                </p:sp>
              </p:grpSp>
            </p:grpSp>
            <p:sp>
              <p:nvSpPr>
                <p:cNvPr id="17" name="Rectangle 16"/>
                <p:cNvSpPr/>
                <p:nvPr/>
              </p:nvSpPr>
              <p:spPr>
                <a:xfrm>
                  <a:off x="6813243" y="6533993"/>
                  <a:ext cx="926968" cy="33165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rtlCol="0" anchor="ctr"/>
                <a:lstStyle/>
                <a:p>
                  <a:pPr algn="ctr"/>
                  <a:r>
                    <a:rPr lang="en-US" sz="1200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TGF-</a:t>
                  </a:r>
                  <a:r>
                    <a:rPr lang="el-GR" sz="1200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β</a:t>
                  </a:r>
                  <a:endParaRPr lang="en-US" sz="1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33" name="Rectangle 32"/>
              <p:cNvSpPr/>
              <p:nvPr/>
            </p:nvSpPr>
            <p:spPr>
              <a:xfrm>
                <a:off x="6767099" y="846278"/>
                <a:ext cx="2307856" cy="13916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Gated on </a:t>
                </a:r>
                <a:r>
                  <a:rPr lang="en-US" sz="11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CD11b</a:t>
                </a:r>
                <a:r>
                  <a:rPr lang="en-US" sz="1100" baseline="30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+</a:t>
                </a:r>
                <a:r>
                  <a:rPr lang="en-US" sz="11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HLA-DR </a:t>
                </a:r>
                <a:r>
                  <a:rPr lang="en-US" sz="1100" baseline="30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-/low</a:t>
                </a:r>
                <a:endParaRPr lang="en-US" sz="11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algn="ctr"/>
                <a:endParaRPr lang="en-US" sz="11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73" name="Group 72"/>
            <p:cNvGrpSpPr/>
            <p:nvPr/>
          </p:nvGrpSpPr>
          <p:grpSpPr>
            <a:xfrm>
              <a:off x="1130968" y="1034716"/>
              <a:ext cx="6128535" cy="5386431"/>
              <a:chOff x="1478040" y="999471"/>
              <a:chExt cx="5720307" cy="5000827"/>
            </a:xfrm>
          </p:grpSpPr>
          <p:pic>
            <p:nvPicPr>
              <p:cNvPr id="74" name="Picture 73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46176" y="1226215"/>
                <a:ext cx="1731414" cy="1371719"/>
              </a:xfrm>
              <a:prstGeom prst="rect">
                <a:avLst/>
              </a:prstGeom>
            </p:spPr>
          </p:pic>
          <p:grpSp>
            <p:nvGrpSpPr>
              <p:cNvPr id="75" name="Group 74"/>
              <p:cNvGrpSpPr/>
              <p:nvPr/>
            </p:nvGrpSpPr>
            <p:grpSpPr>
              <a:xfrm>
                <a:off x="1478040" y="999471"/>
                <a:ext cx="5720307" cy="5000827"/>
                <a:chOff x="1478040" y="999471"/>
                <a:chExt cx="5720307" cy="5000827"/>
              </a:xfrm>
            </p:grpSpPr>
            <p:grpSp>
              <p:nvGrpSpPr>
                <p:cNvPr id="76" name="Group 75"/>
                <p:cNvGrpSpPr/>
                <p:nvPr/>
              </p:nvGrpSpPr>
              <p:grpSpPr>
                <a:xfrm>
                  <a:off x="1478040" y="999471"/>
                  <a:ext cx="5720307" cy="5000827"/>
                  <a:chOff x="852398" y="880031"/>
                  <a:chExt cx="4713876" cy="4353569"/>
                </a:xfrm>
              </p:grpSpPr>
              <p:grpSp>
                <p:nvGrpSpPr>
                  <p:cNvPr id="80" name="Group 79"/>
                  <p:cNvGrpSpPr/>
                  <p:nvPr/>
                </p:nvGrpSpPr>
                <p:grpSpPr>
                  <a:xfrm>
                    <a:off x="852398" y="880031"/>
                    <a:ext cx="4713876" cy="4353569"/>
                    <a:chOff x="566734" y="665994"/>
                    <a:chExt cx="5897283" cy="6057967"/>
                  </a:xfrm>
                </p:grpSpPr>
                <p:grpSp>
                  <p:nvGrpSpPr>
                    <p:cNvPr id="82" name="Group 81"/>
                    <p:cNvGrpSpPr/>
                    <p:nvPr/>
                  </p:nvGrpSpPr>
                  <p:grpSpPr>
                    <a:xfrm>
                      <a:off x="566734" y="982267"/>
                      <a:ext cx="5811709" cy="5741694"/>
                      <a:chOff x="566734" y="982267"/>
                      <a:chExt cx="5811709" cy="5741694"/>
                    </a:xfrm>
                  </p:grpSpPr>
                  <p:grpSp>
                    <p:nvGrpSpPr>
                      <p:cNvPr id="86" name="Group 85"/>
                      <p:cNvGrpSpPr/>
                      <p:nvPr/>
                    </p:nvGrpSpPr>
                    <p:grpSpPr>
                      <a:xfrm>
                        <a:off x="1357028" y="982267"/>
                        <a:ext cx="2331171" cy="5741694"/>
                        <a:chOff x="24512" y="185886"/>
                        <a:chExt cx="2545677" cy="6585550"/>
                      </a:xfrm>
                    </p:grpSpPr>
                    <p:pic>
                      <p:nvPicPr>
                        <p:cNvPr id="104" name="Picture 103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467240" y="185886"/>
                          <a:ext cx="1888443" cy="1841815"/>
                        </a:xfrm>
                        <a:prstGeom prst="rect">
                          <a:avLst/>
                        </a:prstGeom>
                      </p:spPr>
                    </p:pic>
                    <p:pic>
                      <p:nvPicPr>
                        <p:cNvPr id="105" name="Picture 104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422343" y="2318759"/>
                          <a:ext cx="1978235" cy="1923115"/>
                        </a:xfrm>
                        <a:prstGeom prst="rect">
                          <a:avLst/>
                        </a:prstGeom>
                      </p:spPr>
                    </p:pic>
                    <p:pic>
                      <p:nvPicPr>
                        <p:cNvPr id="106" name="Picture 105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466842" y="4483500"/>
                          <a:ext cx="1958032" cy="1897785"/>
                        </a:xfrm>
                        <a:prstGeom prst="rect">
                          <a:avLst/>
                        </a:prstGeom>
                      </p:spPr>
                    </p:pic>
                    <p:sp>
                      <p:nvSpPr>
                        <p:cNvPr id="107" name="Down Arrow 106"/>
                        <p:cNvSpPr/>
                        <p:nvPr/>
                      </p:nvSpPr>
                      <p:spPr>
                        <a:xfrm rot="10800000">
                          <a:off x="368185" y="235131"/>
                          <a:ext cx="50107" cy="6146154"/>
                        </a:xfrm>
                        <a:prstGeom prst="downArrow">
                          <a:avLst/>
                        </a:prstGeom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08" name="Down Arrow 107"/>
                        <p:cNvSpPr/>
                        <p:nvPr/>
                      </p:nvSpPr>
                      <p:spPr>
                        <a:xfrm rot="16200000" flipH="1">
                          <a:off x="1458854" y="5301223"/>
                          <a:ext cx="45719" cy="2176950"/>
                        </a:xfrm>
                        <a:prstGeom prst="downArrow">
                          <a:avLst/>
                        </a:prstGeom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09" name="Rectangle 108"/>
                        <p:cNvSpPr/>
                        <p:nvPr/>
                      </p:nvSpPr>
                      <p:spPr>
                        <a:xfrm>
                          <a:off x="24512" y="2342914"/>
                          <a:ext cx="284238" cy="1060828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vert="vert270" rtlCol="0" anchor="ctr"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SSC-H</a:t>
                          </a:r>
                        </a:p>
                      </p:txBody>
                    </p:sp>
                    <p:sp>
                      <p:nvSpPr>
                        <p:cNvPr id="110" name="Rectangle 109"/>
                        <p:cNvSpPr/>
                        <p:nvPr/>
                      </p:nvSpPr>
                      <p:spPr>
                        <a:xfrm>
                          <a:off x="942148" y="6415431"/>
                          <a:ext cx="1052004" cy="35600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vert="horz" rtlCol="0" anchor="ctr"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FSC-H</a:t>
                          </a:r>
                        </a:p>
                      </p:txBody>
                    </p:sp>
                  </p:grpSp>
                  <p:grpSp>
                    <p:nvGrpSpPr>
                      <p:cNvPr id="87" name="Group 86"/>
                      <p:cNvGrpSpPr/>
                      <p:nvPr/>
                    </p:nvGrpSpPr>
                    <p:grpSpPr>
                      <a:xfrm>
                        <a:off x="3905950" y="1014035"/>
                        <a:ext cx="2472493" cy="5687992"/>
                        <a:chOff x="3838037" y="211628"/>
                        <a:chExt cx="2583139" cy="6468119"/>
                      </a:xfrm>
                    </p:grpSpPr>
                    <p:sp>
                      <p:nvSpPr>
                        <p:cNvPr id="97" name="Down Arrow 96"/>
                        <p:cNvSpPr/>
                        <p:nvPr/>
                      </p:nvSpPr>
                      <p:spPr>
                        <a:xfrm rot="10800000">
                          <a:off x="4192329" y="211628"/>
                          <a:ext cx="50107" cy="6146155"/>
                        </a:xfrm>
                        <a:prstGeom prst="downArrow">
                          <a:avLst/>
                        </a:prstGeom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grpSp>
                      <p:nvGrpSpPr>
                        <p:cNvPr id="98" name="Group 97"/>
                        <p:cNvGrpSpPr/>
                        <p:nvPr/>
                      </p:nvGrpSpPr>
                      <p:grpSpPr>
                        <a:xfrm>
                          <a:off x="3838037" y="2209726"/>
                          <a:ext cx="2583139" cy="4470021"/>
                          <a:chOff x="2757421" y="2199928"/>
                          <a:chExt cx="2583139" cy="4470021"/>
                        </a:xfrm>
                      </p:grpSpPr>
                      <p:pic>
                        <p:nvPicPr>
                          <p:cNvPr id="99" name="Picture 98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3219626" y="2295691"/>
                            <a:ext cx="1877666" cy="1848328"/>
                          </a:xfrm>
                          <a:prstGeom prst="rect">
                            <a:avLst/>
                          </a:prstGeom>
                        </p:spPr>
                      </p:pic>
                      <p:pic>
                        <p:nvPicPr>
                          <p:cNvPr id="100" name="Picture 99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3178013" y="4427098"/>
                            <a:ext cx="1916352" cy="1960919"/>
                          </a:xfrm>
                          <a:prstGeom prst="rect">
                            <a:avLst/>
                          </a:prstGeom>
                        </p:spPr>
                      </p:pic>
                      <p:sp>
                        <p:nvSpPr>
                          <p:cNvPr id="101" name="Down Arrow 100"/>
                          <p:cNvSpPr/>
                          <p:nvPr/>
                        </p:nvSpPr>
                        <p:spPr>
                          <a:xfrm rot="16200000" flipH="1">
                            <a:off x="4229225" y="5262824"/>
                            <a:ext cx="45719" cy="2176950"/>
                          </a:xfrm>
                          <a:prstGeom prst="downArrow">
                            <a:avLst/>
                          </a:prstGeom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/>
                          </a:p>
                        </p:txBody>
                      </p:sp>
                      <p:sp>
                        <p:nvSpPr>
                          <p:cNvPr id="102" name="Rectangle 101"/>
                          <p:cNvSpPr/>
                          <p:nvPr/>
                        </p:nvSpPr>
                        <p:spPr>
                          <a:xfrm>
                            <a:off x="2757421" y="2199928"/>
                            <a:ext cx="284238" cy="1255554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vert="vert270" rtlCol="0" anchor="ctr"/>
                          <a:lstStyle/>
                          <a:p>
                            <a:pPr algn="ctr"/>
                            <a:r>
                              <a:rPr lang="en-US" sz="1200" dirty="0">
                                <a:solidFill>
                                  <a:srgbClr val="FF0000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a:t>HLA-DR</a:t>
                            </a:r>
                          </a:p>
                        </p:txBody>
                      </p:sp>
                      <p:sp>
                        <p:nvSpPr>
                          <p:cNvPr id="103" name="Rectangle 102"/>
                          <p:cNvSpPr/>
                          <p:nvPr/>
                        </p:nvSpPr>
                        <p:spPr>
                          <a:xfrm>
                            <a:off x="3660963" y="6441715"/>
                            <a:ext cx="932659" cy="228234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vert="horz" rtlCol="0" anchor="ctr"/>
                          <a:lstStyle/>
                          <a:p>
                            <a:pPr algn="ctr"/>
                            <a:r>
                              <a:rPr lang="en-US" sz="1200" dirty="0">
                                <a:solidFill>
                                  <a:srgbClr val="FF0000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a:t>CD11b</a:t>
                            </a:r>
                          </a:p>
                        </p:txBody>
                      </p:sp>
                    </p:grpSp>
                  </p:grpSp>
                  <p:sp>
                    <p:nvSpPr>
                      <p:cNvPr id="89" name="Rounded Rectangle 88"/>
                      <p:cNvSpPr/>
                      <p:nvPr/>
                    </p:nvSpPr>
                    <p:spPr>
                      <a:xfrm>
                        <a:off x="566734" y="5431076"/>
                        <a:ext cx="685800" cy="304800"/>
                      </a:xfrm>
                      <a:prstGeom prst="roundRect">
                        <a:avLst/>
                      </a:prstGeom>
                      <a:solidFill>
                        <a:schemeClr val="bg1"/>
                      </a:solidFill>
                    </p:spPr>
                    <p:style>
                      <a:lnRef idx="2">
                        <a:schemeClr val="accent2">
                          <a:shade val="50000"/>
                        </a:schemeClr>
                      </a:lnRef>
                      <a:fillRef idx="1">
                        <a:schemeClr val="accent2"/>
                      </a:fillRef>
                      <a:effectRef idx="0">
                        <a:schemeClr val="accent2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HC</a:t>
                        </a:r>
                      </a:p>
                    </p:txBody>
                  </p:sp>
                  <p:sp>
                    <p:nvSpPr>
                      <p:cNvPr id="90" name="Rounded Rectangle 89"/>
                      <p:cNvSpPr/>
                      <p:nvPr/>
                    </p:nvSpPr>
                    <p:spPr>
                      <a:xfrm>
                        <a:off x="566734" y="1681557"/>
                        <a:ext cx="685800" cy="304800"/>
                      </a:xfrm>
                      <a:prstGeom prst="roundRect">
                        <a:avLst/>
                      </a:prstGeom>
                      <a:solidFill>
                        <a:schemeClr val="bg1"/>
                      </a:solidFill>
                    </p:spPr>
                    <p:style>
                      <a:lnRef idx="2">
                        <a:schemeClr val="accent2">
                          <a:shade val="50000"/>
                        </a:schemeClr>
                      </a:lnRef>
                      <a:fillRef idx="1">
                        <a:schemeClr val="accent2"/>
                      </a:fillRef>
                      <a:effectRef idx="0">
                        <a:schemeClr val="accent2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S</a:t>
                        </a:r>
                      </a:p>
                    </p:txBody>
                  </p:sp>
                  <p:sp>
                    <p:nvSpPr>
                      <p:cNvPr id="91" name="Rounded Rectangle 90"/>
                      <p:cNvSpPr/>
                      <p:nvPr/>
                    </p:nvSpPr>
                    <p:spPr>
                      <a:xfrm>
                        <a:off x="570305" y="3514084"/>
                        <a:ext cx="685800" cy="304800"/>
                      </a:xfrm>
                      <a:prstGeom prst="roundRect">
                        <a:avLst/>
                      </a:prstGeom>
                      <a:solidFill>
                        <a:schemeClr val="bg1"/>
                      </a:solidFill>
                    </p:spPr>
                    <p:style>
                      <a:lnRef idx="2">
                        <a:schemeClr val="accent2">
                          <a:shade val="50000"/>
                        </a:schemeClr>
                      </a:lnRef>
                      <a:fillRef idx="1">
                        <a:schemeClr val="accent2"/>
                      </a:fillRef>
                      <a:effectRef idx="0">
                        <a:schemeClr val="accent2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M</a:t>
                        </a:r>
                      </a:p>
                    </p:txBody>
                  </p:sp>
                </p:grpSp>
                <p:sp>
                  <p:nvSpPr>
                    <p:cNvPr id="83" name="Rectangle 82"/>
                    <p:cNvSpPr/>
                    <p:nvPr/>
                  </p:nvSpPr>
                  <p:spPr>
                    <a:xfrm>
                      <a:off x="4173809" y="665994"/>
                      <a:ext cx="2290208" cy="30807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Gated on granulocyte</a:t>
                      </a:r>
                    </a:p>
                  </p:txBody>
                </p:sp>
                <p:sp>
                  <p:nvSpPr>
                    <p:cNvPr id="85" name="TextBox 84"/>
                    <p:cNvSpPr txBox="1"/>
                    <p:nvPr/>
                  </p:nvSpPr>
                  <p:spPr>
                    <a:xfrm>
                      <a:off x="2092847" y="674190"/>
                      <a:ext cx="1201703" cy="38544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200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Granulocyte</a:t>
                      </a:r>
                    </a:p>
                  </p:txBody>
                </p:sp>
              </p:grpSp>
              <p:sp>
                <p:nvSpPr>
                  <p:cNvPr id="81" name="TextBox 80"/>
                  <p:cNvSpPr txBox="1"/>
                  <p:nvPr/>
                </p:nvSpPr>
                <p:spPr>
                  <a:xfrm>
                    <a:off x="986625" y="930433"/>
                    <a:ext cx="452439" cy="32152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endParaRPr lang="en-US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77" name="Rectangle 76"/>
                <p:cNvSpPr/>
                <p:nvPr/>
              </p:nvSpPr>
              <p:spPr>
                <a:xfrm>
                  <a:off x="5922922" y="1864717"/>
                  <a:ext cx="936542" cy="584696"/>
                </a:xfrm>
                <a:prstGeom prst="rect">
                  <a:avLst/>
                </a:prstGeom>
                <a:noFill/>
                <a:ln w="190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78" name="Rectangle 77"/>
                <p:cNvSpPr/>
                <p:nvPr/>
              </p:nvSpPr>
              <p:spPr>
                <a:xfrm>
                  <a:off x="5922922" y="3445309"/>
                  <a:ext cx="966110" cy="584696"/>
                </a:xfrm>
                <a:prstGeom prst="rect">
                  <a:avLst/>
                </a:prstGeom>
                <a:noFill/>
                <a:ln w="190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5897898" y="5020333"/>
                  <a:ext cx="966110" cy="584696"/>
                </a:xfrm>
                <a:prstGeom prst="rect">
                  <a:avLst/>
                </a:prstGeom>
                <a:noFill/>
                <a:ln w="190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sp>
        <p:nvSpPr>
          <p:cNvPr id="158" name="Rectangle 157"/>
          <p:cNvSpPr/>
          <p:nvPr/>
        </p:nvSpPr>
        <p:spPr>
          <a:xfrm>
            <a:off x="28894" y="147611"/>
            <a:ext cx="2961441" cy="51861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Supplementary</a:t>
            </a:r>
            <a:r>
              <a:rPr lang="en-US" dirty="0"/>
              <a:t> </a:t>
            </a:r>
            <a:endParaRPr lang="en-US" dirty="0" smtClean="0"/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Fig. 3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8294419" y="1334064"/>
            <a:ext cx="1650646" cy="1343886"/>
            <a:chOff x="8294419" y="1334064"/>
            <a:chExt cx="1650646" cy="1343886"/>
          </a:xfrm>
        </p:grpSpPr>
        <p:sp>
          <p:nvSpPr>
            <p:cNvPr id="54" name="Rectangle 53"/>
            <p:cNvSpPr/>
            <p:nvPr/>
          </p:nvSpPr>
          <p:spPr>
            <a:xfrm>
              <a:off x="8374711" y="1381247"/>
              <a:ext cx="1164569" cy="622503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8494557" y="1334064"/>
              <a:ext cx="10997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TGF-</a:t>
              </a:r>
              <a:r>
                <a:rPr lang="en-US" sz="1000" dirty="0">
                  <a:sym typeface="Symbol" panose="05050102010706020507" pitchFamily="18" charset="2"/>
                </a:rPr>
                <a:t></a:t>
              </a:r>
              <a:r>
                <a:rPr lang="en-US" sz="1000" dirty="0"/>
                <a:t>+ M-MDSCs </a:t>
              </a:r>
              <a:endParaRPr lang="en-US" sz="1000" b="1" dirty="0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8374710" y="2035368"/>
              <a:ext cx="1164569" cy="622503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8294419" y="2431729"/>
              <a:ext cx="16506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TGF-</a:t>
              </a:r>
              <a:r>
                <a:rPr lang="en-US" sz="1000" dirty="0">
                  <a:sym typeface="Symbol" panose="05050102010706020507" pitchFamily="18" charset="2"/>
                </a:rPr>
                <a:t></a:t>
              </a:r>
              <a:r>
                <a:rPr lang="en-US" sz="1000" dirty="0"/>
                <a:t>+ </a:t>
              </a:r>
              <a:r>
                <a:rPr lang="en-US" sz="1000" dirty="0" smtClean="0"/>
                <a:t>non-M-MDSCs </a:t>
              </a:r>
              <a:endParaRPr lang="en-US" sz="1000" b="1" dirty="0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8322647" y="3021849"/>
            <a:ext cx="1650646" cy="1343886"/>
            <a:chOff x="8294419" y="1334064"/>
            <a:chExt cx="1650646" cy="1343886"/>
          </a:xfrm>
        </p:grpSpPr>
        <p:sp>
          <p:nvSpPr>
            <p:cNvPr id="62" name="Rectangle 61"/>
            <p:cNvSpPr/>
            <p:nvPr/>
          </p:nvSpPr>
          <p:spPr>
            <a:xfrm>
              <a:off x="8374711" y="1381247"/>
              <a:ext cx="1164569" cy="622503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8494557" y="1334064"/>
              <a:ext cx="10997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TGF-</a:t>
              </a:r>
              <a:r>
                <a:rPr lang="en-US" sz="1000" dirty="0">
                  <a:sym typeface="Symbol" panose="05050102010706020507" pitchFamily="18" charset="2"/>
                </a:rPr>
                <a:t></a:t>
              </a:r>
              <a:r>
                <a:rPr lang="en-US" sz="1000" dirty="0"/>
                <a:t>+ M-MDSCs </a:t>
              </a:r>
              <a:endParaRPr lang="en-US" sz="1000" b="1" dirty="0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8374710" y="2035368"/>
              <a:ext cx="1164569" cy="622503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8294419" y="2431729"/>
              <a:ext cx="16506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TGF-</a:t>
              </a:r>
              <a:r>
                <a:rPr lang="en-US" sz="1000" dirty="0">
                  <a:sym typeface="Symbol" panose="05050102010706020507" pitchFamily="18" charset="2"/>
                </a:rPr>
                <a:t></a:t>
              </a:r>
              <a:r>
                <a:rPr lang="en-US" sz="1000" dirty="0"/>
                <a:t>+ </a:t>
              </a:r>
              <a:r>
                <a:rPr lang="en-US" sz="1000" dirty="0" smtClean="0"/>
                <a:t>non-M-MDSCs </a:t>
              </a:r>
              <a:endParaRPr lang="en-US" sz="1000" b="1" dirty="0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8335606" y="4674518"/>
            <a:ext cx="1650646" cy="1343886"/>
            <a:chOff x="8294419" y="1334064"/>
            <a:chExt cx="1650646" cy="1343886"/>
          </a:xfrm>
        </p:grpSpPr>
        <p:sp>
          <p:nvSpPr>
            <p:cNvPr id="67" name="Rectangle 66"/>
            <p:cNvSpPr/>
            <p:nvPr/>
          </p:nvSpPr>
          <p:spPr>
            <a:xfrm>
              <a:off x="8374711" y="1381247"/>
              <a:ext cx="1206639" cy="622503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8494557" y="1334064"/>
              <a:ext cx="10997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TGF-</a:t>
              </a:r>
              <a:r>
                <a:rPr lang="en-US" sz="1000" dirty="0">
                  <a:sym typeface="Symbol" panose="05050102010706020507" pitchFamily="18" charset="2"/>
                </a:rPr>
                <a:t></a:t>
              </a:r>
              <a:r>
                <a:rPr lang="en-US" sz="1000" dirty="0"/>
                <a:t>+ M-MDSCs </a:t>
              </a:r>
              <a:endParaRPr lang="en-US" sz="1000" b="1" dirty="0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8374710" y="2035368"/>
              <a:ext cx="1206640" cy="622503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8294419" y="2431729"/>
              <a:ext cx="16506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TGF-</a:t>
              </a:r>
              <a:r>
                <a:rPr lang="en-US" sz="1000" dirty="0">
                  <a:sym typeface="Symbol" panose="05050102010706020507" pitchFamily="18" charset="2"/>
                </a:rPr>
                <a:t></a:t>
              </a:r>
              <a:r>
                <a:rPr lang="en-US" sz="1000" dirty="0"/>
                <a:t>+ </a:t>
              </a:r>
              <a:r>
                <a:rPr lang="en-US" sz="1000" dirty="0" smtClean="0"/>
                <a:t>non-M-MDSCs </a:t>
              </a:r>
              <a:endParaRPr lang="en-US" sz="1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54989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/>
          <p:cNvGrpSpPr/>
          <p:nvPr/>
        </p:nvGrpSpPr>
        <p:grpSpPr>
          <a:xfrm>
            <a:off x="1692249" y="993855"/>
            <a:ext cx="8564456" cy="5263175"/>
            <a:chOff x="1570958" y="140186"/>
            <a:chExt cx="8564456" cy="5263175"/>
          </a:xfrm>
        </p:grpSpPr>
        <p:pic>
          <p:nvPicPr>
            <p:cNvPr id="41" name="Picture 40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377" t="15964" r="-234" b="10878"/>
            <a:stretch/>
          </p:blipFill>
          <p:spPr>
            <a:xfrm>
              <a:off x="5100574" y="2967712"/>
              <a:ext cx="2268697" cy="2435649"/>
            </a:xfrm>
            <a:prstGeom prst="rect">
              <a:avLst/>
            </a:prstGeom>
          </p:spPr>
        </p:pic>
        <p:grpSp>
          <p:nvGrpSpPr>
            <p:cNvPr id="44" name="Group 43"/>
            <p:cNvGrpSpPr/>
            <p:nvPr/>
          </p:nvGrpSpPr>
          <p:grpSpPr>
            <a:xfrm>
              <a:off x="1570958" y="140186"/>
              <a:ext cx="8564456" cy="3172791"/>
              <a:chOff x="1570958" y="140186"/>
              <a:chExt cx="8564456" cy="3172791"/>
            </a:xfrm>
          </p:grpSpPr>
          <p:grpSp>
            <p:nvGrpSpPr>
              <p:cNvPr id="39" name="Group 38"/>
              <p:cNvGrpSpPr/>
              <p:nvPr/>
            </p:nvGrpSpPr>
            <p:grpSpPr>
              <a:xfrm>
                <a:off x="1570958" y="140186"/>
                <a:ext cx="8564456" cy="2626199"/>
                <a:chOff x="1222043" y="1271155"/>
                <a:chExt cx="8564456" cy="2626199"/>
              </a:xfrm>
            </p:grpSpPr>
            <p:grpSp>
              <p:nvGrpSpPr>
                <p:cNvPr id="37" name="Group 36"/>
                <p:cNvGrpSpPr/>
                <p:nvPr/>
              </p:nvGrpSpPr>
              <p:grpSpPr>
                <a:xfrm>
                  <a:off x="1222043" y="1271155"/>
                  <a:ext cx="6240816" cy="2602709"/>
                  <a:chOff x="1222043" y="1271155"/>
                  <a:chExt cx="6240816" cy="2602709"/>
                </a:xfrm>
              </p:grpSpPr>
              <p:grpSp>
                <p:nvGrpSpPr>
                  <p:cNvPr id="30" name="Group 29"/>
                  <p:cNvGrpSpPr/>
                  <p:nvPr/>
                </p:nvGrpSpPr>
                <p:grpSpPr>
                  <a:xfrm>
                    <a:off x="1560597" y="1359567"/>
                    <a:ext cx="5902262" cy="2514297"/>
                    <a:chOff x="345407" y="1444093"/>
                    <a:chExt cx="6592803" cy="2838846"/>
                  </a:xfrm>
                </p:grpSpPr>
                <p:pic>
                  <p:nvPicPr>
                    <p:cNvPr id="31" name="Picture 30"/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3510016" y="1444093"/>
                      <a:ext cx="2838846" cy="2838846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" name="Picture 31"/>
                    <p:cNvPicPr>
                      <a:picLocks noChangeAspect="1"/>
                    </p:cNvPicPr>
                    <p:nvPr/>
                  </p:nvPicPr>
                  <p:blipFill>
                    <a:blip r:embed="rId4"/>
                    <a:stretch>
                      <a:fillRect/>
                    </a:stretch>
                  </p:blipFill>
                  <p:spPr>
                    <a:xfrm>
                      <a:off x="345407" y="1444489"/>
                      <a:ext cx="2838450" cy="2838450"/>
                    </a:xfrm>
                    <a:prstGeom prst="rect">
                      <a:avLst/>
                    </a:prstGeom>
                  </p:spPr>
                </p:pic>
                <p:cxnSp>
                  <p:nvCxnSpPr>
                    <p:cNvPr id="34" name="Straight Arrow Connector 33"/>
                    <p:cNvCxnSpPr/>
                    <p:nvPr/>
                  </p:nvCxnSpPr>
                  <p:spPr>
                    <a:xfrm>
                      <a:off x="2322094" y="3320716"/>
                      <a:ext cx="1371600" cy="0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5" name="Straight Arrow Connector 34"/>
                    <p:cNvCxnSpPr/>
                    <p:nvPr/>
                  </p:nvCxnSpPr>
                  <p:spPr>
                    <a:xfrm>
                      <a:off x="5566610" y="3304675"/>
                      <a:ext cx="1371600" cy="0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36" name="Rectangle 35"/>
                  <p:cNvSpPr/>
                  <p:nvPr/>
                </p:nvSpPr>
                <p:spPr>
                  <a:xfrm>
                    <a:off x="1222043" y="1271155"/>
                    <a:ext cx="351378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A</a:t>
                    </a:r>
                  </a:p>
                </p:txBody>
              </p:sp>
            </p:grpSp>
            <p:pic>
              <p:nvPicPr>
                <p:cNvPr id="38" name="Picture 37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7260742" y="1371597"/>
                  <a:ext cx="2525757" cy="2525757"/>
                </a:xfrm>
                <a:prstGeom prst="rect">
                  <a:avLst/>
                </a:prstGeom>
              </p:spPr>
            </p:pic>
          </p:grpSp>
          <p:sp>
            <p:nvSpPr>
              <p:cNvPr id="43" name="Rectangle 42"/>
              <p:cNvSpPr/>
              <p:nvPr/>
            </p:nvSpPr>
            <p:spPr>
              <a:xfrm>
                <a:off x="4502472" y="2943645"/>
                <a:ext cx="35137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</a:p>
            </p:txBody>
          </p:sp>
        </p:grpSp>
      </p:grpSp>
      <p:sp>
        <p:nvSpPr>
          <p:cNvPr id="16" name="Rectangle 15"/>
          <p:cNvSpPr/>
          <p:nvPr/>
        </p:nvSpPr>
        <p:spPr>
          <a:xfrm>
            <a:off x="28894" y="159968"/>
            <a:ext cx="2633283" cy="51861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Supplementary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 Fig. 4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051608" y="1277147"/>
            <a:ext cx="10997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M-MDSC</a:t>
            </a:r>
            <a:endParaRPr lang="en-US" sz="1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9346530" y="2216304"/>
            <a:ext cx="10997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P-MDSC</a:t>
            </a:r>
            <a:endParaRPr 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184171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28894" y="159968"/>
            <a:ext cx="2633283" cy="51861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Supplementary </a:t>
            </a:r>
            <a:endParaRPr lang="en-US" dirty="0" smtClean="0"/>
          </a:p>
          <a:p>
            <a:pPr algn="ctr"/>
            <a:r>
              <a:rPr lang="en-US" dirty="0" smtClean="0"/>
              <a:t>Fig.  </a:t>
            </a:r>
            <a:r>
              <a:rPr lang="en-US" dirty="0"/>
              <a:t>5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167"/>
          <a:stretch/>
        </p:blipFill>
        <p:spPr>
          <a:xfrm>
            <a:off x="1758237" y="1168517"/>
            <a:ext cx="8069182" cy="50958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96679" y="965201"/>
            <a:ext cx="14637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MDP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PHA</a:t>
            </a:r>
          </a:p>
        </p:txBody>
      </p:sp>
    </p:spTree>
    <p:extLst>
      <p:ext uri="{BB962C8B-B14F-4D97-AF65-F5344CB8AC3E}">
        <p14:creationId xmlns:p14="http://schemas.microsoft.com/office/powerpoint/2010/main" val="247177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/>
          <p:cNvSpPr/>
          <p:nvPr/>
        </p:nvSpPr>
        <p:spPr>
          <a:xfrm>
            <a:off x="28894" y="0"/>
            <a:ext cx="2006221" cy="51861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Supplementary </a:t>
            </a:r>
            <a:endParaRPr lang="en-US" dirty="0" smtClean="0"/>
          </a:p>
          <a:p>
            <a:pPr algn="ctr"/>
            <a:r>
              <a:rPr lang="en-US" dirty="0" smtClean="0"/>
              <a:t>Fig.  6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2448745" y="385175"/>
            <a:ext cx="7072329" cy="6304101"/>
            <a:chOff x="2448745" y="385175"/>
            <a:chExt cx="7072329" cy="6304101"/>
          </a:xfrm>
        </p:grpSpPr>
        <p:grpSp>
          <p:nvGrpSpPr>
            <p:cNvPr id="90" name="Group 89"/>
            <p:cNvGrpSpPr/>
            <p:nvPr/>
          </p:nvGrpSpPr>
          <p:grpSpPr>
            <a:xfrm>
              <a:off x="2448745" y="385175"/>
              <a:ext cx="7072329" cy="6304101"/>
              <a:chOff x="532262" y="283797"/>
              <a:chExt cx="7072329" cy="6304101"/>
            </a:xfrm>
          </p:grpSpPr>
          <p:sp>
            <p:nvSpPr>
              <p:cNvPr id="53" name="Down Arrow 52"/>
              <p:cNvSpPr/>
              <p:nvPr/>
            </p:nvSpPr>
            <p:spPr>
              <a:xfrm rot="16200000" flipH="1">
                <a:off x="6373855" y="5222701"/>
                <a:ext cx="45719" cy="2062813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5669019" y="293338"/>
                <a:ext cx="1935572" cy="32339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1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Gated on Lymphocytes</a:t>
                </a:r>
              </a:p>
            </p:txBody>
          </p:sp>
          <p:grpSp>
            <p:nvGrpSpPr>
              <p:cNvPr id="89" name="Group 88"/>
              <p:cNvGrpSpPr/>
              <p:nvPr/>
            </p:nvGrpSpPr>
            <p:grpSpPr>
              <a:xfrm>
                <a:off x="532262" y="283797"/>
                <a:ext cx="6735427" cy="6304101"/>
                <a:chOff x="532262" y="283797"/>
                <a:chExt cx="6735427" cy="6304101"/>
              </a:xfrm>
            </p:grpSpPr>
            <p:sp>
              <p:nvSpPr>
                <p:cNvPr id="57" name="Rectangle 56"/>
                <p:cNvSpPr/>
                <p:nvPr/>
              </p:nvSpPr>
              <p:spPr>
                <a:xfrm>
                  <a:off x="5779284" y="6280756"/>
                  <a:ext cx="1143738" cy="30714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rtlCol="0" anchor="ctr"/>
                <a:lstStyle/>
                <a:p>
                  <a:pPr algn="ctr"/>
                  <a:r>
                    <a:rPr lang="en-US" sz="1200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CD4</a:t>
                  </a:r>
                </a:p>
              </p:txBody>
            </p:sp>
            <p:grpSp>
              <p:nvGrpSpPr>
                <p:cNvPr id="44" name="Group 43"/>
                <p:cNvGrpSpPr/>
                <p:nvPr/>
              </p:nvGrpSpPr>
              <p:grpSpPr>
                <a:xfrm>
                  <a:off x="532262" y="283797"/>
                  <a:ext cx="6735427" cy="6304100"/>
                  <a:chOff x="532262" y="283797"/>
                  <a:chExt cx="6735427" cy="6304100"/>
                </a:xfrm>
              </p:grpSpPr>
              <p:pic>
                <p:nvPicPr>
                  <p:cNvPr id="50" name="Picture 49"/>
                  <p:cNvPicPr>
                    <a:picLocks noChangeAspect="1"/>
                  </p:cNvPicPr>
                  <p:nvPr/>
                </p:nvPicPr>
                <p:blipFill rotWithShape="1">
                  <a:blip r:embed="rId2"/>
                  <a:srcRect l="9195" b="5489"/>
                  <a:stretch/>
                </p:blipFill>
                <p:spPr>
                  <a:xfrm>
                    <a:off x="2480084" y="4430964"/>
                    <a:ext cx="1801710" cy="1823144"/>
                  </a:xfrm>
                  <a:prstGeom prst="rect">
                    <a:avLst/>
                  </a:prstGeom>
                </p:spPr>
              </p:pic>
              <p:grpSp>
                <p:nvGrpSpPr>
                  <p:cNvPr id="42" name="Group 41"/>
                  <p:cNvGrpSpPr/>
                  <p:nvPr/>
                </p:nvGrpSpPr>
                <p:grpSpPr>
                  <a:xfrm>
                    <a:off x="532262" y="283797"/>
                    <a:ext cx="6735427" cy="6304100"/>
                    <a:chOff x="532262" y="283797"/>
                    <a:chExt cx="6735427" cy="6304100"/>
                  </a:xfrm>
                </p:grpSpPr>
                <p:grpSp>
                  <p:nvGrpSpPr>
                    <p:cNvPr id="40" name="Group 39"/>
                    <p:cNvGrpSpPr/>
                    <p:nvPr/>
                  </p:nvGrpSpPr>
                  <p:grpSpPr>
                    <a:xfrm>
                      <a:off x="532262" y="283797"/>
                      <a:ext cx="6735427" cy="6304100"/>
                      <a:chOff x="532262" y="283797"/>
                      <a:chExt cx="6735427" cy="6304100"/>
                    </a:xfrm>
                  </p:grpSpPr>
                  <p:pic>
                    <p:nvPicPr>
                      <p:cNvPr id="27" name="Picture 26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3"/>
                      <a:srcRect l="10364" b="7493"/>
                      <a:stretch/>
                    </p:blipFill>
                    <p:spPr>
                      <a:xfrm>
                        <a:off x="2514686" y="2565513"/>
                        <a:ext cx="1760880" cy="1766783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15" name="Picture 14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4"/>
                      <a:srcRect l="9584" b="7093"/>
                      <a:stretch/>
                    </p:blipFill>
                    <p:spPr>
                      <a:xfrm>
                        <a:off x="2476442" y="602984"/>
                        <a:ext cx="1796042" cy="1794268"/>
                      </a:xfrm>
                      <a:prstGeom prst="rect">
                        <a:avLst/>
                      </a:prstGeom>
                    </p:spPr>
                  </p:pic>
                  <p:grpSp>
                    <p:nvGrpSpPr>
                      <p:cNvPr id="39" name="Group 38"/>
                      <p:cNvGrpSpPr/>
                      <p:nvPr/>
                    </p:nvGrpSpPr>
                    <p:grpSpPr>
                      <a:xfrm>
                        <a:off x="532262" y="283797"/>
                        <a:ext cx="6735427" cy="6304100"/>
                        <a:chOff x="532262" y="283797"/>
                        <a:chExt cx="6735427" cy="6304100"/>
                      </a:xfrm>
                    </p:grpSpPr>
                    <p:grpSp>
                      <p:nvGrpSpPr>
                        <p:cNvPr id="38" name="Group 37"/>
                        <p:cNvGrpSpPr/>
                        <p:nvPr/>
                      </p:nvGrpSpPr>
                      <p:grpSpPr>
                        <a:xfrm>
                          <a:off x="532262" y="283797"/>
                          <a:ext cx="6735427" cy="6304100"/>
                          <a:chOff x="532262" y="283797"/>
                          <a:chExt cx="6735427" cy="6304100"/>
                        </a:xfrm>
                      </p:grpSpPr>
                      <p:grpSp>
                        <p:nvGrpSpPr>
                          <p:cNvPr id="2" name="Group 1"/>
                          <p:cNvGrpSpPr/>
                          <p:nvPr/>
                        </p:nvGrpSpPr>
                        <p:grpSpPr>
                          <a:xfrm>
                            <a:off x="532262" y="283797"/>
                            <a:ext cx="3955516" cy="6304100"/>
                            <a:chOff x="490154" y="930433"/>
                            <a:chExt cx="2701126" cy="4315909"/>
                          </a:xfrm>
                        </p:grpSpPr>
                        <p:grpSp>
                          <p:nvGrpSpPr>
                            <p:cNvPr id="3" name="Group 2"/>
                            <p:cNvGrpSpPr/>
                            <p:nvPr/>
                          </p:nvGrpSpPr>
                          <p:grpSpPr>
                            <a:xfrm>
                              <a:off x="490154" y="980573"/>
                              <a:ext cx="2701126" cy="4265769"/>
                              <a:chOff x="113550" y="805900"/>
                              <a:chExt cx="3379237" cy="5935791"/>
                            </a:xfrm>
                          </p:grpSpPr>
                          <p:grpSp>
                            <p:nvGrpSpPr>
                              <p:cNvPr id="5" name="Group 4"/>
                              <p:cNvGrpSpPr/>
                              <p:nvPr/>
                            </p:nvGrpSpPr>
                            <p:grpSpPr>
                              <a:xfrm>
                                <a:off x="113550" y="1025202"/>
                                <a:ext cx="3379237" cy="5716489"/>
                                <a:chOff x="113550" y="1025202"/>
                                <a:chExt cx="3379237" cy="5716489"/>
                              </a:xfrm>
                            </p:grpSpPr>
                            <p:grpSp>
                              <p:nvGrpSpPr>
                                <p:cNvPr id="9" name="Group 8"/>
                                <p:cNvGrpSpPr/>
                                <p:nvPr/>
                              </p:nvGrpSpPr>
                              <p:grpSpPr>
                                <a:xfrm>
                                  <a:off x="1357028" y="1025202"/>
                                  <a:ext cx="2135759" cy="5716489"/>
                                  <a:chOff x="24512" y="235131"/>
                                  <a:chExt cx="2332284" cy="6556638"/>
                                </a:xfrm>
                              </p:grpSpPr>
                              <p:sp>
                                <p:nvSpPr>
                                  <p:cNvPr id="34" name="Down Arrow 33"/>
                                  <p:cNvSpPr/>
                                  <p:nvPr/>
                                </p:nvSpPr>
                                <p:spPr>
                                  <a:xfrm rot="10800000">
                                    <a:off x="368185" y="235131"/>
                                    <a:ext cx="50107" cy="6146154"/>
                                  </a:xfrm>
                                  <a:prstGeom prst="downArrow">
                                    <a:avLst/>
                                  </a:prstGeom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en-US"/>
                                  </a:p>
                                </p:txBody>
                              </p:sp>
                              <p:sp>
                                <p:nvSpPr>
                                  <p:cNvPr id="35" name="Down Arrow 34"/>
                                  <p:cNvSpPr/>
                                  <p:nvPr/>
                                </p:nvSpPr>
                                <p:spPr>
                                  <a:xfrm rot="16200000" flipH="1">
                                    <a:off x="1349259" y="5410818"/>
                                    <a:ext cx="51516" cy="1963559"/>
                                  </a:xfrm>
                                  <a:prstGeom prst="downArrow">
                                    <a:avLst/>
                                  </a:prstGeom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en-US"/>
                                  </a:p>
                                </p:txBody>
                              </p:sp>
                              <p:sp>
                                <p:nvSpPr>
                                  <p:cNvPr id="36" name="Rectangle 35"/>
                                  <p:cNvSpPr/>
                                  <p:nvPr/>
                                </p:nvSpPr>
                                <p:spPr>
                                  <a:xfrm>
                                    <a:off x="24512" y="2835951"/>
                                    <a:ext cx="284238" cy="1060828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noFill/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vert="vert270" rtlCol="0" anchor="ctr"/>
                                  <a:lstStyle/>
                                  <a:p>
                                    <a:pPr algn="ctr"/>
                                    <a:r>
                                      <a:rPr lang="en-US" sz="1200" dirty="0">
                                        <a:solidFill>
                                          <a:srgbClr val="FF0000"/>
                                        </a:solidFill>
                                        <a:latin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a:t>SSC-H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7" name="Rectangle 36"/>
                                  <p:cNvSpPr/>
                                  <p:nvPr/>
                                </p:nvSpPr>
                                <p:spPr>
                                  <a:xfrm>
                                    <a:off x="766646" y="6435764"/>
                                    <a:ext cx="1052004" cy="356005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noFill/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vert="horz" rtlCol="0" anchor="ctr"/>
                                  <a:lstStyle/>
                                  <a:p>
                                    <a:pPr algn="ctr"/>
                                    <a:r>
                                      <a:rPr lang="en-US" sz="1200" dirty="0">
                                        <a:solidFill>
                                          <a:srgbClr val="FF0000"/>
                                        </a:solidFill>
                                        <a:latin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a:t>FSC-H</a:t>
                                    </a: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12" name="Rounded Rectangle 11"/>
                                <p:cNvSpPr/>
                                <p:nvPr/>
                              </p:nvSpPr>
                              <p:spPr>
                                <a:xfrm>
                                  <a:off x="113550" y="5431075"/>
                                  <a:ext cx="1187132" cy="588737"/>
                                </a:xfrm>
                                <a:prstGeom prst="roundRect">
                                  <a:avLst/>
                                </a:prstGeom>
                                <a:solidFill>
                                  <a:schemeClr val="bg1"/>
                                </a:solidFill>
                              </p:spPr>
                              <p:style>
                                <a:lnRef idx="2">
                                  <a:schemeClr val="accent2">
                                    <a:shade val="50000"/>
                                  </a:schemeClr>
                                </a:lnRef>
                                <a:fillRef idx="1">
                                  <a:schemeClr val="accent2"/>
                                </a:fillRef>
                                <a:effectRef idx="0">
                                  <a:schemeClr val="accent2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n-US" sz="1200" dirty="0">
                                      <a:solidFill>
                                        <a:schemeClr val="tx1"/>
                                      </a:solidFill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a:t>MDP+PHA+ MDSC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13" name="Rounded Rectangle 12"/>
                                <p:cNvSpPr/>
                                <p:nvPr/>
                              </p:nvSpPr>
                              <p:spPr>
                                <a:xfrm>
                                  <a:off x="113550" y="1586982"/>
                                  <a:ext cx="1138984" cy="558043"/>
                                </a:xfrm>
                                <a:prstGeom prst="roundRect">
                                  <a:avLst/>
                                </a:prstGeom>
                                <a:solidFill>
                                  <a:schemeClr val="bg1"/>
                                </a:solidFill>
                              </p:spPr>
                              <p:style>
                                <a:lnRef idx="2">
                                  <a:schemeClr val="accent2">
                                    <a:shade val="50000"/>
                                  </a:schemeClr>
                                </a:lnRef>
                                <a:fillRef idx="1">
                                  <a:schemeClr val="accent2"/>
                                </a:fillRef>
                                <a:effectRef idx="0">
                                  <a:schemeClr val="accent2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n-US" sz="1200" dirty="0">
                                      <a:solidFill>
                                        <a:schemeClr val="tx1"/>
                                      </a:solidFill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a:t>MDP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14" name="Rounded Rectangle 13"/>
                                <p:cNvSpPr/>
                                <p:nvPr/>
                              </p:nvSpPr>
                              <p:spPr>
                                <a:xfrm>
                                  <a:off x="113550" y="3514084"/>
                                  <a:ext cx="1138984" cy="560427"/>
                                </a:xfrm>
                                <a:prstGeom prst="roundRect">
                                  <a:avLst/>
                                </a:prstGeom>
                                <a:solidFill>
                                  <a:schemeClr val="bg1"/>
                                </a:solidFill>
                              </p:spPr>
                              <p:style>
                                <a:lnRef idx="2">
                                  <a:schemeClr val="accent2">
                                    <a:shade val="50000"/>
                                  </a:schemeClr>
                                </a:lnRef>
                                <a:fillRef idx="1">
                                  <a:schemeClr val="accent2"/>
                                </a:fillRef>
                                <a:effectRef idx="0">
                                  <a:schemeClr val="accent2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n-US" sz="1200" dirty="0">
                                      <a:solidFill>
                                        <a:schemeClr val="tx1"/>
                                      </a:solidFill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a:t>MDP + PHA</a:t>
                                  </a:r>
                                </a:p>
                              </p:txBody>
                            </p:sp>
                          </p:grpSp>
                          <p:sp>
                            <p:nvSpPr>
                              <p:cNvPr id="8" name="TextBox 7"/>
                              <p:cNvSpPr txBox="1"/>
                              <p:nvPr/>
                            </p:nvSpPr>
                            <p:spPr>
                              <a:xfrm>
                                <a:off x="2115109" y="805900"/>
                                <a:ext cx="1201703" cy="320995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r>
                                  <a:rPr lang="en-US" sz="1200" dirty="0">
                                    <a:solidFill>
                                      <a:srgbClr val="FF0000"/>
                                    </a:solidFill>
                                    <a:latin typeface="Times New Roman" pitchFamily="18" charset="0"/>
                                    <a:cs typeface="Times New Roman" pitchFamily="18" charset="0"/>
                                  </a:rPr>
                                  <a:t>Lymphocytes</a:t>
                                </a:r>
                              </a:p>
                            </p:txBody>
                          </p:sp>
                        </p:grpSp>
                        <p:sp>
                          <p:nvSpPr>
                            <p:cNvPr id="4" name="TextBox 3"/>
                            <p:cNvSpPr txBox="1"/>
                            <p:nvPr/>
                          </p:nvSpPr>
                          <p:spPr>
                            <a:xfrm>
                              <a:off x="986625" y="930433"/>
                              <a:ext cx="452439" cy="369332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r>
                                <a:rPr lang="en-US" b="1" dirty="0">
                                  <a:latin typeface="Times New Roman" pitchFamily="18" charset="0"/>
                                  <a:cs typeface="Times New Roman" pitchFamily="18" charset="0"/>
                                </a:rPr>
                                <a:t>A</a:t>
                              </a:r>
                            </a:p>
                          </p:txBody>
                        </p:sp>
                      </p:grpSp>
                      <p:grpSp>
                        <p:nvGrpSpPr>
                          <p:cNvPr id="17" name="Group 16"/>
                          <p:cNvGrpSpPr/>
                          <p:nvPr/>
                        </p:nvGrpSpPr>
                        <p:grpSpPr>
                          <a:xfrm>
                            <a:off x="5446577" y="2498544"/>
                            <a:ext cx="1821112" cy="3743677"/>
                            <a:chOff x="8417969" y="2510431"/>
                            <a:chExt cx="1821112" cy="3743677"/>
                          </a:xfrm>
                        </p:grpSpPr>
                        <p:pic>
                          <p:nvPicPr>
                            <p:cNvPr id="47" name="Picture 46"/>
                            <p:cNvPicPr>
                              <a:picLocks noChangeAspect="1"/>
                            </p:cNvPicPr>
                            <p:nvPr/>
                          </p:nvPicPr>
                          <p:blipFill rotWithShape="1">
                            <a:blip r:embed="rId5"/>
                            <a:srcRect l="8684" b="6692"/>
                            <a:stretch/>
                          </p:blipFill>
                          <p:spPr>
                            <a:xfrm>
                              <a:off x="8417969" y="2510431"/>
                              <a:ext cx="1821112" cy="1831774"/>
                            </a:xfrm>
                            <a:prstGeom prst="rect">
                              <a:avLst/>
                            </a:prstGeom>
                          </p:spPr>
                        </p:pic>
                        <p:pic>
                          <p:nvPicPr>
                            <p:cNvPr id="55" name="Picture 54"/>
                            <p:cNvPicPr>
                              <a:picLocks noChangeAspect="1"/>
                            </p:cNvPicPr>
                            <p:nvPr/>
                          </p:nvPicPr>
                          <p:blipFill rotWithShape="1">
                            <a:blip r:embed="rId6"/>
                            <a:srcRect l="9079" b="7093"/>
                            <a:stretch/>
                          </p:blipFill>
                          <p:spPr>
                            <a:xfrm>
                              <a:off x="8435499" y="4467806"/>
                              <a:ext cx="1775861" cy="1786302"/>
                            </a:xfrm>
                            <a:prstGeom prst="rect">
                              <a:avLst/>
                            </a:prstGeom>
                          </p:spPr>
                        </p:pic>
                      </p:grpSp>
                    </p:grpSp>
                    <p:sp>
                      <p:nvSpPr>
                        <p:cNvPr id="52" name="Down Arrow 51"/>
                        <p:cNvSpPr/>
                        <p:nvPr/>
                      </p:nvSpPr>
                      <p:spPr>
                        <a:xfrm rot="10800000">
                          <a:off x="5340801" y="553532"/>
                          <a:ext cx="49015" cy="5691846"/>
                        </a:xfrm>
                        <a:prstGeom prst="downArrow">
                          <a:avLst/>
                        </a:prstGeom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</p:grpSp>
                <p:sp>
                  <p:nvSpPr>
                    <p:cNvPr id="58" name="Rectangle 57"/>
                    <p:cNvSpPr/>
                    <p:nvPr/>
                  </p:nvSpPr>
                  <p:spPr>
                    <a:xfrm>
                      <a:off x="4944012" y="2938981"/>
                      <a:ext cx="350706" cy="982415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vert270" rtlCol="0" anchor="ctr"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IFN-</a:t>
                      </a:r>
                      <a:r>
                        <a:rPr lang="el-GR" sz="16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γ</a:t>
                      </a:r>
                      <a:endParaRPr lang="en-US" sz="12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</p:grpSp>
            </p:grpSp>
            <p:cxnSp>
              <p:nvCxnSpPr>
                <p:cNvPr id="49" name="Straight Arrow Connector 48"/>
                <p:cNvCxnSpPr/>
                <p:nvPr/>
              </p:nvCxnSpPr>
              <p:spPr>
                <a:xfrm>
                  <a:off x="3549869" y="5918643"/>
                  <a:ext cx="1615127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Arrow Connector 47"/>
                <p:cNvCxnSpPr/>
                <p:nvPr/>
              </p:nvCxnSpPr>
              <p:spPr>
                <a:xfrm>
                  <a:off x="3542722" y="4055875"/>
                  <a:ext cx="1615127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Arrow Connector 45"/>
                <p:cNvCxnSpPr/>
                <p:nvPr/>
              </p:nvCxnSpPr>
              <p:spPr>
                <a:xfrm>
                  <a:off x="3538166" y="2097356"/>
                  <a:ext cx="1615127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0590" y="718108"/>
              <a:ext cx="1773568" cy="179811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4037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/>
        </p:nvSpPr>
        <p:spPr>
          <a:xfrm>
            <a:off x="28894" y="0"/>
            <a:ext cx="2006221" cy="51861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Supplementary</a:t>
            </a:r>
          </a:p>
          <a:p>
            <a:pPr algn="ctr"/>
            <a:r>
              <a:rPr lang="en-US" dirty="0" smtClean="0"/>
              <a:t> Fig. </a:t>
            </a:r>
            <a:r>
              <a:rPr lang="en-US" dirty="0"/>
              <a:t>7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1017768" y="271870"/>
            <a:ext cx="9057534" cy="6323316"/>
            <a:chOff x="1017768" y="271870"/>
            <a:chExt cx="9057534" cy="6323316"/>
          </a:xfrm>
        </p:grpSpPr>
        <p:grpSp>
          <p:nvGrpSpPr>
            <p:cNvPr id="4" name="Group 3"/>
            <p:cNvGrpSpPr/>
            <p:nvPr/>
          </p:nvGrpSpPr>
          <p:grpSpPr>
            <a:xfrm>
              <a:off x="1017768" y="271870"/>
              <a:ext cx="9057534" cy="6323316"/>
              <a:chOff x="1017768" y="271870"/>
              <a:chExt cx="9057534" cy="6323316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1017768" y="271870"/>
                <a:ext cx="9057534" cy="6323316"/>
                <a:chOff x="1017768" y="271870"/>
                <a:chExt cx="9057534" cy="6323316"/>
              </a:xfrm>
            </p:grpSpPr>
            <p:grpSp>
              <p:nvGrpSpPr>
                <p:cNvPr id="53" name="Group 52"/>
                <p:cNvGrpSpPr/>
                <p:nvPr/>
              </p:nvGrpSpPr>
              <p:grpSpPr>
                <a:xfrm>
                  <a:off x="1017768" y="271870"/>
                  <a:ext cx="9057534" cy="6323316"/>
                  <a:chOff x="1017768" y="271870"/>
                  <a:chExt cx="9057534" cy="6323316"/>
                </a:xfrm>
              </p:grpSpPr>
              <p:pic>
                <p:nvPicPr>
                  <p:cNvPr id="50" name="Picture 49"/>
                  <p:cNvPicPr>
                    <a:picLocks noChangeAspect="1"/>
                  </p:cNvPicPr>
                  <p:nvPr/>
                </p:nvPicPr>
                <p:blipFill rotWithShape="1">
                  <a:blip r:embed="rId2"/>
                  <a:srcRect l="9195" b="5489"/>
                  <a:stretch/>
                </p:blipFill>
                <p:spPr>
                  <a:xfrm>
                    <a:off x="2801361" y="4406250"/>
                    <a:ext cx="1801710" cy="1823144"/>
                  </a:xfrm>
                  <a:prstGeom prst="rect">
                    <a:avLst/>
                  </a:prstGeom>
                </p:spPr>
              </p:pic>
              <p:grpSp>
                <p:nvGrpSpPr>
                  <p:cNvPr id="52" name="Group 51"/>
                  <p:cNvGrpSpPr/>
                  <p:nvPr/>
                </p:nvGrpSpPr>
                <p:grpSpPr>
                  <a:xfrm>
                    <a:off x="1017768" y="271870"/>
                    <a:ext cx="9057534" cy="6323316"/>
                    <a:chOff x="535854" y="729072"/>
                    <a:chExt cx="9057534" cy="6323316"/>
                  </a:xfrm>
                </p:grpSpPr>
                <p:grpSp>
                  <p:nvGrpSpPr>
                    <p:cNvPr id="42" name="Group 41"/>
                    <p:cNvGrpSpPr/>
                    <p:nvPr/>
                  </p:nvGrpSpPr>
                  <p:grpSpPr>
                    <a:xfrm>
                      <a:off x="535854" y="729072"/>
                      <a:ext cx="9057534" cy="6323316"/>
                      <a:chOff x="989471" y="284229"/>
                      <a:chExt cx="9057534" cy="6323316"/>
                    </a:xfrm>
                  </p:grpSpPr>
                  <p:pic>
                    <p:nvPicPr>
                      <p:cNvPr id="27" name="Picture 26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3"/>
                      <a:srcRect l="10364" b="7493"/>
                      <a:stretch/>
                    </p:blipFill>
                    <p:spPr>
                      <a:xfrm>
                        <a:off x="2835963" y="2565513"/>
                        <a:ext cx="1760880" cy="1766783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15" name="Picture 14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4"/>
                      <a:srcRect l="9584" b="7093"/>
                      <a:stretch/>
                    </p:blipFill>
                    <p:spPr>
                      <a:xfrm>
                        <a:off x="2797719" y="602984"/>
                        <a:ext cx="1796042" cy="1794268"/>
                      </a:xfrm>
                      <a:prstGeom prst="rect">
                        <a:avLst/>
                      </a:prstGeom>
                    </p:spPr>
                  </p:pic>
                  <p:grpSp>
                    <p:nvGrpSpPr>
                      <p:cNvPr id="33" name="Group 32"/>
                      <p:cNvGrpSpPr/>
                      <p:nvPr/>
                    </p:nvGrpSpPr>
                    <p:grpSpPr>
                      <a:xfrm>
                        <a:off x="989471" y="284229"/>
                        <a:ext cx="9057534" cy="6323316"/>
                        <a:chOff x="989471" y="297464"/>
                        <a:chExt cx="9057534" cy="6323316"/>
                      </a:xfrm>
                    </p:grpSpPr>
                    <p:grpSp>
                      <p:nvGrpSpPr>
                        <p:cNvPr id="3" name="Group 2"/>
                        <p:cNvGrpSpPr/>
                        <p:nvPr/>
                      </p:nvGrpSpPr>
                      <p:grpSpPr>
                        <a:xfrm>
                          <a:off x="989471" y="297464"/>
                          <a:ext cx="9057534" cy="6323316"/>
                          <a:chOff x="504158" y="736542"/>
                          <a:chExt cx="7737931" cy="6023872"/>
                        </a:xfrm>
                      </p:grpSpPr>
                      <p:grpSp>
                        <p:nvGrpSpPr>
                          <p:cNvPr id="5" name="Group 4"/>
                          <p:cNvGrpSpPr/>
                          <p:nvPr/>
                        </p:nvGrpSpPr>
                        <p:grpSpPr>
                          <a:xfrm>
                            <a:off x="504158" y="1025202"/>
                            <a:ext cx="7737931" cy="5735212"/>
                            <a:chOff x="504158" y="1025202"/>
                            <a:chExt cx="7737931" cy="5735212"/>
                          </a:xfrm>
                        </p:grpSpPr>
                        <p:grpSp>
                          <p:nvGrpSpPr>
                            <p:cNvPr id="9" name="Group 8"/>
                            <p:cNvGrpSpPr/>
                            <p:nvPr/>
                          </p:nvGrpSpPr>
                          <p:grpSpPr>
                            <a:xfrm>
                              <a:off x="1663178" y="1025202"/>
                              <a:ext cx="2135759" cy="5716489"/>
                              <a:chOff x="358824" y="235131"/>
                              <a:chExt cx="2332284" cy="6556638"/>
                            </a:xfrm>
                          </p:grpSpPr>
                          <p:sp>
                            <p:nvSpPr>
                              <p:cNvPr id="34" name="Down Arrow 33"/>
                              <p:cNvSpPr/>
                              <p:nvPr/>
                            </p:nvSpPr>
                            <p:spPr>
                              <a:xfrm rot="10800000">
                                <a:off x="702497" y="235131"/>
                                <a:ext cx="50107" cy="6146154"/>
                              </a:xfrm>
                              <a:prstGeom prst="downArrow">
                                <a:avLst/>
                              </a:prstGeom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5" name="Down Arrow 34"/>
                              <p:cNvSpPr/>
                              <p:nvPr/>
                            </p:nvSpPr>
                            <p:spPr>
                              <a:xfrm rot="16200000" flipH="1">
                                <a:off x="1683571" y="5410818"/>
                                <a:ext cx="51516" cy="1963559"/>
                              </a:xfrm>
                              <a:prstGeom prst="downArrow">
                                <a:avLst/>
                              </a:prstGeom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6" name="Rectangle 35"/>
                              <p:cNvSpPr/>
                              <p:nvPr/>
                            </p:nvSpPr>
                            <p:spPr>
                              <a:xfrm>
                                <a:off x="358824" y="2835951"/>
                                <a:ext cx="284238" cy="1060828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bg1"/>
                              </a:solidFill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vert="vert270" rtlCol="0" anchor="ctr"/>
                              <a:lstStyle/>
                              <a:p>
                                <a:pPr algn="ctr"/>
                                <a:r>
                                  <a:rPr lang="en-US" sz="1200" dirty="0">
                                    <a:solidFill>
                                      <a:srgbClr val="FF0000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SSC-H</a:t>
                                </a:r>
                              </a:p>
                            </p:txBody>
                          </p:sp>
                          <p:sp>
                            <p:nvSpPr>
                              <p:cNvPr id="37" name="Rectangle 36"/>
                              <p:cNvSpPr/>
                              <p:nvPr/>
                            </p:nvSpPr>
                            <p:spPr>
                              <a:xfrm>
                                <a:off x="1100958" y="6435764"/>
                                <a:ext cx="1052004" cy="356005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bg1"/>
                              </a:solidFill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vert="horz" rtlCol="0" anchor="ctr"/>
                              <a:lstStyle/>
                              <a:p>
                                <a:pPr algn="ctr"/>
                                <a:r>
                                  <a:rPr lang="en-US" sz="1200" dirty="0">
                                    <a:solidFill>
                                      <a:srgbClr val="FF0000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FSC-H</a:t>
                                </a:r>
                              </a:p>
                            </p:txBody>
                          </p:sp>
                        </p:grpSp>
                        <p:grpSp>
                          <p:nvGrpSpPr>
                            <p:cNvPr id="10" name="Group 9"/>
                            <p:cNvGrpSpPr/>
                            <p:nvPr/>
                          </p:nvGrpSpPr>
                          <p:grpSpPr>
                            <a:xfrm>
                              <a:off x="3789817" y="1070008"/>
                              <a:ext cx="2114264" cy="5573383"/>
                              <a:chOff x="3716721" y="275280"/>
                              <a:chExt cx="2208884" cy="6337789"/>
                            </a:xfrm>
                          </p:grpSpPr>
                          <p:sp>
                            <p:nvSpPr>
                              <p:cNvPr id="23" name="Down Arrow 22"/>
                              <p:cNvSpPr/>
                              <p:nvPr/>
                            </p:nvSpPr>
                            <p:spPr>
                              <a:xfrm rot="10800000">
                                <a:off x="4071013" y="275280"/>
                                <a:ext cx="40806" cy="6060697"/>
                              </a:xfrm>
                              <a:prstGeom prst="downArrow">
                                <a:avLst/>
                              </a:prstGeom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US"/>
                              </a:p>
                            </p:txBody>
                          </p:sp>
                          <p:grpSp>
                            <p:nvGrpSpPr>
                              <p:cNvPr id="24" name="Group 23"/>
                              <p:cNvGrpSpPr/>
                              <p:nvPr/>
                            </p:nvGrpSpPr>
                            <p:grpSpPr>
                              <a:xfrm>
                                <a:off x="3716721" y="2563937"/>
                                <a:ext cx="2208884" cy="4049132"/>
                                <a:chOff x="2636105" y="2554139"/>
                                <a:chExt cx="2208884" cy="4049132"/>
                              </a:xfrm>
                            </p:grpSpPr>
                            <p:sp>
                              <p:nvSpPr>
                                <p:cNvPr id="28" name="Down Arrow 27"/>
                                <p:cNvSpPr/>
                                <p:nvPr/>
                              </p:nvSpPr>
                              <p:spPr>
                                <a:xfrm rot="16200000" flipH="1">
                                  <a:off x="3907954" y="5419132"/>
                                  <a:ext cx="49528" cy="1824542"/>
                                </a:xfrm>
                                <a:prstGeom prst="downArrow">
                                  <a:avLst/>
                                </a:prstGeom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US"/>
                                </a:p>
                              </p:txBody>
                            </p:sp>
                            <p:sp>
                              <p:nvSpPr>
                                <p:cNvPr id="29" name="Rectangle 28"/>
                                <p:cNvSpPr/>
                                <p:nvPr/>
                              </p:nvSpPr>
                              <p:spPr>
                                <a:xfrm>
                                  <a:off x="2636105" y="2554139"/>
                                  <a:ext cx="284238" cy="125555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bg1"/>
                                </a:solidFill>
                                <a:ln>
                                  <a:noFill/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vert="vert270" rtlCol="0" anchor="ctr"/>
                                <a:lstStyle/>
                                <a:p>
                                  <a:pPr algn="ctr"/>
                                  <a:r>
                                    <a:rPr lang="en-US" sz="1200" dirty="0">
                                      <a:solidFill>
                                        <a:srgbClr val="FF0000"/>
                                      </a:solidFill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a:t>SSC-H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30" name="Rectangle 29"/>
                                <p:cNvSpPr/>
                                <p:nvPr/>
                              </p:nvSpPr>
                              <p:spPr>
                                <a:xfrm>
                                  <a:off x="3385234" y="6375038"/>
                                  <a:ext cx="932659" cy="228233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bg1"/>
                                </a:solidFill>
                                <a:ln>
                                  <a:noFill/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vert="horz" rtlCol="0" anchor="ctr"/>
                                <a:lstStyle/>
                                <a:p>
                                  <a:pPr algn="ctr"/>
                                  <a:r>
                                    <a:rPr lang="en-US" sz="1200" dirty="0">
                                      <a:solidFill>
                                        <a:srgbClr val="FF0000"/>
                                      </a:solidFill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a:t>CD4</a:t>
                                  </a:r>
                                </a:p>
                              </p:txBody>
                            </p:sp>
                          </p:grpSp>
                        </p:grpSp>
                        <p:grpSp>
                          <p:nvGrpSpPr>
                            <p:cNvPr id="16" name="Group 15"/>
                            <p:cNvGrpSpPr/>
                            <p:nvPr/>
                          </p:nvGrpSpPr>
                          <p:grpSpPr>
                            <a:xfrm>
                              <a:off x="6066382" y="1040202"/>
                              <a:ext cx="2175707" cy="5720212"/>
                              <a:chOff x="5636087" y="284406"/>
                              <a:chExt cx="2064063" cy="6483834"/>
                            </a:xfrm>
                          </p:grpSpPr>
                          <p:sp>
                            <p:nvSpPr>
                              <p:cNvPr id="19" name="Rectangle 18"/>
                              <p:cNvSpPr/>
                              <p:nvPr/>
                            </p:nvSpPr>
                            <p:spPr>
                              <a:xfrm>
                                <a:off x="5636087" y="2788641"/>
                                <a:ext cx="284238" cy="1060828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bg1"/>
                              </a:solidFill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vert="vert270" rtlCol="0" anchor="ctr"/>
                              <a:lstStyle/>
                              <a:p>
                                <a:pPr algn="ctr"/>
                                <a:r>
                                  <a:rPr lang="en-US" sz="1200" dirty="0">
                                    <a:solidFill>
                                      <a:srgbClr val="FF0000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CD25</a:t>
                                </a:r>
                              </a:p>
                            </p:txBody>
                          </p:sp>
                          <p:sp>
                            <p:nvSpPr>
                              <p:cNvPr id="20" name="Rectangle 19"/>
                              <p:cNvSpPr/>
                              <p:nvPr/>
                            </p:nvSpPr>
                            <p:spPr>
                              <a:xfrm>
                                <a:off x="6500470" y="6436582"/>
                                <a:ext cx="926968" cy="331658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bg1"/>
                              </a:solidFill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vert="horz" rtlCol="0" anchor="ctr"/>
                              <a:lstStyle/>
                              <a:p>
                                <a:pPr algn="ctr"/>
                                <a:r>
                                  <a:rPr lang="en-US" sz="1200" dirty="0">
                                    <a:solidFill>
                                      <a:srgbClr val="FF0000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Foxp3</a:t>
                                </a:r>
                              </a:p>
                            </p:txBody>
                          </p:sp>
                          <p:sp>
                            <p:nvSpPr>
                              <p:cNvPr id="21" name="Down Arrow 20"/>
                              <p:cNvSpPr/>
                              <p:nvPr/>
                            </p:nvSpPr>
                            <p:spPr>
                              <a:xfrm rot="10800000">
                                <a:off x="5992494" y="284406"/>
                                <a:ext cx="39725" cy="6146154"/>
                              </a:xfrm>
                              <a:prstGeom prst="downArrow">
                                <a:avLst/>
                              </a:prstGeom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22" name="Down Arrow 21"/>
                              <p:cNvSpPr/>
                              <p:nvPr/>
                            </p:nvSpPr>
                            <p:spPr>
                              <a:xfrm rot="16200000" flipH="1">
                                <a:off x="6839540" y="5581334"/>
                                <a:ext cx="49368" cy="1671852"/>
                              </a:xfrm>
                              <a:prstGeom prst="downArrow">
                                <a:avLst/>
                              </a:prstGeom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US"/>
                              </a:p>
                            </p:txBody>
                          </p:sp>
                        </p:grpSp>
                        <p:sp>
                          <p:nvSpPr>
                            <p:cNvPr id="12" name="Rounded Rectangle 11"/>
                            <p:cNvSpPr/>
                            <p:nvPr/>
                          </p:nvSpPr>
                          <p:spPr>
                            <a:xfrm>
                              <a:off x="504158" y="5431075"/>
                              <a:ext cx="1187132" cy="588737"/>
                            </a:xfrm>
                            <a:prstGeom prst="roundRect">
                              <a:avLst/>
                            </a:prstGeom>
                            <a:solidFill>
                              <a:schemeClr val="bg1"/>
                            </a:solidFill>
                          </p:spPr>
                          <p:style>
                            <a:lnRef idx="2">
                              <a:schemeClr val="accent2">
                                <a:shade val="50000"/>
                              </a:schemeClr>
                            </a:lnRef>
                            <a:fillRef idx="1">
                              <a:schemeClr val="accent2"/>
                            </a:fillRef>
                            <a:effectRef idx="0">
                              <a:schemeClr val="accent2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sz="1200" dirty="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MDP+PHA+ MDSC</a:t>
                              </a:r>
                            </a:p>
                          </p:txBody>
                        </p:sp>
                        <p:sp>
                          <p:nvSpPr>
                            <p:cNvPr id="13" name="Rounded Rectangle 12"/>
                            <p:cNvSpPr/>
                            <p:nvPr/>
                          </p:nvSpPr>
                          <p:spPr>
                            <a:xfrm>
                              <a:off x="504158" y="1586982"/>
                              <a:ext cx="1138984" cy="558043"/>
                            </a:xfrm>
                            <a:prstGeom prst="roundRect">
                              <a:avLst/>
                            </a:prstGeom>
                            <a:solidFill>
                              <a:schemeClr val="bg1"/>
                            </a:solidFill>
                          </p:spPr>
                          <p:style>
                            <a:lnRef idx="2">
                              <a:schemeClr val="accent2">
                                <a:shade val="50000"/>
                              </a:schemeClr>
                            </a:lnRef>
                            <a:fillRef idx="1">
                              <a:schemeClr val="accent2"/>
                            </a:fillRef>
                            <a:effectRef idx="0">
                              <a:schemeClr val="accent2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sz="1200" dirty="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MDP</a:t>
                              </a:r>
                            </a:p>
                          </p:txBody>
                        </p:sp>
                        <p:sp>
                          <p:nvSpPr>
                            <p:cNvPr id="14" name="Rounded Rectangle 13"/>
                            <p:cNvSpPr/>
                            <p:nvPr/>
                          </p:nvSpPr>
                          <p:spPr>
                            <a:xfrm>
                              <a:off x="504158" y="3514084"/>
                              <a:ext cx="1138984" cy="560427"/>
                            </a:xfrm>
                            <a:prstGeom prst="roundRect">
                              <a:avLst/>
                            </a:prstGeom>
                            <a:solidFill>
                              <a:schemeClr val="bg1"/>
                            </a:solidFill>
                          </p:spPr>
                          <p:style>
                            <a:lnRef idx="2">
                              <a:schemeClr val="accent2">
                                <a:shade val="50000"/>
                              </a:schemeClr>
                            </a:lnRef>
                            <a:fillRef idx="1">
                              <a:schemeClr val="accent2"/>
                            </a:fillRef>
                            <a:effectRef idx="0">
                              <a:schemeClr val="accent2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sz="1200" dirty="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MDP + PHA</a:t>
                              </a:r>
                            </a:p>
                          </p:txBody>
                        </p:sp>
                      </p:grpSp>
                      <p:sp>
                        <p:nvSpPr>
                          <p:cNvPr id="6" name="Rectangle 5"/>
                          <p:cNvSpPr/>
                          <p:nvPr/>
                        </p:nvSpPr>
                        <p:spPr>
                          <a:xfrm>
                            <a:off x="4385230" y="750182"/>
                            <a:ext cx="1653578" cy="308077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r>
                              <a:rPr lang="en-US" sz="1200" dirty="0">
                                <a:solidFill>
                                  <a:srgbClr val="FF0000"/>
                                </a:solidFill>
                                <a:latin typeface="Times New Roman" pitchFamily="18" charset="0"/>
                                <a:cs typeface="Times New Roman" pitchFamily="18" charset="0"/>
                              </a:rPr>
                              <a:t>Gated on Lymphocytes</a:t>
                            </a:r>
                          </a:p>
                        </p:txBody>
                      </p:sp>
                      <p:sp>
                        <p:nvSpPr>
                          <p:cNvPr id="7" name="Rectangle 6"/>
                          <p:cNvSpPr/>
                          <p:nvPr/>
                        </p:nvSpPr>
                        <p:spPr>
                          <a:xfrm>
                            <a:off x="6414827" y="736542"/>
                            <a:ext cx="1769030" cy="333466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 sz="1200" dirty="0">
                                <a:solidFill>
                                  <a:srgbClr val="FF0000"/>
                                </a:solidFill>
                                <a:latin typeface="Times New Roman" pitchFamily="18" charset="0"/>
                                <a:cs typeface="Times New Roman" pitchFamily="18" charset="0"/>
                              </a:rPr>
                              <a:t>Gated on </a:t>
                            </a:r>
                            <a:r>
                              <a:rPr lang="en-US" sz="1100" dirty="0">
                                <a:solidFill>
                                  <a:srgbClr val="FF0000"/>
                                </a:solidFill>
                                <a:latin typeface="Times New Roman" pitchFamily="18" charset="0"/>
                                <a:cs typeface="Times New Roman" pitchFamily="18" charset="0"/>
                              </a:rPr>
                              <a:t>CD4+</a:t>
                            </a:r>
                            <a:endParaRPr lang="en-US" sz="1200" dirty="0">
                              <a:solidFill>
                                <a:srgbClr val="FF0000"/>
                              </a:solidFill>
                              <a:latin typeface="Times New Roman" pitchFamily="18" charset="0"/>
                              <a:cs typeface="Times New Roman" pitchFamily="18" charset="0"/>
                            </a:endParaRPr>
                          </a:p>
                        </p:txBody>
                      </p:sp>
                      <p:sp>
                        <p:nvSpPr>
                          <p:cNvPr id="8" name="TextBox 7"/>
                          <p:cNvSpPr txBox="1"/>
                          <p:nvPr/>
                        </p:nvSpPr>
                        <p:spPr>
                          <a:xfrm>
                            <a:off x="2421252" y="805900"/>
                            <a:ext cx="1201703" cy="320995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r>
                              <a:rPr lang="en-US" sz="1200" dirty="0">
                                <a:solidFill>
                                  <a:srgbClr val="FF0000"/>
                                </a:solidFill>
                                <a:latin typeface="Times New Roman" pitchFamily="18" charset="0"/>
                                <a:cs typeface="Times New Roman" pitchFamily="18" charset="0"/>
                              </a:rPr>
                              <a:t>Lymphocytes</a:t>
                            </a:r>
                          </a:p>
                        </p:txBody>
                      </p:sp>
                    </p:grpSp>
                    <p:cxnSp>
                      <p:nvCxnSpPr>
                        <p:cNvPr id="46" name="Straight Arrow Connector 45"/>
                        <p:cNvCxnSpPr/>
                        <p:nvPr/>
                      </p:nvCxnSpPr>
                      <p:spPr>
                        <a:xfrm>
                          <a:off x="3859443" y="2110591"/>
                          <a:ext cx="1182115" cy="12180"/>
                        </a:xfrm>
                        <a:prstGeom prst="straightConnector1">
                          <a:avLst/>
                        </a:prstGeom>
                        <a:ln>
                          <a:solidFill>
                            <a:schemeClr val="tx1"/>
                          </a:solidFill>
                          <a:tailEnd type="arrow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8" name="Straight Arrow Connector 47"/>
                        <p:cNvCxnSpPr/>
                        <p:nvPr/>
                      </p:nvCxnSpPr>
                      <p:spPr>
                        <a:xfrm flipV="1">
                          <a:off x="3802249" y="4053872"/>
                          <a:ext cx="1292740" cy="25185"/>
                        </a:xfrm>
                        <a:prstGeom prst="straightConnector1">
                          <a:avLst/>
                        </a:prstGeom>
                        <a:ln>
                          <a:solidFill>
                            <a:schemeClr val="tx1"/>
                          </a:solidFill>
                          <a:tailEnd type="arrow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9" name="Straight Arrow Connector 48"/>
                        <p:cNvCxnSpPr/>
                        <p:nvPr/>
                      </p:nvCxnSpPr>
                      <p:spPr>
                        <a:xfrm flipV="1">
                          <a:off x="3896198" y="5913575"/>
                          <a:ext cx="1260541" cy="6115"/>
                        </a:xfrm>
                        <a:prstGeom prst="straightConnector1">
                          <a:avLst/>
                        </a:prstGeom>
                        <a:ln>
                          <a:solidFill>
                            <a:schemeClr val="tx1"/>
                          </a:solidFill>
                          <a:tailEnd type="arrow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grpSp>
                  <p:nvGrpSpPr>
                    <p:cNvPr id="44" name="Group 43"/>
                    <p:cNvGrpSpPr/>
                    <p:nvPr/>
                  </p:nvGrpSpPr>
                  <p:grpSpPr>
                    <a:xfrm>
                      <a:off x="4832222" y="959251"/>
                      <a:ext cx="4566058" cy="5696475"/>
                      <a:chOff x="5266012" y="550156"/>
                      <a:chExt cx="4566058" cy="5696475"/>
                    </a:xfrm>
                  </p:grpSpPr>
                  <p:pic>
                    <p:nvPicPr>
                      <p:cNvPr id="51" name="Picture 50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5"/>
                      <a:srcRect l="9584" b="5087"/>
                      <a:stretch/>
                    </p:blipFill>
                    <p:spPr>
                      <a:xfrm>
                        <a:off x="5266012" y="4352566"/>
                        <a:ext cx="1855887" cy="1894065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41" name="Picture 40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0777" r="-1" b="6746"/>
                      <a:stretch/>
                    </p:blipFill>
                    <p:spPr>
                      <a:xfrm>
                        <a:off x="5318382" y="2509508"/>
                        <a:ext cx="1779785" cy="1808516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18" name="Picture 17"/>
                      <p:cNvPicPr>
                        <a:picLocks noChangeAspect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5295739" y="561607"/>
                        <a:ext cx="1838525" cy="1869205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25" name="Picture 24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8"/>
                      <a:srcRect l="7500" b="5889"/>
                      <a:stretch/>
                    </p:blipFill>
                    <p:spPr>
                      <a:xfrm>
                        <a:off x="7975490" y="550156"/>
                        <a:ext cx="1856580" cy="1859387"/>
                      </a:xfrm>
                      <a:prstGeom prst="rect">
                        <a:avLst/>
                      </a:prstGeom>
                    </p:spPr>
                  </p:pic>
                </p:grpSp>
              </p:grpSp>
            </p:grpSp>
            <p:cxnSp>
              <p:nvCxnSpPr>
                <p:cNvPr id="54" name="Straight Arrow Connector 53"/>
                <p:cNvCxnSpPr/>
                <p:nvPr/>
              </p:nvCxnSpPr>
              <p:spPr>
                <a:xfrm>
                  <a:off x="7038423" y="2109536"/>
                  <a:ext cx="844108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Arrow Connector 58"/>
                <p:cNvCxnSpPr/>
                <p:nvPr/>
              </p:nvCxnSpPr>
              <p:spPr>
                <a:xfrm>
                  <a:off x="7001775" y="4017295"/>
                  <a:ext cx="912205" cy="1369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Arrow Connector 59"/>
                <p:cNvCxnSpPr/>
                <p:nvPr/>
              </p:nvCxnSpPr>
              <p:spPr>
                <a:xfrm>
                  <a:off x="7035552" y="5925054"/>
                  <a:ext cx="878428" cy="1369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2" name="Picture 1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85821" y="2470917"/>
                <a:ext cx="1810389" cy="1847211"/>
              </a:xfrm>
              <a:prstGeom prst="rect">
                <a:avLst/>
              </a:prstGeom>
            </p:spPr>
          </p:pic>
        </p:grp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03103" y="4400408"/>
              <a:ext cx="1773568" cy="179811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3441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18184</TotalTime>
  <Words>132</Words>
  <Application>Microsoft Office PowerPoint</Application>
  <PresentationFormat>Widescreen</PresentationFormat>
  <Paragraphs>69</Paragraphs>
  <Slides>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Symbol</vt:lpstr>
      <vt:lpstr>Times New Roman</vt:lpstr>
      <vt:lpstr>Office Theme</vt:lpstr>
      <vt:lpstr>Prism 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Immuno</dc:creator>
  <cp:lastModifiedBy>Komathi Ramu</cp:lastModifiedBy>
  <cp:revision>701</cp:revision>
  <cp:lastPrinted>2022-11-14T09:42:48Z</cp:lastPrinted>
  <dcterms:created xsi:type="dcterms:W3CDTF">2022-02-08T20:08:24Z</dcterms:created>
  <dcterms:modified xsi:type="dcterms:W3CDTF">2022-12-22T11:58:26Z</dcterms:modified>
</cp:coreProperties>
</file>