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2" y="1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E16690-C7C7-4375-8AC6-322C34C7BA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1C1D956A-3B88-4149-A57E-C504DC37E9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47B2281-37E5-4DB3-A4D7-ADAB25F0D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0D42F0E-1FD6-49DE-80F0-C0D5BC424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C07603E-A9D8-47C5-B540-02896B7C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5293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2FC7BC-4EA6-4090-B4FE-EC95E169A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2FDB9EBB-2C6C-408A-9555-11FB712FE2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9AAB62D-D2A2-49DA-BC6B-774FE018A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1598BE-3039-4D38-B694-AFA04BC99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A0A09C0-C472-4FE4-B00E-A5B5D852D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9397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2A2EAC33-35B9-4EE6-9338-7F1B4908E3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D6FDD6B-753C-4A4E-8CD1-CE2E5CF930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01709A6-D0C6-45D6-A791-8E014062A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5789C74-8022-4E66-8EBA-3D8EAAC66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63E6898-56B2-42A2-A763-431E32242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6025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577E327-B124-4D98-AF57-4F849D32F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254C83F-4D9D-4EF7-AE85-1025E043D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62FA294-5FBC-4CA9-A196-E8DF69DC4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270F9AE-4F99-49BC-8A05-F3279E45F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2CF9753-4BF3-4C5F-A533-C54CD539E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5975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3BCB0D8-7F82-4D38-BFFF-A8F488B8C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212B8C7-1A7E-4C23-BB16-59B261098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B0C4F33-4731-4F64-9DF6-87F3618B5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7A3019E-0C32-4D93-8DB6-DD8912F1A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2E9956A-C115-46A7-882B-692444503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9964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5E48697-63DF-4DCF-8917-CCDA279F4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9125DB6-D51E-403E-8CDB-DF4AAADEC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E1CA28B-7959-4FB5-A5FA-1B52911E4D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DCB51E9-921C-4D8C-A9CB-C7A34B0FA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EA561B1-91D0-4026-B5B0-BCED9E15C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4F7EEFB-1043-4D5C-8F44-302A55421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770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4CDB756-19A8-41F0-A7E4-005C95E6F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F5ED26-F701-4DB6-84ED-7F73951BB4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A588C12-B900-4A10-94DB-5BC94DCAA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06F9816A-53C9-4779-A537-7858FD3A7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3544467-DF38-4970-B3D2-D242A89FAB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08351894-043A-43C2-94FD-33C18B88E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0F8AE905-C632-460C-8AFD-6BDB6266E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F535C778-53C4-44E2-986F-54277AFB6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6983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8C8FF86-85B2-4846-822E-41C5D94EA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E9794372-E06E-4BA9-A076-D2DE3B94C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3063A3EB-F6F4-4201-AFDB-D67E2441B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8304C4C-1203-41DD-A000-08663E3CC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5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A98B1AF7-7E51-46AC-B5AD-32F65004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96CF6499-8514-4FBE-AE89-59653FE54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E0A3C6A-8ED0-40E6-9A5D-12D1D726B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115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2F8D8C9-583D-41C0-85FA-20AE77C36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FB649A5-B3BD-424E-95CF-D884498F3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84CE7730-B728-41F9-A746-84A49F51ED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99AD4977-298A-440F-B552-A3141C095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EFF8CE6-A9EC-48BB-B163-E8582C888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7BAD1C3-4D3E-4AD2-99B5-B28CC844E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3340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FCD846F-040E-4AB1-9CCD-3AA653348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D076504-435C-47B0-A8A0-40688809D8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AEA14-AC6F-4821-A53E-C2A2C270C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E6FFD5-2F27-482E-B734-3A9692DFF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25ADED4A-6556-4D3C-AAD5-15377088C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7B3501E-A981-4DAB-9B90-DB4A6CC96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3454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8E9A7B21-F7C9-4623-9717-CAABF7B00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0D24033-FEBE-420C-BEF2-482BCFA6B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9970A51-C918-435A-A0A4-0934F435EA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F81C6-FEEF-4332-B353-0218E1292BE1}" type="datetimeFigureOut">
              <a:rPr lang="zh-TW" altLang="en-US" smtClean="0"/>
              <a:t>2022/11/5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7D78CEE-5BBB-4948-BE40-42D2763127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D043247-E3B7-4448-B768-08F2C8EAC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3D931-561B-4BD1-9B11-3266467084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8949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圖片 28">
            <a:extLst>
              <a:ext uri="{FF2B5EF4-FFF2-40B4-BE49-F238E27FC236}">
                <a16:creationId xmlns:a16="http://schemas.microsoft.com/office/drawing/2014/main" id="{1B96CCE5-C00C-48CD-9DCC-84B41B319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995" y="711406"/>
            <a:ext cx="3707892" cy="2503932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C2F9CDB3-98C7-41C2-9399-A964F6EC32B8}"/>
              </a:ext>
            </a:extLst>
          </p:cNvPr>
          <p:cNvSpPr txBox="1"/>
          <p:nvPr/>
        </p:nvSpPr>
        <p:spPr>
          <a:xfrm>
            <a:off x="3249527" y="5533811"/>
            <a:ext cx="8707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TW" b="1" dirty="0"/>
              <a:t>Figure 4C. The raw data for western blotting. </a:t>
            </a:r>
            <a:r>
              <a:rPr lang="en-US" altLang="zh-TW" dirty="0"/>
              <a:t>The membranes were sliced into pieces corresponding to the molecular weight of indicated proteins for western </a:t>
            </a:r>
            <a:r>
              <a:rPr lang="en-US" altLang="zh-TW" dirty="0" err="1"/>
              <a:t>bloing</a:t>
            </a:r>
            <a:r>
              <a:rPr lang="en-US" altLang="zh-TW" dirty="0"/>
              <a:t>.</a:t>
            </a:r>
            <a:r>
              <a:rPr lang="zh-TW" altLang="en-US" dirty="0"/>
              <a:t> </a:t>
            </a:r>
            <a:r>
              <a:rPr lang="en-US" altLang="zh-TW" dirty="0"/>
              <a:t>The</a:t>
            </a:r>
            <a:r>
              <a:rPr lang="zh-TW" altLang="en-US" dirty="0"/>
              <a:t> </a:t>
            </a:r>
            <a:r>
              <a:rPr lang="en-US" altLang="zh-TW" dirty="0"/>
              <a:t>boxed</a:t>
            </a:r>
            <a:r>
              <a:rPr lang="zh-TW" altLang="en-US" dirty="0"/>
              <a:t> </a:t>
            </a:r>
            <a:r>
              <a:rPr lang="en-US" altLang="zh-TW" dirty="0"/>
              <a:t>regions</a:t>
            </a:r>
            <a:r>
              <a:rPr lang="zh-TW" altLang="en-US" dirty="0"/>
              <a:t> </a:t>
            </a:r>
            <a:r>
              <a:rPr lang="en-US" altLang="zh-TW" dirty="0"/>
              <a:t>were</a:t>
            </a:r>
            <a:r>
              <a:rPr lang="zh-TW" altLang="en-US" dirty="0"/>
              <a:t> </a:t>
            </a:r>
            <a:r>
              <a:rPr lang="en-US" altLang="zh-TW" dirty="0"/>
              <a:t>shown</a:t>
            </a:r>
            <a:r>
              <a:rPr lang="zh-TW" altLang="en-US" dirty="0"/>
              <a:t> </a:t>
            </a:r>
            <a:r>
              <a:rPr lang="en-US" altLang="zh-TW" dirty="0"/>
              <a:t>in</a:t>
            </a:r>
            <a:r>
              <a:rPr lang="zh-TW" altLang="en-US" dirty="0"/>
              <a:t> </a:t>
            </a:r>
            <a:r>
              <a:rPr lang="en-US" altLang="zh-TW" dirty="0"/>
              <a:t>this</a:t>
            </a:r>
            <a:r>
              <a:rPr lang="zh-TW" altLang="en-US" dirty="0"/>
              <a:t> </a:t>
            </a:r>
            <a:r>
              <a:rPr lang="en-US" altLang="zh-TW" dirty="0"/>
              <a:t>article.</a:t>
            </a:r>
            <a:endParaRPr lang="zh-TW" altLang="en-US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DE9F04C9-29A5-4CBC-946C-1A19E0C1C0E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40000" contrast="40000"/>
          </a:blip>
          <a:stretch>
            <a:fillRect/>
          </a:stretch>
        </p:blipFill>
        <p:spPr>
          <a:xfrm>
            <a:off x="1407043" y="3429000"/>
            <a:ext cx="3624072" cy="1613916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ACDD2ABB-F825-4A1D-9B1C-FF9A115C9A7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59000" contrast="51000"/>
          </a:blip>
          <a:stretch>
            <a:fillRect/>
          </a:stretch>
        </p:blipFill>
        <p:spPr>
          <a:xfrm>
            <a:off x="5857975" y="713189"/>
            <a:ext cx="3358896" cy="1802855"/>
          </a:xfrm>
          <a:prstGeom prst="rect">
            <a:avLst/>
          </a:prstGeom>
        </p:spPr>
      </p:pic>
      <p:grpSp>
        <p:nvGrpSpPr>
          <p:cNvPr id="22" name="群組 21">
            <a:extLst>
              <a:ext uri="{FF2B5EF4-FFF2-40B4-BE49-F238E27FC236}">
                <a16:creationId xmlns:a16="http://schemas.microsoft.com/office/drawing/2014/main" id="{217D4BA4-8CAE-4C3C-85A9-0B50E2A7A823}"/>
              </a:ext>
            </a:extLst>
          </p:cNvPr>
          <p:cNvGrpSpPr/>
          <p:nvPr/>
        </p:nvGrpSpPr>
        <p:grpSpPr>
          <a:xfrm>
            <a:off x="2526349" y="211947"/>
            <a:ext cx="1433971" cy="550262"/>
            <a:chOff x="2526349" y="1918827"/>
            <a:chExt cx="1433971" cy="550262"/>
          </a:xfrm>
        </p:grpSpPr>
        <p:sp>
          <p:nvSpPr>
            <p:cNvPr id="10" name="文字方塊 9">
              <a:extLst>
                <a:ext uri="{FF2B5EF4-FFF2-40B4-BE49-F238E27FC236}">
                  <a16:creationId xmlns:a16="http://schemas.microsoft.com/office/drawing/2014/main" id="{A0B48E3B-D859-4EAE-862B-10546C8AC3B9}"/>
                </a:ext>
              </a:extLst>
            </p:cNvPr>
            <p:cNvSpPr txBox="1"/>
            <p:nvPr/>
          </p:nvSpPr>
          <p:spPr>
            <a:xfrm>
              <a:off x="2656758" y="1918827"/>
              <a:ext cx="13035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/>
                <a:t>TL  </a:t>
              </a:r>
              <a:r>
                <a:rPr lang="zh-TW" altLang="en-US" sz="1100" b="1" dirty="0"/>
                <a:t>  </a:t>
              </a:r>
              <a:r>
                <a:rPr lang="en-US" altLang="zh-TW" sz="1100" b="1" dirty="0"/>
                <a:t>G-actin F-actin</a:t>
              </a:r>
              <a:endParaRPr lang="zh-TW" altLang="en-US" sz="1100" b="1" dirty="0"/>
            </a:p>
          </p:txBody>
        </p:sp>
        <p:sp>
          <p:nvSpPr>
            <p:cNvPr id="11" name="文字方塊 10">
              <a:extLst>
                <a:ext uri="{FF2B5EF4-FFF2-40B4-BE49-F238E27FC236}">
                  <a16:creationId xmlns:a16="http://schemas.microsoft.com/office/drawing/2014/main" id="{F1078AA9-EF4A-487F-847B-943C48424C1C}"/>
                </a:ext>
              </a:extLst>
            </p:cNvPr>
            <p:cNvSpPr txBox="1"/>
            <p:nvPr/>
          </p:nvSpPr>
          <p:spPr>
            <a:xfrm rot="19445914">
              <a:off x="2526349" y="2184655"/>
              <a:ext cx="55976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/>
                <a:t>DMSO</a:t>
              </a:r>
              <a:endParaRPr lang="zh-TW" altLang="en-US" sz="1100" b="1" dirty="0"/>
            </a:p>
          </p:txBody>
        </p:sp>
        <p:sp>
          <p:nvSpPr>
            <p:cNvPr id="12" name="文字方塊 11">
              <a:extLst>
                <a:ext uri="{FF2B5EF4-FFF2-40B4-BE49-F238E27FC236}">
                  <a16:creationId xmlns:a16="http://schemas.microsoft.com/office/drawing/2014/main" id="{5AA76E16-EC3C-420F-AA27-5CB6DF9BB8B8}"/>
                </a:ext>
              </a:extLst>
            </p:cNvPr>
            <p:cNvSpPr txBox="1"/>
            <p:nvPr/>
          </p:nvSpPr>
          <p:spPr>
            <a:xfrm rot="19229502">
              <a:off x="2726903" y="2207479"/>
              <a:ext cx="4651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 err="1"/>
                <a:t>CytD</a:t>
              </a:r>
              <a:endParaRPr lang="zh-TW" altLang="en-US" sz="1100" b="1" dirty="0"/>
            </a:p>
          </p:txBody>
        </p:sp>
        <p:sp>
          <p:nvSpPr>
            <p:cNvPr id="13" name="文字方塊 12">
              <a:extLst>
                <a:ext uri="{FF2B5EF4-FFF2-40B4-BE49-F238E27FC236}">
                  <a16:creationId xmlns:a16="http://schemas.microsoft.com/office/drawing/2014/main" id="{B41F1FA6-1B22-4553-8B57-C91640C10406}"/>
                </a:ext>
              </a:extLst>
            </p:cNvPr>
            <p:cNvSpPr txBox="1"/>
            <p:nvPr/>
          </p:nvSpPr>
          <p:spPr>
            <a:xfrm rot="19445914">
              <a:off x="2901425" y="2184655"/>
              <a:ext cx="55976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/>
                <a:t>DMSO</a:t>
              </a:r>
              <a:endParaRPr lang="zh-TW" altLang="en-US" sz="1100" b="1" dirty="0"/>
            </a:p>
          </p:txBody>
        </p:sp>
        <p:sp>
          <p:nvSpPr>
            <p:cNvPr id="14" name="文字方塊 13">
              <a:extLst>
                <a:ext uri="{FF2B5EF4-FFF2-40B4-BE49-F238E27FC236}">
                  <a16:creationId xmlns:a16="http://schemas.microsoft.com/office/drawing/2014/main" id="{2A1F1ED6-C1FC-4723-BE41-2B3207A2C3A8}"/>
                </a:ext>
              </a:extLst>
            </p:cNvPr>
            <p:cNvSpPr txBox="1"/>
            <p:nvPr/>
          </p:nvSpPr>
          <p:spPr>
            <a:xfrm rot="19229502">
              <a:off x="3094836" y="2205098"/>
              <a:ext cx="4651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 err="1"/>
                <a:t>CytD</a:t>
              </a:r>
              <a:endParaRPr lang="zh-TW" altLang="en-US" sz="1100" b="1" dirty="0"/>
            </a:p>
          </p:txBody>
        </p:sp>
        <p:sp>
          <p:nvSpPr>
            <p:cNvPr id="15" name="文字方塊 14">
              <a:extLst>
                <a:ext uri="{FF2B5EF4-FFF2-40B4-BE49-F238E27FC236}">
                  <a16:creationId xmlns:a16="http://schemas.microsoft.com/office/drawing/2014/main" id="{F5F88858-C9B8-40D5-9E74-CA4C15BFCC4C}"/>
                </a:ext>
              </a:extLst>
            </p:cNvPr>
            <p:cNvSpPr txBox="1"/>
            <p:nvPr/>
          </p:nvSpPr>
          <p:spPr>
            <a:xfrm rot="19445914">
              <a:off x="3288091" y="2184654"/>
              <a:ext cx="55976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/>
                <a:t>DMSO</a:t>
              </a:r>
              <a:endParaRPr lang="zh-TW" altLang="en-US" sz="1100" b="1" dirty="0"/>
            </a:p>
          </p:txBody>
        </p:sp>
        <p:sp>
          <p:nvSpPr>
            <p:cNvPr id="16" name="文字方塊 15">
              <a:extLst>
                <a:ext uri="{FF2B5EF4-FFF2-40B4-BE49-F238E27FC236}">
                  <a16:creationId xmlns:a16="http://schemas.microsoft.com/office/drawing/2014/main" id="{277FCAE6-E310-44A5-8A32-469E7764253D}"/>
                </a:ext>
              </a:extLst>
            </p:cNvPr>
            <p:cNvSpPr txBox="1"/>
            <p:nvPr/>
          </p:nvSpPr>
          <p:spPr>
            <a:xfrm rot="19229502">
              <a:off x="3452930" y="2205097"/>
              <a:ext cx="4651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 err="1"/>
                <a:t>CytD</a:t>
              </a:r>
              <a:endParaRPr lang="zh-TW" altLang="en-US" sz="1100" b="1" dirty="0"/>
            </a:p>
          </p:txBody>
        </p:sp>
        <p:cxnSp>
          <p:nvCxnSpPr>
            <p:cNvPr id="18" name="直線接點 17">
              <a:extLst>
                <a:ext uri="{FF2B5EF4-FFF2-40B4-BE49-F238E27FC236}">
                  <a16:creationId xmlns:a16="http://schemas.microsoft.com/office/drawing/2014/main" id="{E391D051-8F46-4D5D-88BA-E111D9B4EF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54709" y="2153445"/>
              <a:ext cx="324792" cy="11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>
              <a:extLst>
                <a:ext uri="{FF2B5EF4-FFF2-40B4-BE49-F238E27FC236}">
                  <a16:creationId xmlns:a16="http://schemas.microsoft.com/office/drawing/2014/main" id="{2C075345-60EF-4E74-81F6-153C5D7748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41375" y="2153445"/>
              <a:ext cx="324792" cy="11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>
              <a:extLst>
                <a:ext uri="{FF2B5EF4-FFF2-40B4-BE49-F238E27FC236}">
                  <a16:creationId xmlns:a16="http://schemas.microsoft.com/office/drawing/2014/main" id="{F751F6CB-2D7F-477F-94AD-B63D08D669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2747" y="2152253"/>
              <a:ext cx="324792" cy="11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1E4223FF-1CA4-4457-AAD6-5A5F753AC355}"/>
              </a:ext>
            </a:extLst>
          </p:cNvPr>
          <p:cNvCxnSpPr>
            <a:cxnSpLocks/>
          </p:cNvCxnSpPr>
          <p:nvPr/>
        </p:nvCxnSpPr>
        <p:spPr>
          <a:xfrm>
            <a:off x="1288364" y="2686526"/>
            <a:ext cx="1000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19E8C99C-4DA3-40E9-8A00-95C3A68FBD0C}"/>
              </a:ext>
            </a:extLst>
          </p:cNvPr>
          <p:cNvCxnSpPr>
            <a:cxnSpLocks/>
          </p:cNvCxnSpPr>
          <p:nvPr/>
        </p:nvCxnSpPr>
        <p:spPr>
          <a:xfrm>
            <a:off x="1290744" y="3990994"/>
            <a:ext cx="1000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A6A93B91-374F-4930-BD75-3643EEE6C824}"/>
              </a:ext>
            </a:extLst>
          </p:cNvPr>
          <p:cNvSpPr txBox="1"/>
          <p:nvPr/>
        </p:nvSpPr>
        <p:spPr>
          <a:xfrm>
            <a:off x="869660" y="25018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48</a:t>
            </a:r>
            <a:endParaRPr lang="zh-TW" altLang="en-US" dirty="0"/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563B541-F85D-4C06-BF1E-A7096411BF7B}"/>
              </a:ext>
            </a:extLst>
          </p:cNvPr>
          <p:cNvSpPr txBox="1"/>
          <p:nvPr/>
        </p:nvSpPr>
        <p:spPr>
          <a:xfrm>
            <a:off x="901676" y="380214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55</a:t>
            </a:r>
          </a:p>
          <a:p>
            <a:endParaRPr lang="zh-TW" altLang="en-US" dirty="0"/>
          </a:p>
        </p:txBody>
      </p:sp>
      <p:cxnSp>
        <p:nvCxnSpPr>
          <p:cNvPr id="32" name="直線接點 31">
            <a:extLst>
              <a:ext uri="{FF2B5EF4-FFF2-40B4-BE49-F238E27FC236}">
                <a16:creationId xmlns:a16="http://schemas.microsoft.com/office/drawing/2014/main" id="{CD3ADBB9-38B9-43B6-84A8-86FFAB27D5F9}"/>
              </a:ext>
            </a:extLst>
          </p:cNvPr>
          <p:cNvCxnSpPr>
            <a:cxnSpLocks/>
          </p:cNvCxnSpPr>
          <p:nvPr/>
        </p:nvCxnSpPr>
        <p:spPr>
          <a:xfrm>
            <a:off x="5733204" y="1937584"/>
            <a:ext cx="1000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69F8A509-A407-4EFA-AB78-67BD113BE64E}"/>
              </a:ext>
            </a:extLst>
          </p:cNvPr>
          <p:cNvSpPr txBox="1"/>
          <p:nvPr/>
        </p:nvSpPr>
        <p:spPr>
          <a:xfrm>
            <a:off x="5344136" y="17487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17</a:t>
            </a: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69BD0939-67A9-4A4A-A69E-4EEE96C9CD21}"/>
              </a:ext>
            </a:extLst>
          </p:cNvPr>
          <p:cNvSpPr txBox="1"/>
          <p:nvPr/>
        </p:nvSpPr>
        <p:spPr>
          <a:xfrm>
            <a:off x="8387678" y="2456082"/>
            <a:ext cx="853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i="1" dirty="0"/>
              <a:t>Tv</a:t>
            </a:r>
            <a:r>
              <a:rPr lang="en-US" altLang="zh-TW" dirty="0"/>
              <a:t>CyP2</a:t>
            </a:r>
            <a:endParaRPr lang="zh-TW" altLang="en-US" dirty="0"/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390807E-F9F3-4314-9B26-2671607FCBBB}"/>
              </a:ext>
            </a:extLst>
          </p:cNvPr>
          <p:cNvSpPr txBox="1"/>
          <p:nvPr/>
        </p:nvSpPr>
        <p:spPr>
          <a:xfrm>
            <a:off x="4109096" y="3029879"/>
            <a:ext cx="922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α-actin</a:t>
            </a:r>
            <a:endParaRPr lang="zh-TW" altLang="en-US" dirty="0"/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6E651A21-1344-4B6E-B67A-F9F2873C8A37}"/>
              </a:ext>
            </a:extLst>
          </p:cNvPr>
          <p:cNvSpPr txBox="1"/>
          <p:nvPr/>
        </p:nvSpPr>
        <p:spPr>
          <a:xfrm>
            <a:off x="4022120" y="4889592"/>
            <a:ext cx="1322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α-Tubulin</a:t>
            </a:r>
            <a:endParaRPr lang="zh-TW" altLang="en-US" dirty="0"/>
          </a:p>
        </p:txBody>
      </p:sp>
      <p:grpSp>
        <p:nvGrpSpPr>
          <p:cNvPr id="37" name="群組 36">
            <a:extLst>
              <a:ext uri="{FF2B5EF4-FFF2-40B4-BE49-F238E27FC236}">
                <a16:creationId xmlns:a16="http://schemas.microsoft.com/office/drawing/2014/main" id="{7CE0D2A0-1824-47BD-BB9C-69F39D40A81B}"/>
              </a:ext>
            </a:extLst>
          </p:cNvPr>
          <p:cNvGrpSpPr/>
          <p:nvPr/>
        </p:nvGrpSpPr>
        <p:grpSpPr>
          <a:xfrm>
            <a:off x="6992761" y="158117"/>
            <a:ext cx="1433971" cy="550262"/>
            <a:chOff x="2526349" y="1918827"/>
            <a:chExt cx="1433971" cy="550262"/>
          </a:xfrm>
        </p:grpSpPr>
        <p:sp>
          <p:nvSpPr>
            <p:cNvPr id="38" name="文字方塊 37">
              <a:extLst>
                <a:ext uri="{FF2B5EF4-FFF2-40B4-BE49-F238E27FC236}">
                  <a16:creationId xmlns:a16="http://schemas.microsoft.com/office/drawing/2014/main" id="{32A56AC2-9436-480C-B8B3-CFD09F744091}"/>
                </a:ext>
              </a:extLst>
            </p:cNvPr>
            <p:cNvSpPr txBox="1"/>
            <p:nvPr/>
          </p:nvSpPr>
          <p:spPr>
            <a:xfrm>
              <a:off x="2656758" y="1918827"/>
              <a:ext cx="13035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/>
                <a:t>TL  </a:t>
              </a:r>
              <a:r>
                <a:rPr lang="zh-TW" altLang="en-US" sz="1100" b="1" dirty="0"/>
                <a:t>  </a:t>
              </a:r>
              <a:r>
                <a:rPr lang="en-US" altLang="zh-TW" sz="1100" b="1" dirty="0"/>
                <a:t>G-actin F-actin</a:t>
              </a:r>
              <a:endParaRPr lang="zh-TW" altLang="en-US" sz="1100" b="1" dirty="0"/>
            </a:p>
          </p:txBody>
        </p:sp>
        <p:sp>
          <p:nvSpPr>
            <p:cNvPr id="39" name="文字方塊 38">
              <a:extLst>
                <a:ext uri="{FF2B5EF4-FFF2-40B4-BE49-F238E27FC236}">
                  <a16:creationId xmlns:a16="http://schemas.microsoft.com/office/drawing/2014/main" id="{4906D2F6-5878-4130-BBC4-9383D51AA55D}"/>
                </a:ext>
              </a:extLst>
            </p:cNvPr>
            <p:cNvSpPr txBox="1"/>
            <p:nvPr/>
          </p:nvSpPr>
          <p:spPr>
            <a:xfrm rot="19445914">
              <a:off x="2526349" y="2184655"/>
              <a:ext cx="55976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/>
                <a:t>DMSO</a:t>
              </a:r>
              <a:endParaRPr lang="zh-TW" altLang="en-US" sz="1100" b="1" dirty="0"/>
            </a:p>
          </p:txBody>
        </p:sp>
        <p:sp>
          <p:nvSpPr>
            <p:cNvPr id="40" name="文字方塊 39">
              <a:extLst>
                <a:ext uri="{FF2B5EF4-FFF2-40B4-BE49-F238E27FC236}">
                  <a16:creationId xmlns:a16="http://schemas.microsoft.com/office/drawing/2014/main" id="{6DFDE002-6AD3-4F83-AB10-B4DA71659E75}"/>
                </a:ext>
              </a:extLst>
            </p:cNvPr>
            <p:cNvSpPr txBox="1"/>
            <p:nvPr/>
          </p:nvSpPr>
          <p:spPr>
            <a:xfrm rot="19229502">
              <a:off x="2726903" y="2207479"/>
              <a:ext cx="4651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 err="1"/>
                <a:t>CytD</a:t>
              </a:r>
              <a:endParaRPr lang="zh-TW" altLang="en-US" sz="1100" b="1" dirty="0"/>
            </a:p>
          </p:txBody>
        </p:sp>
        <p:sp>
          <p:nvSpPr>
            <p:cNvPr id="41" name="文字方塊 40">
              <a:extLst>
                <a:ext uri="{FF2B5EF4-FFF2-40B4-BE49-F238E27FC236}">
                  <a16:creationId xmlns:a16="http://schemas.microsoft.com/office/drawing/2014/main" id="{F611F446-FC0A-4676-9C16-CDC9DF1B5FB9}"/>
                </a:ext>
              </a:extLst>
            </p:cNvPr>
            <p:cNvSpPr txBox="1"/>
            <p:nvPr/>
          </p:nvSpPr>
          <p:spPr>
            <a:xfrm rot="19445914">
              <a:off x="2901425" y="2184655"/>
              <a:ext cx="55976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/>
                <a:t>DMSO</a:t>
              </a:r>
              <a:endParaRPr lang="zh-TW" altLang="en-US" sz="1100" b="1" dirty="0"/>
            </a:p>
          </p:txBody>
        </p:sp>
        <p:sp>
          <p:nvSpPr>
            <p:cNvPr id="42" name="文字方塊 41">
              <a:extLst>
                <a:ext uri="{FF2B5EF4-FFF2-40B4-BE49-F238E27FC236}">
                  <a16:creationId xmlns:a16="http://schemas.microsoft.com/office/drawing/2014/main" id="{D174383A-2796-4F63-954B-B9A0FAE33EE7}"/>
                </a:ext>
              </a:extLst>
            </p:cNvPr>
            <p:cNvSpPr txBox="1"/>
            <p:nvPr/>
          </p:nvSpPr>
          <p:spPr>
            <a:xfrm rot="19229502">
              <a:off x="3094836" y="2205098"/>
              <a:ext cx="4651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 err="1"/>
                <a:t>CytD</a:t>
              </a:r>
              <a:endParaRPr lang="zh-TW" altLang="en-US" sz="1100" b="1" dirty="0"/>
            </a:p>
          </p:txBody>
        </p:sp>
        <p:sp>
          <p:nvSpPr>
            <p:cNvPr id="43" name="文字方塊 42">
              <a:extLst>
                <a:ext uri="{FF2B5EF4-FFF2-40B4-BE49-F238E27FC236}">
                  <a16:creationId xmlns:a16="http://schemas.microsoft.com/office/drawing/2014/main" id="{567D1BD0-9338-4121-92FE-7D95D2E61F80}"/>
                </a:ext>
              </a:extLst>
            </p:cNvPr>
            <p:cNvSpPr txBox="1"/>
            <p:nvPr/>
          </p:nvSpPr>
          <p:spPr>
            <a:xfrm rot="19445914">
              <a:off x="3288091" y="2184654"/>
              <a:ext cx="55976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/>
                <a:t>DMSO</a:t>
              </a:r>
              <a:endParaRPr lang="zh-TW" altLang="en-US" sz="1100" b="1" dirty="0"/>
            </a:p>
          </p:txBody>
        </p:sp>
        <p:sp>
          <p:nvSpPr>
            <p:cNvPr id="44" name="文字方塊 43">
              <a:extLst>
                <a:ext uri="{FF2B5EF4-FFF2-40B4-BE49-F238E27FC236}">
                  <a16:creationId xmlns:a16="http://schemas.microsoft.com/office/drawing/2014/main" id="{7443B2B0-62FB-4A8F-B905-494B3AC801DC}"/>
                </a:ext>
              </a:extLst>
            </p:cNvPr>
            <p:cNvSpPr txBox="1"/>
            <p:nvPr/>
          </p:nvSpPr>
          <p:spPr>
            <a:xfrm rot="19229502">
              <a:off x="3452930" y="2205097"/>
              <a:ext cx="4651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100" b="1" dirty="0" err="1"/>
                <a:t>CytD</a:t>
              </a:r>
              <a:endParaRPr lang="zh-TW" altLang="en-US" sz="1100" b="1" dirty="0"/>
            </a:p>
          </p:txBody>
        </p:sp>
        <p:cxnSp>
          <p:nvCxnSpPr>
            <p:cNvPr id="45" name="直線接點 44">
              <a:extLst>
                <a:ext uri="{FF2B5EF4-FFF2-40B4-BE49-F238E27FC236}">
                  <a16:creationId xmlns:a16="http://schemas.microsoft.com/office/drawing/2014/main" id="{27FCAF79-DFDB-4F82-84BB-F863448BB8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54709" y="2153445"/>
              <a:ext cx="324792" cy="11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接點 45">
              <a:extLst>
                <a:ext uri="{FF2B5EF4-FFF2-40B4-BE49-F238E27FC236}">
                  <a16:creationId xmlns:a16="http://schemas.microsoft.com/office/drawing/2014/main" id="{ABBA9C34-ECD9-4066-9D0D-D206F830A7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41375" y="2153445"/>
              <a:ext cx="324792" cy="11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接點 46">
              <a:extLst>
                <a:ext uri="{FF2B5EF4-FFF2-40B4-BE49-F238E27FC236}">
                  <a16:creationId xmlns:a16="http://schemas.microsoft.com/office/drawing/2014/main" id="{E71B23E6-6423-4A5A-A4E2-93F81D26D9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2747" y="2152253"/>
              <a:ext cx="324792" cy="11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30EF7B37-604F-4D32-9FF0-E2680A0B97CF}"/>
              </a:ext>
            </a:extLst>
          </p:cNvPr>
          <p:cNvSpPr/>
          <p:nvPr/>
        </p:nvSpPr>
        <p:spPr>
          <a:xfrm>
            <a:off x="2401190" y="3767023"/>
            <a:ext cx="1464906" cy="3732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D65B8C44-C3CB-4759-9C3F-A800B0EFBEED}"/>
              </a:ext>
            </a:extLst>
          </p:cNvPr>
          <p:cNvSpPr/>
          <p:nvPr/>
        </p:nvSpPr>
        <p:spPr>
          <a:xfrm>
            <a:off x="6909459" y="1674987"/>
            <a:ext cx="1464906" cy="3732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F5606D37-42F7-49BC-9150-AD01E2DBCC69}"/>
              </a:ext>
            </a:extLst>
          </p:cNvPr>
          <p:cNvSpPr/>
          <p:nvPr/>
        </p:nvSpPr>
        <p:spPr>
          <a:xfrm>
            <a:off x="2423357" y="2592158"/>
            <a:ext cx="1464906" cy="3732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05255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112D0666-951E-4E2D-A3B3-ADC56391F9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6055876"/>
              </p:ext>
            </p:extLst>
          </p:nvPr>
        </p:nvGraphicFramePr>
        <p:xfrm>
          <a:off x="2966061" y="1789418"/>
          <a:ext cx="5918740" cy="3279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PhotoImpact" r:id="rId3" imgW="2776680" imgH="1539000" progId="PI3.Image">
                  <p:embed/>
                </p:oleObj>
              </mc:Choice>
              <mc:Fallback>
                <p:oleObj name="PhotoImpact" r:id="rId3" imgW="2776680" imgH="1539000" progId="PI3.Im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66061" y="1789418"/>
                        <a:ext cx="5918740" cy="32791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文字方塊 5">
            <a:extLst>
              <a:ext uri="{FF2B5EF4-FFF2-40B4-BE49-F238E27FC236}">
                <a16:creationId xmlns:a16="http://schemas.microsoft.com/office/drawing/2014/main" id="{6ABD8324-4B97-4011-B7FE-5E712FC5CE01}"/>
              </a:ext>
            </a:extLst>
          </p:cNvPr>
          <p:cNvSpPr txBox="1"/>
          <p:nvPr/>
        </p:nvSpPr>
        <p:spPr>
          <a:xfrm>
            <a:off x="4960343" y="1239156"/>
            <a:ext cx="3145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100" b="1" dirty="0"/>
              <a:t>TL</a:t>
            </a:r>
            <a:endParaRPr lang="zh-TW" altLang="en-US" sz="1100" b="1" dirty="0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953EA4B5-5AE0-498E-883A-C0C938C1E604}"/>
              </a:ext>
            </a:extLst>
          </p:cNvPr>
          <p:cNvSpPr txBox="1"/>
          <p:nvPr/>
        </p:nvSpPr>
        <p:spPr>
          <a:xfrm rot="19445914">
            <a:off x="4829934" y="1504984"/>
            <a:ext cx="5597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100" b="1" dirty="0"/>
              <a:t>DMSO</a:t>
            </a:r>
            <a:endParaRPr lang="zh-TW" altLang="en-US" sz="1100" b="1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3E17FFD4-2A68-4050-BD73-E6A6F0D63644}"/>
              </a:ext>
            </a:extLst>
          </p:cNvPr>
          <p:cNvSpPr txBox="1"/>
          <p:nvPr/>
        </p:nvSpPr>
        <p:spPr>
          <a:xfrm rot="19229502">
            <a:off x="5030488" y="1527808"/>
            <a:ext cx="4651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100" b="1" dirty="0" err="1"/>
              <a:t>CytD</a:t>
            </a:r>
            <a:endParaRPr lang="zh-TW" altLang="en-US" sz="1100" b="1" dirty="0"/>
          </a:p>
        </p:txBody>
      </p: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2E551CD2-07AC-463D-90F5-0B395542B9B0}"/>
              </a:ext>
            </a:extLst>
          </p:cNvPr>
          <p:cNvCxnSpPr>
            <a:cxnSpLocks/>
          </p:cNvCxnSpPr>
          <p:nvPr/>
        </p:nvCxnSpPr>
        <p:spPr>
          <a:xfrm flipV="1">
            <a:off x="4958294" y="1473774"/>
            <a:ext cx="324792" cy="1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80FB2D3-F714-4A19-9180-403882A882BC}"/>
              </a:ext>
            </a:extLst>
          </p:cNvPr>
          <p:cNvSpPr txBox="1"/>
          <p:nvPr/>
        </p:nvSpPr>
        <p:spPr>
          <a:xfrm>
            <a:off x="8356790" y="4761524"/>
            <a:ext cx="1077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zh-TW" dirty="0"/>
              <a:t>α</a:t>
            </a:r>
            <a:r>
              <a:rPr lang="en-US" altLang="zh-TW" dirty="0"/>
              <a:t>-Tubulin</a:t>
            </a:r>
            <a:endParaRPr lang="zh-TW" altLang="en-US" dirty="0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A0E10FA-9E5E-450C-9C26-F2D4086B7236}"/>
              </a:ext>
            </a:extLst>
          </p:cNvPr>
          <p:cNvSpPr txBox="1"/>
          <p:nvPr/>
        </p:nvSpPr>
        <p:spPr>
          <a:xfrm>
            <a:off x="8356790" y="298131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GAPDH</a:t>
            </a:r>
            <a:endParaRPr lang="zh-TW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B93A93AE-7F1E-45FE-B2B0-6FC29194BD27}"/>
              </a:ext>
            </a:extLst>
          </p:cNvPr>
          <p:cNvSpPr/>
          <p:nvPr/>
        </p:nvSpPr>
        <p:spPr>
          <a:xfrm>
            <a:off x="4699000" y="2419351"/>
            <a:ext cx="774700" cy="38735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B5A2C74F-B8D0-43AB-A963-557901080FF7}"/>
              </a:ext>
            </a:extLst>
          </p:cNvPr>
          <p:cNvSpPr/>
          <p:nvPr/>
        </p:nvSpPr>
        <p:spPr>
          <a:xfrm>
            <a:off x="4689336" y="4374174"/>
            <a:ext cx="774700" cy="38735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A72C37E3-2626-4EDC-8EEA-6CBE00427B6C}"/>
              </a:ext>
            </a:extLst>
          </p:cNvPr>
          <p:cNvCxnSpPr>
            <a:cxnSpLocks/>
          </p:cNvCxnSpPr>
          <p:nvPr/>
        </p:nvCxnSpPr>
        <p:spPr>
          <a:xfrm>
            <a:off x="2641600" y="2549526"/>
            <a:ext cx="2758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0BE27759-D9DB-4C76-9D7E-8E46B00398F9}"/>
              </a:ext>
            </a:extLst>
          </p:cNvPr>
          <p:cNvCxnSpPr>
            <a:cxnSpLocks/>
          </p:cNvCxnSpPr>
          <p:nvPr/>
        </p:nvCxnSpPr>
        <p:spPr>
          <a:xfrm>
            <a:off x="2641600" y="4556126"/>
            <a:ext cx="27584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3AB20D86-FC7F-4244-904D-354E5AC08932}"/>
              </a:ext>
            </a:extLst>
          </p:cNvPr>
          <p:cNvSpPr txBox="1"/>
          <p:nvPr/>
        </p:nvSpPr>
        <p:spPr>
          <a:xfrm>
            <a:off x="2199679" y="435876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/>
              <a:t>55</a:t>
            </a:r>
            <a:endParaRPr lang="zh-TW" altLang="en-US" sz="2400" b="1" dirty="0"/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DBAD4058-9A74-4418-B61A-A33B42BF8E02}"/>
              </a:ext>
            </a:extLst>
          </p:cNvPr>
          <p:cNvSpPr txBox="1"/>
          <p:nvPr/>
        </p:nvSpPr>
        <p:spPr>
          <a:xfrm>
            <a:off x="2174279" y="2318693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/>
              <a:t>48</a:t>
            </a:r>
            <a:endParaRPr lang="zh-TW" altLang="en-US" sz="2400" b="1" dirty="0"/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966CC839-ADD1-406A-B5FE-4765E50CB00B}"/>
              </a:ext>
            </a:extLst>
          </p:cNvPr>
          <p:cNvSpPr txBox="1"/>
          <p:nvPr/>
        </p:nvSpPr>
        <p:spPr>
          <a:xfrm>
            <a:off x="4513943" y="5810516"/>
            <a:ext cx="75129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TW" b="1" dirty="0"/>
              <a:t>Figure 6C. The raw data for western blotting. </a:t>
            </a:r>
            <a:r>
              <a:rPr lang="en-US" altLang="zh-TW" dirty="0"/>
              <a:t>The membranes were sliced into pieces corresponding to the molecular weight of indicated proteins for western blotting. The</a:t>
            </a:r>
            <a:r>
              <a:rPr lang="zh-TW" altLang="en-US" dirty="0"/>
              <a:t> </a:t>
            </a:r>
            <a:r>
              <a:rPr lang="en-US" altLang="zh-TW" dirty="0"/>
              <a:t>boxed</a:t>
            </a:r>
            <a:r>
              <a:rPr lang="zh-TW" altLang="en-US" dirty="0"/>
              <a:t> </a:t>
            </a:r>
            <a:r>
              <a:rPr lang="en-US" altLang="zh-TW" dirty="0"/>
              <a:t>regions</a:t>
            </a:r>
            <a:r>
              <a:rPr lang="zh-TW" altLang="en-US" dirty="0"/>
              <a:t> </a:t>
            </a:r>
            <a:r>
              <a:rPr lang="en-US" altLang="zh-TW" dirty="0"/>
              <a:t>were</a:t>
            </a:r>
            <a:r>
              <a:rPr lang="zh-TW" altLang="en-US" dirty="0"/>
              <a:t> </a:t>
            </a:r>
            <a:r>
              <a:rPr lang="en-US" altLang="zh-TW" dirty="0"/>
              <a:t>shown</a:t>
            </a:r>
            <a:r>
              <a:rPr lang="zh-TW" altLang="en-US" dirty="0"/>
              <a:t> </a:t>
            </a:r>
            <a:r>
              <a:rPr lang="en-US" altLang="zh-TW" dirty="0"/>
              <a:t>in</a:t>
            </a:r>
            <a:r>
              <a:rPr lang="zh-TW" altLang="en-US" dirty="0"/>
              <a:t> </a:t>
            </a:r>
            <a:r>
              <a:rPr lang="en-US" altLang="zh-TW" dirty="0"/>
              <a:t>this</a:t>
            </a:r>
            <a:r>
              <a:rPr lang="zh-TW" altLang="en-US" dirty="0"/>
              <a:t> </a:t>
            </a:r>
            <a:r>
              <a:rPr lang="en-US" altLang="zh-TW" dirty="0"/>
              <a:t>article.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94347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90970660-414C-4450-9C70-D37D2BC9A3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875"/>
          <a:stretch/>
        </p:blipFill>
        <p:spPr>
          <a:xfrm>
            <a:off x="3713058" y="1082351"/>
            <a:ext cx="4958122" cy="1898844"/>
          </a:xfrm>
          <a:prstGeom prst="rect">
            <a:avLst/>
          </a:prstGeom>
        </p:spPr>
      </p:pic>
      <p:sp>
        <p:nvSpPr>
          <p:cNvPr id="2" name="文字方塊 1">
            <a:extLst>
              <a:ext uri="{FF2B5EF4-FFF2-40B4-BE49-F238E27FC236}">
                <a16:creationId xmlns:a16="http://schemas.microsoft.com/office/drawing/2014/main" id="{9B67929D-C519-47BF-94D9-DD1C6432518B}"/>
              </a:ext>
            </a:extLst>
          </p:cNvPr>
          <p:cNvSpPr txBox="1"/>
          <p:nvPr/>
        </p:nvSpPr>
        <p:spPr>
          <a:xfrm>
            <a:off x="3544864" y="5452483"/>
            <a:ext cx="84550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/>
              <a:t>Figure 9A. </a:t>
            </a:r>
            <a:r>
              <a:rPr lang="en-US" altLang="zh-TW" b="1" dirty="0"/>
              <a:t>PCR examination for Mycoplasma symbiosis. </a:t>
            </a:r>
            <a:r>
              <a:rPr lang="en-US" altLang="zh-TW" dirty="0"/>
              <a:t>The amplicons specific to </a:t>
            </a:r>
            <a:r>
              <a:rPr lang="en-US" altLang="zh-TW" i="1" dirty="0"/>
              <a:t>T. vaginalis 18s rRNA </a:t>
            </a:r>
            <a:r>
              <a:rPr lang="en-US" altLang="zh-TW" dirty="0"/>
              <a:t>and </a:t>
            </a:r>
            <a:r>
              <a:rPr lang="en-US" altLang="zh-TW" i="1" dirty="0"/>
              <a:t>16s rRNA </a:t>
            </a:r>
            <a:r>
              <a:rPr lang="en-US" altLang="zh-TW" dirty="0"/>
              <a:t>genes were amplified from various isolates. The DNA products were separated in 1% agarose gel. The</a:t>
            </a:r>
            <a:r>
              <a:rPr lang="zh-TW" altLang="en-US" dirty="0"/>
              <a:t> </a:t>
            </a:r>
            <a:r>
              <a:rPr lang="en-US" altLang="zh-TW" dirty="0"/>
              <a:t>boxed</a:t>
            </a:r>
            <a:r>
              <a:rPr lang="zh-TW" altLang="en-US" dirty="0"/>
              <a:t> </a:t>
            </a:r>
            <a:r>
              <a:rPr lang="en-US" altLang="zh-TW" dirty="0"/>
              <a:t>regions</a:t>
            </a:r>
            <a:r>
              <a:rPr lang="zh-TW" altLang="en-US" dirty="0"/>
              <a:t> </a:t>
            </a:r>
            <a:r>
              <a:rPr lang="en-US" altLang="zh-TW" dirty="0"/>
              <a:t>were</a:t>
            </a:r>
            <a:r>
              <a:rPr lang="zh-TW" altLang="en-US" dirty="0"/>
              <a:t> </a:t>
            </a:r>
            <a:r>
              <a:rPr lang="en-US" altLang="zh-TW" dirty="0"/>
              <a:t>shown</a:t>
            </a:r>
            <a:r>
              <a:rPr lang="zh-TW" altLang="en-US" dirty="0"/>
              <a:t> </a:t>
            </a:r>
            <a:r>
              <a:rPr lang="en-US" altLang="zh-TW" dirty="0"/>
              <a:t>in</a:t>
            </a:r>
            <a:r>
              <a:rPr lang="zh-TW" altLang="en-US" dirty="0"/>
              <a:t> </a:t>
            </a:r>
            <a:r>
              <a:rPr lang="en-US" altLang="zh-TW" dirty="0"/>
              <a:t>this</a:t>
            </a:r>
            <a:r>
              <a:rPr lang="zh-TW" altLang="en-US" dirty="0"/>
              <a:t> </a:t>
            </a:r>
            <a:r>
              <a:rPr lang="en-US" altLang="zh-TW" dirty="0"/>
              <a:t>article.</a:t>
            </a:r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980D303-167E-41FC-9C3D-2ED5B8E0F994}"/>
              </a:ext>
            </a:extLst>
          </p:cNvPr>
          <p:cNvSpPr txBox="1"/>
          <p:nvPr/>
        </p:nvSpPr>
        <p:spPr>
          <a:xfrm>
            <a:off x="8818323" y="1791222"/>
            <a:ext cx="15799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i="1" dirty="0"/>
              <a:t>T. vaginalis</a:t>
            </a:r>
          </a:p>
          <a:p>
            <a:r>
              <a:rPr lang="en-US" altLang="zh-TW" b="1" dirty="0"/>
              <a:t>18s rRNA gene</a:t>
            </a:r>
            <a:endParaRPr lang="zh-TW" altLang="en-US" b="1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E3B79042-1D21-48AB-8A89-441D72D6D019}"/>
              </a:ext>
            </a:extLst>
          </p:cNvPr>
          <p:cNvSpPr txBox="1"/>
          <p:nvPr/>
        </p:nvSpPr>
        <p:spPr>
          <a:xfrm>
            <a:off x="8818323" y="3621852"/>
            <a:ext cx="1860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i="1" dirty="0"/>
              <a:t>Mycoplasma </a:t>
            </a:r>
            <a:r>
              <a:rPr lang="en-US" altLang="zh-TW" b="1" dirty="0"/>
              <a:t>spp.</a:t>
            </a:r>
          </a:p>
          <a:p>
            <a:r>
              <a:rPr lang="en-US" altLang="zh-TW" b="1" dirty="0"/>
              <a:t>16s rRNA gene</a:t>
            </a:r>
            <a:endParaRPr lang="zh-TW" altLang="en-US" b="1" dirty="0"/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91CFCCE7-9958-4532-A802-94F0C5811B33}"/>
              </a:ext>
            </a:extLst>
          </p:cNvPr>
          <p:cNvSpPr txBox="1"/>
          <p:nvPr/>
        </p:nvSpPr>
        <p:spPr>
          <a:xfrm>
            <a:off x="4432300" y="759186"/>
            <a:ext cx="3587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258  T016   T1  TH17  PM1   G3  PM2</a:t>
            </a:r>
            <a:endParaRPr lang="zh-TW" altLang="en-US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9EE0AC1C-55D0-4AA9-AF86-96674D5DEE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389"/>
          <a:stretch/>
        </p:blipFill>
        <p:spPr>
          <a:xfrm>
            <a:off x="3713058" y="3024267"/>
            <a:ext cx="4958122" cy="184150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5FEC0AF1-1F2D-4029-B386-4B903D2EA0B1}"/>
              </a:ext>
            </a:extLst>
          </p:cNvPr>
          <p:cNvSpPr/>
          <p:nvPr/>
        </p:nvSpPr>
        <p:spPr>
          <a:xfrm>
            <a:off x="5415938" y="1777511"/>
            <a:ext cx="1600004" cy="5168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61142D3-16F0-4702-9838-9A514D9CC38B}"/>
              </a:ext>
            </a:extLst>
          </p:cNvPr>
          <p:cNvSpPr/>
          <p:nvPr/>
        </p:nvSpPr>
        <p:spPr>
          <a:xfrm>
            <a:off x="5485210" y="3725460"/>
            <a:ext cx="1600004" cy="51680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78022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173</Words>
  <Application>Microsoft Office PowerPoint</Application>
  <PresentationFormat>寬螢幕</PresentationFormat>
  <Paragraphs>35</Paragraphs>
  <Slides>3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9" baseType="lpstr">
      <vt:lpstr>新細明體</vt:lpstr>
      <vt:lpstr>Arial</vt:lpstr>
      <vt:lpstr>Calibri</vt:lpstr>
      <vt:lpstr>Calibri Light</vt:lpstr>
      <vt:lpstr>Office 佈景主題</vt:lpstr>
      <vt:lpstr>PhotoImpact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弘明</dc:creator>
  <cp:lastModifiedBy>PC</cp:lastModifiedBy>
  <cp:revision>20</cp:revision>
  <dcterms:created xsi:type="dcterms:W3CDTF">2022-09-11T14:36:20Z</dcterms:created>
  <dcterms:modified xsi:type="dcterms:W3CDTF">2022-11-05T06:12:24Z</dcterms:modified>
</cp:coreProperties>
</file>