
<file path=[Content_Types].xml><?xml version="1.0" encoding="utf-8"?>
<Types xmlns="http://schemas.openxmlformats.org/package/2006/content-types">
  <Default Extension="jpeg" ContentType="image/jpeg"/>
  <Default Extension="JPG" ContentType="image/.jp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86" r:id="rId3"/>
    <p:sldId id="492" r:id="rId5"/>
    <p:sldId id="494" r:id="rId6"/>
  </p:sldIdLst>
  <p:sldSz cx="9902825" cy="6858000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116033B4-073E-42DB-B929-807E643B9093}">
          <p14:sldIdLst>
            <p14:sldId id="486"/>
            <p14:sldId id="492"/>
            <p14:sldId id="49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B8CAE9"/>
    <a:srgbClr val="DDE2E6"/>
    <a:srgbClr val="DADADA"/>
    <a:srgbClr val="BFBFBF"/>
    <a:srgbClr val="39CA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1576" autoAdjust="0"/>
  </p:normalViewPr>
  <p:slideViewPr>
    <p:cSldViewPr snapToGrid="0">
      <p:cViewPr varScale="1">
        <p:scale>
          <a:sx n="62" d="100"/>
          <a:sy n="62" d="100"/>
        </p:scale>
        <p:origin x="127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200690" y="1143000"/>
            <a:ext cx="445662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Figure. S1 Comparison of conversion efficiency between EM-seq and BS-seq. </a:t>
            </a:r>
            <a:endParaRPr lang="en-US" altLang="zh-CN" b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r>
              <a:rPr lang="en-US" altLang="zh-CN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a, Dot plot compare individual methylation values in hypermethylated CpGs acquired by EM-Seq and BS-seq (r = 0.91, P &lt;0.0001). Percentages indicate the fraction of CpGs that differed between conditions. Hypermethylated CpGs are those with BS-seq detection values of &gt; 80% on pUC19 DNA. </a:t>
            </a:r>
            <a:endParaRPr lang="en-US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r>
              <a:rPr lang="en-US" altLang="zh-CN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b, Genome plot for unmethylated control λ DNA（30,000-35,000）compares CH reads between EM-seq and BS-seq datasets. Boxes represent reads, and unmethylated (blue) and methylated (red) CHGs are indicated. </a:t>
            </a:r>
            <a:endParaRPr lang="en-US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r>
              <a:rPr lang="en-US" altLang="zh-CN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c, Pie charts compare the proportion of reads with 0, 1, 2 and &gt;=3 CH sites in EM-seq (SRR10532128) and BS-seq (SRR10532135) sequencing reads from public database. </a:t>
            </a:r>
            <a:endParaRPr lang="en-US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r>
              <a:rPr lang="en-US" altLang="zh-CN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d, Methylation values on hypermethylated CpGs acquired by EM-Seq and BS-seq, before and after &gt;=3CHs filteration. ns represents no significance. </a:t>
            </a:r>
            <a:endParaRPr lang="en-US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r>
              <a:rPr lang="en-US" altLang="zh-CN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e, Dot plot compare individual methylation values in hypomethylated CpGs acquired by EM-Seq and BS-seq  after 3CH read filtering. Percentages indicate the fraction of CpGs that differed between conditions.</a:t>
            </a:r>
            <a:endParaRPr lang="en-US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pPr algn="l"/>
            <a:r>
              <a:rPr lang="en-US" altLang="zh-CN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Figure. S2 Performance of targted EM-seq</a:t>
            </a:r>
            <a:endParaRPr lang="en-US" altLang="zh-CN" b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l"/>
            <a:r>
              <a:rPr lang="en-US" altLang="zh-CN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a. Unique read depth (PCR duplication removed) observed in EM-seq and BS-seq with same input quantities (20 ng).</a:t>
            </a:r>
            <a:endParaRPr lang="en-US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l"/>
            <a:r>
              <a:rPr lang="en-US" altLang="zh-CN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b. Heat maps compare individual CpG methylation values in the target panel acquired by targeted EM-Seq between technical replicates (</a:t>
            </a:r>
            <a:r>
              <a:rPr lang="en-US" altLang="zh-CN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 </a:t>
            </a:r>
            <a:r>
              <a:rPr lang="en-US" altLang="zh-CN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= 0.999). </a:t>
            </a:r>
            <a:endParaRPr lang="en-US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l">
              <a:buClrTx/>
              <a:buSzTx/>
              <a:buFontTx/>
            </a:pPr>
            <a:r>
              <a:rPr lang="en-US" altLang="zh-CN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c. Heatmap shows coverage depth of CpGs between replicates of a 20ng targeted EM-seq library ( </a:t>
            </a:r>
            <a:r>
              <a:rPr lang="en-US" altLang="zh-CN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</a:t>
            </a:r>
            <a:r>
              <a:rPr lang="en-US" altLang="zh-CN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 = 0.982). </a:t>
            </a:r>
            <a:endParaRPr lang="en-US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l"/>
            <a:r>
              <a:rPr lang="en-US" altLang="zh-CN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d. Fragment size distributions of plasma sample from a healthy donor. 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pPr lvl="0" algn="l">
              <a:lnSpc>
                <a:spcPct val="90000"/>
              </a:lnSpc>
              <a:buClrTx/>
              <a:buSzTx/>
              <a:buFontTx/>
            </a:pPr>
            <a:r>
              <a:rPr lang="en-US" altLang="zh-CN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Figure. S3</a:t>
            </a:r>
            <a:r>
              <a:rPr lang="en-US" altLang="zh-CN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+mn-ea"/>
              </a:rPr>
              <a:t> Comparison</a:t>
            </a:r>
            <a:r>
              <a:rPr lang="zh-CN" altLang="en-US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+mn-ea"/>
              </a:rPr>
              <a:t> of </a:t>
            </a:r>
            <a:r>
              <a:rPr lang="en-US" altLang="zh-CN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+mn-ea"/>
              </a:rPr>
              <a:t>HCC predictive model with AFP and PIVKA-II</a:t>
            </a:r>
            <a:r>
              <a:rPr lang="zh-CN" altLang="en-US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+mn-ea"/>
              </a:rPr>
              <a:t>.</a:t>
            </a:r>
            <a:endParaRPr lang="zh-CN" altLang="en-US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+mj-ea"/>
              <a:cs typeface="Times New Roman" panose="02020603050405020304" pitchFamily="18" charset="0"/>
              <a:sym typeface="+mn-ea"/>
            </a:endParaRPr>
          </a:p>
          <a:p>
            <a:pPr lvl="0" algn="l">
              <a:lnSpc>
                <a:spcPct val="90000"/>
              </a:lnSpc>
              <a:buClrTx/>
              <a:buSzTx/>
              <a:buFontTx/>
            </a:pPr>
            <a:r>
              <a:rPr lang="en-US" altLang="zh-CN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+mn-ea"/>
              </a:rPr>
              <a:t>a. Proportions of positive calling by HCC screening model in HCC patients with different AFP levels in the test set.</a:t>
            </a:r>
            <a:endParaRPr lang="en-US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+mj-ea"/>
              <a:cs typeface="Times New Roman" panose="02020603050405020304" pitchFamily="18" charset="0"/>
              <a:sym typeface="+mn-ea"/>
            </a:endParaRPr>
          </a:p>
          <a:p>
            <a:pPr lvl="0" algn="l">
              <a:lnSpc>
                <a:spcPct val="90000"/>
              </a:lnSpc>
              <a:buClrTx/>
              <a:buSzTx/>
              <a:buFontTx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b. </a:t>
            </a:r>
            <a:r>
              <a:rPr lang="en-US" altLang="zh-CN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+mn-ea"/>
              </a:rPr>
              <a:t>Proportions of positive calling by HCC screening model in HCC patients with different PIVKA-II levels in the test set.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37950" y="1122363"/>
            <a:ext cx="74277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37950" y="3602038"/>
            <a:ext cx="74277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7021A-953F-4709-A4D2-A77A4BC203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2502A-B5D8-4D16-BDF7-9CBED1E9EA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7021A-953F-4709-A4D2-A77A4BC203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2502A-B5D8-4D16-BDF7-9CBED1E9EA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87264" y="365125"/>
            <a:ext cx="2135464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0873" y="365125"/>
            <a:ext cx="6282596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7021A-953F-4709-A4D2-A77A4BC203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2502A-B5D8-4D16-BDF7-9CBED1E9EA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7021A-953F-4709-A4D2-A77A4BC203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2502A-B5D8-4D16-BDF7-9CBED1E9EA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5714" y="1709738"/>
            <a:ext cx="854185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75714" y="4589463"/>
            <a:ext cx="854185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7021A-953F-4709-A4D2-A77A4BC203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2502A-B5D8-4D16-BDF7-9CBED1E9EA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0873" y="1825625"/>
            <a:ext cx="420903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13698" y="1825625"/>
            <a:ext cx="420903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7021A-953F-4709-A4D2-A77A4BC203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2502A-B5D8-4D16-BDF7-9CBED1E9EA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162" y="365125"/>
            <a:ext cx="8541855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2162" y="1681163"/>
            <a:ext cx="41896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2162" y="2505075"/>
            <a:ext cx="41896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13698" y="1681163"/>
            <a:ext cx="42103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13698" y="2505075"/>
            <a:ext cx="421032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7021A-953F-4709-A4D2-A77A4BC203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2502A-B5D8-4D16-BDF7-9CBED1E9EA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7021A-953F-4709-A4D2-A77A4BC203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2502A-B5D8-4D16-BDF7-9CBED1E9EA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7021A-953F-4709-A4D2-A77A4BC203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2502A-B5D8-4D16-BDF7-9CBED1E9EA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162" y="457200"/>
            <a:ext cx="319416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10320" y="987425"/>
            <a:ext cx="5013698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162" y="2057400"/>
            <a:ext cx="319416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7021A-953F-4709-A4D2-A77A4BC203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2502A-B5D8-4D16-BDF7-9CBED1E9EA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162" y="457200"/>
            <a:ext cx="319416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210320" y="987425"/>
            <a:ext cx="5013698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162" y="2057400"/>
            <a:ext cx="319416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7021A-953F-4709-A4D2-A77A4BC203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2502A-B5D8-4D16-BDF7-9CBED1E9EA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80873" y="365125"/>
            <a:ext cx="854185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0873" y="1825625"/>
            <a:ext cx="854185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80873" y="6356350"/>
            <a:ext cx="22283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7021A-953F-4709-A4D2-A77A4BC203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280568" y="6356350"/>
            <a:ext cx="33424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94418" y="6356350"/>
            <a:ext cx="22283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2502A-B5D8-4D16-BDF7-9CBED1E9EA2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2315" y="6289675"/>
            <a:ext cx="6010910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Figure. S1 Comparison of conversion efficiency between EM-seq and BS-seq.</a:t>
            </a:r>
            <a:endParaRPr lang="en-US" altLang="zh-CN" sz="1400" b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3" name="图片 2" descr="Figure. S1 Comparison of conversion efficiency between EM-seq and BS-seq.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095" y="137160"/>
            <a:ext cx="4654550" cy="596836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636" y="70158"/>
            <a:ext cx="8112299" cy="615267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94385" y="6437630"/>
            <a:ext cx="3416300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Figure. S2 Performance of targted EM-seq</a:t>
            </a:r>
            <a:endParaRPr lang="en-US" altLang="zh-CN" sz="1400" b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618" y="1090578"/>
            <a:ext cx="6546377" cy="406431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06425" y="6167120"/>
            <a:ext cx="5824220" cy="2844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lvl="0" algn="l">
              <a:lnSpc>
                <a:spcPct val="90000"/>
              </a:lnSpc>
              <a:buClrTx/>
              <a:buSzTx/>
              <a:buFontTx/>
            </a:pPr>
            <a:r>
              <a:rPr lang="en-US" altLang="zh-CN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Figure. S3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+mn-ea"/>
              </a:rPr>
              <a:t> Comparison</a:t>
            </a:r>
            <a:r>
              <a:rPr lang="zh-CN" altLang="en-US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+mn-ea"/>
              </a:rPr>
              <a:t> of 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+mn-ea"/>
              </a:rPr>
              <a:t>HCC predictive model with AFP and PIVKA-II</a:t>
            </a:r>
            <a:r>
              <a:rPr lang="zh-CN" altLang="en-US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+mn-ea"/>
              </a:rPr>
              <a:t>.</a:t>
            </a:r>
            <a:endParaRPr lang="zh-CN" altLang="en-US" sz="14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+mj-ea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Y2E1YjMwNTJmYjg0Y2Y4MDZjNWY5YjkzYzhiZDM1ODQifQ=="/>
  <p:tag name="KSO_WPP_MARK_KEY" val="5993c0ff-4c15-4792-a4ef-b23fab9565da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微软雅黑+Arial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</Words>
  <Application>WPS 演示</Application>
  <PresentationFormat>自定义</PresentationFormat>
  <Paragraphs>6</Paragraphs>
  <Slides>3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Arial</vt:lpstr>
      <vt:lpstr>宋体</vt:lpstr>
      <vt:lpstr>Wingdings</vt:lpstr>
      <vt:lpstr>Times New Roman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Hepatocellular Carcinoma Detection via Targeted Enzymatic Methyl Sequencing of Plasma Cell Free DNA</dc:title>
  <dc:creator>vangenes</dc:creator>
  <cp:lastModifiedBy>xiaoguo</cp:lastModifiedBy>
  <cp:revision>214</cp:revision>
  <dcterms:created xsi:type="dcterms:W3CDTF">2022-01-12T08:51:00Z</dcterms:created>
  <dcterms:modified xsi:type="dcterms:W3CDTF">2022-12-14T08:50:14Z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BA74CBD1E97D43648426310D1FFB246F</vt:lpwstr>
  </property>
  <property fmtid="{D5CDD505-2E9C-101B-9397-08002B2CF9AE}" pid="3" name="KSOProductBuildVer">
    <vt:lpwstr>2052-11.1.0.12980</vt:lpwstr>
  </property>
  <property fmtid="{D5CDD505-2E9C-101B-9397-08002B2CF9AE}" pid="4" name="commondata">
    <vt:lpwstr>eyJoZGlkIjoiY2E1YjMwNTJmYjg0Y2Y4MDZjNWY5YjkzYzhiZDM1ODQifQ==</vt:lpwstr>
  </property>
</Properties>
</file>