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6" r:id="rId7"/>
    <p:sldId id="268" r:id="rId8"/>
    <p:sldId id="269" r:id="rId9"/>
  </p:sldIdLst>
  <p:sldSz cx="12192000" cy="6858000"/>
  <p:notesSz cx="6858000" cy="9144000"/>
  <p:defaultTextStyle>
    <a:defPPr>
      <a:defRPr lang="en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41"/>
    <p:restoredTop sz="94172"/>
  </p:normalViewPr>
  <p:slideViewPr>
    <p:cSldViewPr snapToGrid="0" snapToObjects="1">
      <p:cViewPr varScale="1">
        <p:scale>
          <a:sx n="106" d="100"/>
          <a:sy n="106" d="100"/>
        </p:scale>
        <p:origin x="4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7A638-3BDE-AE49-A8AA-49A588EDCA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D475A1-C2C1-974E-A4C3-1B3B776A6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C81B9-6641-0248-8B99-5BEC63FE0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6E70A-7FDA-9D49-A13B-2106696E4B64}" type="datetimeFigureOut">
              <a:rPr lang="en-FI" smtClean="0"/>
              <a:t>16.8.2022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B88E7-D330-F341-B3B5-554260369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AD890B-65A8-6442-A51A-9B1218B17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3F30-092D-9A4C-BD91-146AFB65E54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898701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26CF2-281E-F648-B33E-CAB3B40F7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4928C2-577A-2E43-A2BF-983FF54F10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6AA247-B4CB-BC4F-9798-84FA86DBF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6E70A-7FDA-9D49-A13B-2106696E4B64}" type="datetimeFigureOut">
              <a:rPr lang="en-FI" smtClean="0"/>
              <a:t>16.8.2022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818AA-B4D6-5D4B-BA9E-251CB6917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1418E9-F7E7-A941-9A78-CE43EDAA7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3F30-092D-9A4C-BD91-146AFB65E54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915423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601A08-A002-D14A-9220-59AE16C681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85CB60-18AD-9247-9070-AD66DD5026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26F841-E982-074E-9FD5-137F4CEAF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6E70A-7FDA-9D49-A13B-2106696E4B64}" type="datetimeFigureOut">
              <a:rPr lang="en-FI" smtClean="0"/>
              <a:t>16.8.2022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87A3B5-DF34-B447-9FF3-F31BCC9B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E30D1F-27B9-B94F-AB7B-D7C585DF9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3F30-092D-9A4C-BD91-146AFB65E54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036027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DFD4A-7EE0-B549-803D-E1C6662E1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F471E-934C-B145-AC3E-A971804DB2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79F866-4A67-E344-8046-F30B86B42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6E70A-7FDA-9D49-A13B-2106696E4B64}" type="datetimeFigureOut">
              <a:rPr lang="en-FI" smtClean="0"/>
              <a:t>16.8.2022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8B8B3-556D-4A4E-BE92-C66AA8CA1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593DC5-2E35-2A4A-8DE5-7720BDDF1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3F30-092D-9A4C-BD91-146AFB65E54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211680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27819-B34E-3C44-A136-4D96CEF2A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43E754-6F72-D644-8316-D6AF405A2A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B8A027-D60A-5F48-A9E1-6C0F29ED4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6E70A-7FDA-9D49-A13B-2106696E4B64}" type="datetimeFigureOut">
              <a:rPr lang="en-FI" smtClean="0"/>
              <a:t>16.8.2022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88414B-939E-B246-B278-0EF614604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1D318-0D72-5B41-95F6-1B7D14087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3F30-092D-9A4C-BD91-146AFB65E54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567860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C5522-ADFB-E44D-AD8C-6A10EF849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0FCF2-12A4-B144-B25A-9B274F4413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FD34A5-495D-D140-873B-7A429FC3A3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63C872-13F1-9648-A9F5-29F3B906E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6E70A-7FDA-9D49-A13B-2106696E4B64}" type="datetimeFigureOut">
              <a:rPr lang="en-FI" smtClean="0"/>
              <a:t>16.8.2022</a:t>
            </a:fld>
            <a:endParaRPr lang="en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FA73B1-0E8E-BF4F-B592-22E91696A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66D9C7-97EF-8646-AECA-08564406A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3F30-092D-9A4C-BD91-146AFB65E54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359553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13D6A-5F18-CF4A-A535-5BDA209BD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05F515-65D3-474E-B3D4-412BB921E7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C0478C-4451-874E-AAFA-C1EB9A7BEA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0CF476-2D11-5D4B-8220-411AC6BB65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88B1D8-8226-0E44-BF92-2BC26A4F1A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B9B76D-4BB2-6C42-85C1-63D0F853F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6E70A-7FDA-9D49-A13B-2106696E4B64}" type="datetimeFigureOut">
              <a:rPr lang="en-FI" smtClean="0"/>
              <a:t>16.8.2022</a:t>
            </a:fld>
            <a:endParaRPr lang="en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DEC45A-C861-CD41-AD62-D9C552A79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21A3BD-508F-0549-8F9B-23AC2A46E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3F30-092D-9A4C-BD91-146AFB65E54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562036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8F948-C540-F549-88DD-4CA96D876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ACE107-8F8C-7543-9D0B-5F29608F0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6E70A-7FDA-9D49-A13B-2106696E4B64}" type="datetimeFigureOut">
              <a:rPr lang="en-FI" smtClean="0"/>
              <a:t>16.8.2022</a:t>
            </a:fld>
            <a:endParaRPr lang="en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DAB6A2-E354-4C46-B027-134CDA892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20C439-BC59-CC4B-9942-11E5CF806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3F30-092D-9A4C-BD91-146AFB65E54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19973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A36DBD-2436-6B42-9542-A61F7449F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6E70A-7FDA-9D49-A13B-2106696E4B64}" type="datetimeFigureOut">
              <a:rPr lang="en-FI" smtClean="0"/>
              <a:t>16.8.2022</a:t>
            </a:fld>
            <a:endParaRPr lang="en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2D1A84-E6D7-3344-AB2E-B870F3A59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D4E701-1739-2543-A283-F8DC75007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3F30-092D-9A4C-BD91-146AFB65E54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208032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7E111-5B66-0F4C-A19E-2A734716B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33C44-5399-E84F-A39D-D982EEDD5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862360-9CEF-E440-AF66-384E3E5147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29E127-8CB4-B84F-BB5E-3A7B74CBE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6E70A-7FDA-9D49-A13B-2106696E4B64}" type="datetimeFigureOut">
              <a:rPr lang="en-FI" smtClean="0"/>
              <a:t>16.8.2022</a:t>
            </a:fld>
            <a:endParaRPr lang="en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07C6C2-D36D-CF48-945B-C76681804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12542A-0C34-A347-A8CD-5F1753628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3F30-092D-9A4C-BD91-146AFB65E54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405296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3B080-1BAB-BD41-8E31-661E425E5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4895DC-30B7-BD4F-959A-AEE97212B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63C95A-E52D-4B4B-B072-DA0C221B98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07AD43-F1C6-594B-94A5-8461326DD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6E70A-7FDA-9D49-A13B-2106696E4B64}" type="datetimeFigureOut">
              <a:rPr lang="en-FI" smtClean="0"/>
              <a:t>16.8.2022</a:t>
            </a:fld>
            <a:endParaRPr lang="en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3BEDAA-A506-F441-A96D-D9123B0AB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35D714-FA98-EE46-914C-27A261576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3F30-092D-9A4C-BD91-146AFB65E54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244569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FFF3CF-FF22-844A-A042-6487D3A72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7668F3-7221-FD45-AB51-3558C2E8E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6FBD6-94B7-934E-B560-7CF49467A8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6E70A-7FDA-9D49-A13B-2106696E4B64}" type="datetimeFigureOut">
              <a:rPr lang="en-FI" smtClean="0"/>
              <a:t>16.8.2022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3706E-5BB7-E44C-BD62-0D3924025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600A8-B806-2B40-9FF7-C194547C81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83F30-092D-9A4C-BD91-146AFB65E54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768565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F060516-792C-3940-9685-1D4101662E5D}"/>
              </a:ext>
            </a:extLst>
          </p:cNvPr>
          <p:cNvSpPr txBox="1"/>
          <p:nvPr/>
        </p:nvSpPr>
        <p:spPr>
          <a:xfrm>
            <a:off x="1223616" y="429251"/>
            <a:ext cx="7400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1600" b="1" dirty="0"/>
              <a:t>Suppl Fig 1 </a:t>
            </a:r>
            <a:r>
              <a:rPr lang="en-FI" sz="1600" dirty="0"/>
              <a:t>Baseline</a:t>
            </a:r>
            <a:r>
              <a:rPr lang="en-FI" sz="1600" b="1" dirty="0"/>
              <a:t> </a:t>
            </a:r>
            <a:r>
              <a:rPr lang="en-FI" sz="1600" dirty="0"/>
              <a:t>PSMA SUVmax of PCa lesions at the patient level  </a:t>
            </a:r>
          </a:p>
        </p:txBody>
      </p:sp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18890E6D-CCD9-B7D1-5B82-88361638F1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616" y="961970"/>
            <a:ext cx="9570982" cy="55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808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7C309F5-7EE6-0A40-BB09-E181A6516C8F}"/>
              </a:ext>
            </a:extLst>
          </p:cNvPr>
          <p:cNvSpPr txBox="1"/>
          <p:nvPr/>
        </p:nvSpPr>
        <p:spPr>
          <a:xfrm>
            <a:off x="1172875" y="432830"/>
            <a:ext cx="8726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1600" b="1" dirty="0"/>
              <a:t>Suppl Fig 2</a:t>
            </a:r>
            <a:r>
              <a:rPr lang="en-FI" sz="1600" dirty="0"/>
              <a:t> PSMA </a:t>
            </a:r>
            <a:r>
              <a:rPr lang="en-GB" sz="1600" dirty="0" err="1"/>
              <a:t>ΔSUVmax</a:t>
            </a:r>
            <a:r>
              <a:rPr lang="en-GB" sz="1600" dirty="0"/>
              <a:t> of </a:t>
            </a:r>
            <a:r>
              <a:rPr lang="en-GB" sz="1600" dirty="0" err="1"/>
              <a:t>PCa</a:t>
            </a:r>
            <a:r>
              <a:rPr lang="en-GB" sz="1600" dirty="0"/>
              <a:t> lesions at the patient level </a:t>
            </a:r>
            <a:endParaRPr lang="en-FI" sz="1600" dirty="0"/>
          </a:p>
        </p:txBody>
      </p:sp>
      <p:pic>
        <p:nvPicPr>
          <p:cNvPr id="3" name="Picture 2" descr="Chart, box and whisker chart&#10;&#10;Description automatically generated">
            <a:extLst>
              <a:ext uri="{FF2B5EF4-FFF2-40B4-BE49-F238E27FC236}">
                <a16:creationId xmlns:a16="http://schemas.microsoft.com/office/drawing/2014/main" id="{E0254810-C002-32DB-B0A1-A7E629009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496" y="866009"/>
            <a:ext cx="9767754" cy="5811518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9AC00F2-2C82-9A44-BBAC-06062D8E0ADA}"/>
              </a:ext>
            </a:extLst>
          </p:cNvPr>
          <p:cNvCxnSpPr>
            <a:cxnSpLocks/>
          </p:cNvCxnSpPr>
          <p:nvPr/>
        </p:nvCxnSpPr>
        <p:spPr>
          <a:xfrm>
            <a:off x="1479641" y="2438233"/>
            <a:ext cx="8326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7851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7CFF5A51-CB93-0C4C-90E3-B29FE6F704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66" r="15989"/>
          <a:stretch/>
        </p:blipFill>
        <p:spPr>
          <a:xfrm>
            <a:off x="1718985" y="774326"/>
            <a:ext cx="8497824" cy="58186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29C270E-24F6-EC4D-AAF7-989C71CA2FFD}"/>
              </a:ext>
            </a:extLst>
          </p:cNvPr>
          <p:cNvSpPr txBox="1"/>
          <p:nvPr/>
        </p:nvSpPr>
        <p:spPr>
          <a:xfrm>
            <a:off x="1718985" y="384402"/>
            <a:ext cx="82662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1600" b="1" dirty="0"/>
              <a:t>Suppl Fig 3</a:t>
            </a:r>
            <a:r>
              <a:rPr lang="en-FI" sz="1600" dirty="0"/>
              <a:t> Correlation between baseline PSMA SUVmax and FDG SUVmax in lymph node lesions</a:t>
            </a:r>
          </a:p>
          <a:p>
            <a:endParaRPr lang="en-FI" sz="1600" dirty="0"/>
          </a:p>
        </p:txBody>
      </p:sp>
    </p:spTree>
    <p:extLst>
      <p:ext uri="{BB962C8B-B14F-4D97-AF65-F5344CB8AC3E}">
        <p14:creationId xmlns:p14="http://schemas.microsoft.com/office/powerpoint/2010/main" val="3792400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80CB1E-A023-3540-9807-7CDE8B425FBF}"/>
              </a:ext>
            </a:extLst>
          </p:cNvPr>
          <p:cNvSpPr txBox="1"/>
          <p:nvPr/>
        </p:nvSpPr>
        <p:spPr>
          <a:xfrm>
            <a:off x="1645919" y="524329"/>
            <a:ext cx="9878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1600" b="1" dirty="0"/>
              <a:t>Suppl Fig 4</a:t>
            </a:r>
            <a:r>
              <a:rPr lang="en-FI" sz="1600" dirty="0"/>
              <a:t> Correlation between PSMA </a:t>
            </a:r>
            <a:r>
              <a:rPr lang="en-GB" sz="1600" dirty="0" err="1"/>
              <a:t>ΔSUVmax</a:t>
            </a:r>
            <a:r>
              <a:rPr lang="en-GB" sz="1600" dirty="0"/>
              <a:t> and FDG </a:t>
            </a:r>
            <a:r>
              <a:rPr lang="en-GB" sz="1600" dirty="0" err="1"/>
              <a:t>SUVmax</a:t>
            </a:r>
            <a:r>
              <a:rPr lang="en-GB" sz="1600" dirty="0"/>
              <a:t> in lymph node lesions</a:t>
            </a:r>
            <a:r>
              <a:rPr lang="en-FI" sz="1600" dirty="0"/>
              <a:t> </a:t>
            </a:r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ADDF8F0A-D66C-8D46-A938-742BDEB049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51" r="11892"/>
          <a:stretch/>
        </p:blipFill>
        <p:spPr>
          <a:xfrm>
            <a:off x="1645919" y="950977"/>
            <a:ext cx="8554245" cy="563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369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C74C5E7-C7E5-B045-BDA9-99F35D4B2753}"/>
              </a:ext>
            </a:extLst>
          </p:cNvPr>
          <p:cNvSpPr txBox="1"/>
          <p:nvPr/>
        </p:nvSpPr>
        <p:spPr>
          <a:xfrm>
            <a:off x="1681442" y="531460"/>
            <a:ext cx="105105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1600" b="1" dirty="0"/>
              <a:t>Suppl Fig 5 </a:t>
            </a:r>
            <a:r>
              <a:rPr lang="en-FI" sz="1600" dirty="0"/>
              <a:t>Correlation between baseline PSMA SUVmax and FDG SUVmax in prostatic lesions</a:t>
            </a:r>
          </a:p>
          <a:p>
            <a:endParaRPr lang="en-FI" sz="1600" dirty="0"/>
          </a:p>
          <a:p>
            <a:endParaRPr lang="en-FI" sz="1600" dirty="0"/>
          </a:p>
        </p:txBody>
      </p:sp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A1C4A698-5281-814C-A310-8F6E0F5A82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7292" r="15946"/>
          <a:stretch/>
        </p:blipFill>
        <p:spPr>
          <a:xfrm>
            <a:off x="1755754" y="876848"/>
            <a:ext cx="8252267" cy="569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928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&#10;&#10;Description automatically generated with medium confidence">
            <a:extLst>
              <a:ext uri="{FF2B5EF4-FFF2-40B4-BE49-F238E27FC236}">
                <a16:creationId xmlns:a16="http://schemas.microsoft.com/office/drawing/2014/main" id="{03E2F793-F9BF-1946-9C44-B76FC3869A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273" r="12341"/>
          <a:stretch/>
        </p:blipFill>
        <p:spPr>
          <a:xfrm>
            <a:off x="1615633" y="758440"/>
            <a:ext cx="8479344" cy="585112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43A2DFF-2311-494D-A0D4-06EE056F0111}"/>
              </a:ext>
            </a:extLst>
          </p:cNvPr>
          <p:cNvSpPr txBox="1"/>
          <p:nvPr/>
        </p:nvSpPr>
        <p:spPr>
          <a:xfrm>
            <a:off x="1615633" y="342941"/>
            <a:ext cx="105534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1600" b="1" dirty="0"/>
              <a:t>Suppl Fig 6</a:t>
            </a:r>
            <a:r>
              <a:rPr lang="en-FI" sz="1600" dirty="0"/>
              <a:t> Correlation between PSMA </a:t>
            </a:r>
            <a:r>
              <a:rPr lang="en-GB" sz="1600" dirty="0" err="1"/>
              <a:t>ΔSUVmax</a:t>
            </a:r>
            <a:r>
              <a:rPr lang="en-GB" sz="1600" dirty="0"/>
              <a:t> </a:t>
            </a:r>
            <a:r>
              <a:rPr lang="en-FI" sz="1600" dirty="0"/>
              <a:t>and FDG SUVmax in prostatic lesions</a:t>
            </a:r>
          </a:p>
          <a:p>
            <a:endParaRPr lang="en-FI" sz="1600" dirty="0"/>
          </a:p>
          <a:p>
            <a:endParaRPr lang="en-FI" sz="1600" dirty="0"/>
          </a:p>
        </p:txBody>
      </p:sp>
    </p:spTree>
    <p:extLst>
      <p:ext uri="{BB962C8B-B14F-4D97-AF65-F5344CB8AC3E}">
        <p14:creationId xmlns:p14="http://schemas.microsoft.com/office/powerpoint/2010/main" val="125285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box and whisker chart&#10;&#10;Description automatically generated">
            <a:extLst>
              <a:ext uri="{FF2B5EF4-FFF2-40B4-BE49-F238E27FC236}">
                <a16:creationId xmlns:a16="http://schemas.microsoft.com/office/drawing/2014/main" id="{4FC98243-ADDD-A043-82CB-B9FC8A9BDC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46" r="12219"/>
          <a:stretch/>
        </p:blipFill>
        <p:spPr>
          <a:xfrm>
            <a:off x="1765064" y="913370"/>
            <a:ext cx="8339113" cy="550365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6435BD3-5F2D-644A-B2EB-A887C244430F}"/>
              </a:ext>
            </a:extLst>
          </p:cNvPr>
          <p:cNvSpPr txBox="1"/>
          <p:nvPr/>
        </p:nvSpPr>
        <p:spPr>
          <a:xfrm>
            <a:off x="1765064" y="558676"/>
            <a:ext cx="10071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1600" b="1" dirty="0"/>
              <a:t>Suppl Fig 7</a:t>
            </a:r>
            <a:r>
              <a:rPr lang="en-FI" sz="1600" dirty="0"/>
              <a:t> Box plot for PSMA</a:t>
            </a:r>
            <a:r>
              <a:rPr lang="en-GB" sz="1600" dirty="0"/>
              <a:t> </a:t>
            </a:r>
            <a:r>
              <a:rPr lang="en-GB" sz="1600" dirty="0" err="1"/>
              <a:t>ΔSUVmax</a:t>
            </a:r>
            <a:r>
              <a:rPr lang="en-GB" sz="1600" dirty="0"/>
              <a:t> according to FDG </a:t>
            </a:r>
            <a:r>
              <a:rPr lang="en-GB" sz="1600" dirty="0" err="1"/>
              <a:t>SUVmax</a:t>
            </a:r>
            <a:r>
              <a:rPr lang="en-GB" sz="1600" dirty="0"/>
              <a:t> in lymph node lesions</a:t>
            </a:r>
            <a:endParaRPr lang="en-FI" sz="1600" dirty="0"/>
          </a:p>
          <a:p>
            <a:endParaRPr lang="en-FI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9217E1-C2A0-8742-A1F7-E5530FFCC728}"/>
              </a:ext>
            </a:extLst>
          </p:cNvPr>
          <p:cNvSpPr txBox="1"/>
          <p:nvPr/>
        </p:nvSpPr>
        <p:spPr>
          <a:xfrm>
            <a:off x="2215440" y="5818198"/>
            <a:ext cx="31707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*p</a:t>
            </a:r>
            <a:r>
              <a:rPr lang="en-FI" sz="1500" dirty="0"/>
              <a:t>&lt;0,0001</a:t>
            </a:r>
          </a:p>
        </p:txBody>
      </p:sp>
      <p:sp>
        <p:nvSpPr>
          <p:cNvPr id="6" name="Left Bracket 5">
            <a:extLst>
              <a:ext uri="{FF2B5EF4-FFF2-40B4-BE49-F238E27FC236}">
                <a16:creationId xmlns:a16="http://schemas.microsoft.com/office/drawing/2014/main" id="{ED300F3E-5D20-734F-8C38-05652297F50F}"/>
              </a:ext>
            </a:extLst>
          </p:cNvPr>
          <p:cNvSpPr/>
          <p:nvPr/>
        </p:nvSpPr>
        <p:spPr>
          <a:xfrm rot="5400000">
            <a:off x="6154554" y="-1560432"/>
            <a:ext cx="45719" cy="5253100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7" name="Left Bracket 6">
            <a:extLst>
              <a:ext uri="{FF2B5EF4-FFF2-40B4-BE49-F238E27FC236}">
                <a16:creationId xmlns:a16="http://schemas.microsoft.com/office/drawing/2014/main" id="{F657B9BB-46CF-AB4C-875F-7D21E1660211}"/>
              </a:ext>
            </a:extLst>
          </p:cNvPr>
          <p:cNvSpPr/>
          <p:nvPr/>
        </p:nvSpPr>
        <p:spPr>
          <a:xfrm rot="5400000">
            <a:off x="7466474" y="-88504"/>
            <a:ext cx="45721" cy="2653782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ED221F-6245-1C41-A7F5-2D3B991634C9}"/>
              </a:ext>
            </a:extLst>
          </p:cNvPr>
          <p:cNvSpPr txBox="1"/>
          <p:nvPr/>
        </p:nvSpPr>
        <p:spPr>
          <a:xfrm>
            <a:off x="7432190" y="1005269"/>
            <a:ext cx="24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 </a:t>
            </a:r>
            <a:endParaRPr lang="en-FI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90353F-33E5-3447-A230-823FF0BDA1DE}"/>
              </a:ext>
            </a:extLst>
          </p:cNvPr>
          <p:cNvSpPr txBox="1"/>
          <p:nvPr/>
        </p:nvSpPr>
        <p:spPr>
          <a:xfrm>
            <a:off x="5996348" y="851064"/>
            <a:ext cx="24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 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3951977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box and whisker chart&#10;&#10;Description automatically generated">
            <a:extLst>
              <a:ext uri="{FF2B5EF4-FFF2-40B4-BE49-F238E27FC236}">
                <a16:creationId xmlns:a16="http://schemas.microsoft.com/office/drawing/2014/main" id="{50BF8CD5-801A-3A4A-886F-3EE759F387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46" r="11598"/>
          <a:stretch/>
        </p:blipFill>
        <p:spPr>
          <a:xfrm>
            <a:off x="1753806" y="1011936"/>
            <a:ext cx="8187107" cy="53726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3F6A80-6A34-CE48-B812-B460BB9E45D8}"/>
              </a:ext>
            </a:extLst>
          </p:cNvPr>
          <p:cNvSpPr txBox="1"/>
          <p:nvPr/>
        </p:nvSpPr>
        <p:spPr>
          <a:xfrm>
            <a:off x="1753806" y="618669"/>
            <a:ext cx="9908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1600" b="1" dirty="0"/>
              <a:t>Suppl Fig 8</a:t>
            </a:r>
            <a:r>
              <a:rPr lang="en-FI" sz="1600" dirty="0"/>
              <a:t> Box plot for PSMA</a:t>
            </a:r>
            <a:r>
              <a:rPr lang="en-GB" sz="1600" dirty="0"/>
              <a:t> </a:t>
            </a:r>
            <a:r>
              <a:rPr lang="en-GB" sz="1600" dirty="0" err="1"/>
              <a:t>ΔSUVmax</a:t>
            </a:r>
            <a:r>
              <a:rPr lang="en-GB" sz="1600" dirty="0"/>
              <a:t> according to FDG </a:t>
            </a:r>
            <a:r>
              <a:rPr lang="en-GB" sz="1600" dirty="0" err="1"/>
              <a:t>SUVmax</a:t>
            </a:r>
            <a:r>
              <a:rPr lang="en-GB" sz="1600" dirty="0"/>
              <a:t> in prostatic lesions </a:t>
            </a:r>
            <a:endParaRPr lang="en-FI" sz="1600" dirty="0"/>
          </a:p>
          <a:p>
            <a:endParaRPr lang="en-FI" sz="1600" dirty="0"/>
          </a:p>
        </p:txBody>
      </p:sp>
    </p:spTree>
    <p:extLst>
      <p:ext uri="{BB962C8B-B14F-4D97-AF65-F5344CB8AC3E}">
        <p14:creationId xmlns:p14="http://schemas.microsoft.com/office/powerpoint/2010/main" val="983826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17370</TotalTime>
  <Words>118</Words>
  <Application>Microsoft Macintosh PowerPoint</Application>
  <PresentationFormat>Widescreen</PresentationFormat>
  <Paragraphs>11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Simona Malaspina</dc:creator>
  <cp:lastModifiedBy>Simona Malaspina</cp:lastModifiedBy>
  <cp:revision>65</cp:revision>
  <dcterms:created xsi:type="dcterms:W3CDTF">2022-02-14T15:46:54Z</dcterms:created>
  <dcterms:modified xsi:type="dcterms:W3CDTF">2022-08-17T12:48:50Z</dcterms:modified>
</cp:coreProperties>
</file>