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61" r:id="rId5"/>
    <p:sldId id="262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23530" y="772926"/>
            <a:ext cx="28969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1</a:t>
            </a:r>
            <a:endParaRPr kumimoji="0" lang="en-US" altLang="zh-CN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14465" y="1710680"/>
            <a:ext cx="61150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/>
              <a:t>Spinal infection caused by </a:t>
            </a:r>
            <a:r>
              <a:rPr lang="en-US" altLang="zh-CN" sz="2000" dirty="0" err="1"/>
              <a:t>Coxiella</a:t>
            </a:r>
            <a:r>
              <a:rPr lang="en-US" altLang="zh-CN" sz="2000" dirty="0"/>
              <a:t> </a:t>
            </a:r>
            <a:r>
              <a:rPr lang="en-US" altLang="zh-CN" sz="2000" dirty="0" err="1"/>
              <a:t>burnetii</a:t>
            </a:r>
            <a:r>
              <a:rPr lang="en-US" altLang="zh-CN" sz="2000" dirty="0"/>
              <a:t>: a case report</a:t>
            </a:r>
            <a:endParaRPr kumimoji="0" lang="en-US" altLang="zh-CN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560" y="2463769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 err="1"/>
              <a:t>Sumin</a:t>
            </a:r>
            <a:r>
              <a:rPr lang="en-US" altLang="zh-CN" sz="1200" dirty="0"/>
              <a:t> Yang</a:t>
            </a:r>
            <a:r>
              <a:rPr lang="en-US" altLang="zh-CN" sz="1200" baseline="30000" dirty="0"/>
              <a:t>1</a:t>
            </a:r>
            <a:r>
              <a:rPr lang="en-US" altLang="zh-CN" sz="1200" b="1" dirty="0"/>
              <a:t>*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Bai</a:t>
            </a:r>
            <a:r>
              <a:rPr lang="en-US" altLang="zh-CN" sz="1200" dirty="0"/>
              <a:t> Xue</a:t>
            </a:r>
            <a:r>
              <a:rPr lang="en-US" altLang="zh-CN" sz="1200" baseline="30000" dirty="0"/>
              <a:t>2</a:t>
            </a:r>
            <a:r>
              <a:rPr lang="en-US" altLang="zh-CN" sz="1200" b="1" dirty="0"/>
              <a:t>*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Xiaowen</a:t>
            </a:r>
            <a:r>
              <a:rPr lang="en-US" altLang="zh-CN" sz="1200" dirty="0"/>
              <a:t> Hu</a:t>
            </a:r>
            <a:r>
              <a:rPr lang="en-US" altLang="zh-CN" sz="1200" baseline="30000" dirty="0"/>
              <a:t>2</a:t>
            </a:r>
            <a:r>
              <a:rPr lang="en-US" altLang="zh-CN" sz="1200" b="1" dirty="0"/>
              <a:t>*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Weidong</a:t>
            </a:r>
            <a:r>
              <a:rPr lang="en-US" altLang="zh-CN" sz="1200" dirty="0"/>
              <a:t> Zhou</a:t>
            </a:r>
            <a:r>
              <a:rPr lang="en-US" altLang="zh-CN" sz="1200" baseline="30000" dirty="0"/>
              <a:t>1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Minglei</a:t>
            </a:r>
            <a:r>
              <a:rPr lang="en-US" altLang="zh-CN" sz="1200" dirty="0"/>
              <a:t> Zhang</a:t>
            </a:r>
            <a:r>
              <a:rPr lang="en-US" altLang="zh-CN" sz="1200" baseline="30000" dirty="0"/>
              <a:t>1</a:t>
            </a:r>
            <a:r>
              <a:rPr lang="en-US" altLang="zh-CN" sz="1200" dirty="0"/>
              <a:t>,  </a:t>
            </a:r>
            <a:r>
              <a:rPr lang="en-US" altLang="zh-CN" sz="1200" dirty="0" err="1"/>
              <a:t>Mingwei</a:t>
            </a:r>
            <a:r>
              <a:rPr lang="en-US" altLang="zh-CN" sz="1200" dirty="0"/>
              <a:t> Zhao</a:t>
            </a:r>
            <a:r>
              <a:rPr lang="en-US" altLang="zh-CN" sz="1200" baseline="30000" dirty="0"/>
              <a:t>1</a:t>
            </a:r>
            <a:r>
              <a:rPr lang="en-US" altLang="zh-CN" sz="1200" b="1" dirty="0"/>
              <a:t>#</a:t>
            </a:r>
          </a:p>
          <a:p>
            <a:pPr algn="ctr">
              <a:lnSpc>
                <a:spcPct val="200000"/>
              </a:lnSpc>
            </a:pPr>
            <a:r>
              <a:rPr lang="en-US" altLang="zh-CN" sz="1200" b="1" dirty="0"/>
              <a:t>Affiliations</a:t>
            </a:r>
          </a:p>
          <a:p>
            <a:pPr algn="just">
              <a:lnSpc>
                <a:spcPct val="200000"/>
              </a:lnSpc>
            </a:pPr>
            <a:r>
              <a:rPr lang="en-US" altLang="zh-CN" sz="1200" baseline="30000" dirty="0"/>
              <a:t>1</a:t>
            </a:r>
            <a:r>
              <a:rPr lang="en-US" altLang="zh-CN" sz="1200" dirty="0"/>
              <a:t> Qingdao Chest Hospital, Qingdao, Shandong Province, China.</a:t>
            </a:r>
          </a:p>
          <a:p>
            <a:pPr algn="just">
              <a:lnSpc>
                <a:spcPct val="200000"/>
              </a:lnSpc>
            </a:pPr>
            <a:r>
              <a:rPr lang="en-US" altLang="zh-CN" sz="1200" baseline="30000" dirty="0"/>
              <a:t>2</a:t>
            </a:r>
            <a:r>
              <a:rPr lang="en-US" altLang="zh-CN" sz="1200" dirty="0"/>
              <a:t> Qingdao Municipal Centre for Disease Control and Prevention, Qingdao Institute of Prevention Medicine, Qingdao, Shandong Province, China. </a:t>
            </a:r>
          </a:p>
          <a:p>
            <a:pPr algn="just">
              <a:lnSpc>
                <a:spcPct val="200000"/>
              </a:lnSpc>
            </a:pPr>
            <a:r>
              <a:rPr lang="en-US" altLang="zh-CN" sz="1200" b="1" dirty="0"/>
              <a:t>*Contributed equally</a:t>
            </a:r>
          </a:p>
          <a:p>
            <a:pPr algn="just">
              <a:lnSpc>
                <a:spcPct val="200000"/>
              </a:lnSpc>
            </a:pPr>
            <a:r>
              <a:rPr lang="en-US" altLang="zh-CN" sz="1200" b="1" dirty="0"/>
              <a:t>#Correspondence </a:t>
            </a:r>
          </a:p>
          <a:p>
            <a:pPr algn="just">
              <a:lnSpc>
                <a:spcPct val="200000"/>
              </a:lnSpc>
            </a:pPr>
            <a:r>
              <a:rPr lang="en-US" altLang="zh-CN" sz="1200" dirty="0"/>
              <a:t>Corresponding author contact information: </a:t>
            </a:r>
            <a:r>
              <a:rPr lang="en-US" altLang="zh-CN" sz="1200" dirty="0" err="1"/>
              <a:t>Mingwei</a:t>
            </a:r>
            <a:r>
              <a:rPr lang="en-US" altLang="zh-CN" sz="1200" dirty="0"/>
              <a:t> Zhao, </a:t>
            </a:r>
            <a:r>
              <a:rPr lang="en-US" altLang="zh-CN" sz="1200" dirty="0" err="1"/>
              <a:t>Dr</a:t>
            </a:r>
            <a:r>
              <a:rPr lang="en-US" altLang="zh-CN" sz="1200" dirty="0"/>
              <a:t>: Department of Orthopedics, Qingdao Chest Hospital, Qingdao City, Shandong Province, </a:t>
            </a:r>
            <a:r>
              <a:rPr lang="en-US" altLang="zh-CN" sz="1200" dirty="0" err="1"/>
              <a:t>P.R.China</a:t>
            </a:r>
            <a:r>
              <a:rPr lang="en-US" altLang="zh-CN" sz="1200" dirty="0"/>
              <a:t>. No.896 Chongqing Road, 266043, China. E-mail: mingwei_zhaoqd@163.com </a:t>
            </a:r>
          </a:p>
        </p:txBody>
      </p:sp>
    </p:spTree>
    <p:extLst>
      <p:ext uri="{BB962C8B-B14F-4D97-AF65-F5344CB8AC3E}">
        <p14:creationId xmlns:p14="http://schemas.microsoft.com/office/powerpoint/2010/main" val="265891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925346"/>
              </p:ext>
            </p:extLst>
          </p:nvPr>
        </p:nvGraphicFramePr>
        <p:xfrm>
          <a:off x="539552" y="1196752"/>
          <a:ext cx="8064896" cy="4596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0">
                  <a:extLst>
                    <a:ext uri="{9D8B030D-6E8A-4147-A177-3AD203B41FA5}">
                      <a16:colId xmlns:a16="http://schemas.microsoft.com/office/drawing/2014/main" val="41488367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659261363"/>
                    </a:ext>
                  </a:extLst>
                </a:gridCol>
              </a:tblGrid>
              <a:tr h="482192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Title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Page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0533840"/>
                  </a:ext>
                </a:extLst>
              </a:tr>
              <a:tr h="7975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Figure S1 H&amp;E Photomicrograph view (×400) showing inflammatory cell </a:t>
                      </a:r>
                      <a:r>
                        <a:rPr lang="en-US" sz="1200" kern="100" dirty="0" err="1">
                          <a:effectLst/>
                        </a:rPr>
                        <a:t>inflitration</a:t>
                      </a:r>
                      <a:r>
                        <a:rPr lang="en-US" sz="1200" kern="100" dirty="0">
                          <a:effectLst/>
                        </a:rPr>
                        <a:t> (red arrow) from the tissue within the intervertebral of L1 and L2 before drug treatment. Micrographic imaging was performed using an Olympus BX43 light microscope (Tokyo, Japan) furnished with a Smart V350D digital camera (JEDA Science and Technology Development Co., Ltd, Jiangsu, China) for observation and capturing respectively. Acquisition software was </a:t>
                      </a:r>
                      <a:r>
                        <a:rPr lang="en-US" sz="1200" kern="100" dirty="0" err="1">
                          <a:effectLst/>
                        </a:rPr>
                        <a:t>TianMin</a:t>
                      </a:r>
                      <a:r>
                        <a:rPr lang="en-US" sz="1200" kern="100" dirty="0">
                          <a:effectLst/>
                        </a:rPr>
                        <a:t> SDK-2000 system.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3844739"/>
                  </a:ext>
                </a:extLst>
              </a:tr>
              <a:tr h="7975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Figure S2 H&amp;E Photomicrograph view (×100) showing small focal inflammatory granulomata (red arrow) from the tissue within the intervertebral of L1 and L2 after a month of drug treatment. Micrographic imaging was performed using an Olympus BX43 light microscope (Tokyo, Japan) furnished with a Smart V350D digital camera (JEDA Science and Technology Development Co., Ltd, Jiangsu, China) for observation and capturing respectively. Acquisition software was </a:t>
                      </a:r>
                      <a:r>
                        <a:rPr lang="en-US" sz="1200" kern="100" dirty="0" err="1">
                          <a:effectLst/>
                        </a:rPr>
                        <a:t>TianMin</a:t>
                      </a:r>
                      <a:r>
                        <a:rPr lang="en-US" sz="1200" kern="100" dirty="0">
                          <a:effectLst/>
                        </a:rPr>
                        <a:t> SDK-2000 system.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7236307"/>
                  </a:ext>
                </a:extLst>
              </a:tr>
              <a:tr h="7975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Figure S3 H&amp;E Photomicrograph view (×400) showing inflammation absorbs calcification (red arrow) from the tissue within the intervertebral of L1 and L2 after a month of drug treatment. Micrographic imaging was performed using an Olympus BX43 light microscope (Tokyo, Japan) furnished with a Smart V350D digital camera (JEDA Science and Technology Development Co., Ltd, Jiangsu, China) for observation and capturing respectively. Acquisition software was </a:t>
                      </a:r>
                      <a:r>
                        <a:rPr lang="en-US" sz="1200" kern="100" dirty="0" err="1">
                          <a:effectLst/>
                        </a:rPr>
                        <a:t>TianMin</a:t>
                      </a:r>
                      <a:r>
                        <a:rPr lang="en-US" sz="1200" kern="100" dirty="0">
                          <a:effectLst/>
                        </a:rPr>
                        <a:t> SDK-2000 system.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14219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47864" y="332656"/>
            <a:ext cx="196079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OUTLINE</a:t>
            </a:r>
            <a:endParaRPr kumimoji="0" lang="en-US" altLang="zh-CN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652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8276" y="5621376"/>
            <a:ext cx="893944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/>
              <a:t>Figure S1 </a:t>
            </a:r>
            <a:r>
              <a:rPr lang="en-US" altLang="zh-CN" sz="1400" dirty="0"/>
              <a:t>H&amp;E Photomicrograph view (×400) showing inflammatory cell </a:t>
            </a:r>
            <a:r>
              <a:rPr lang="en-US" altLang="zh-CN" sz="1400" dirty="0" err="1"/>
              <a:t>inflitration</a:t>
            </a:r>
            <a:r>
              <a:rPr lang="en-US" altLang="zh-CN" sz="1400" dirty="0"/>
              <a:t> (red arrow) from the tissue within the intervertebral of L1 and L2 before drug treatment. Micrographic imaging was performed using an Olympus BX43 light microscope (Tokyo, Japan) furnished with a Smart V350D digital camera (JEDA Science and Technology Development Co., Ltd, Jiangsu, China) for observation and capturing respectively. Acquisition software was </a:t>
            </a:r>
            <a:r>
              <a:rPr lang="en-US" altLang="zh-CN" sz="1400" dirty="0" err="1"/>
              <a:t>TianMin</a:t>
            </a:r>
            <a:r>
              <a:rPr lang="en-US" altLang="zh-CN" sz="1400" dirty="0"/>
              <a:t> SDK-2000 system.</a:t>
            </a:r>
            <a:endParaRPr kumimoji="0" lang="en-US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C:\Users\admin\Desktop\7修-12.8\Figure S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260648"/>
            <a:ext cx="672074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666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8276" y="5513654"/>
            <a:ext cx="893944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/>
              <a:t>Figure S2 </a:t>
            </a:r>
            <a:r>
              <a:rPr lang="en-US" altLang="zh-CN" sz="1400" dirty="0"/>
              <a:t>H&amp;E Photomicrograph view (×100) showing small focal inflammatory granulomata (red arrow) from the tissue within the intervertebral of L1 and L2 after a month of drug treatment. Micrographic imaging was performed using an Olympus BX43 light microscope (Tokyo, Japan) furnished with a Smart V350D digital camera (JEDA Science and Technology Development Co., Ltd, Jiangsu, China) for observation and capturing respectively. Acquisition software was </a:t>
            </a:r>
            <a:r>
              <a:rPr lang="en-US" altLang="zh-CN" sz="1400" dirty="0" err="1"/>
              <a:t>TianMin</a:t>
            </a:r>
            <a:r>
              <a:rPr lang="en-US" altLang="zh-CN" sz="1400" dirty="0"/>
              <a:t> SDK-2000 system.</a:t>
            </a:r>
            <a:endParaRPr kumimoji="0" lang="en-US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C:\Users\admin\Desktop\7修-12.8\Figure S2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2" y="174763"/>
            <a:ext cx="672074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186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8276" y="5513654"/>
            <a:ext cx="893944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/>
              <a:t>Figure S3 </a:t>
            </a:r>
            <a:r>
              <a:rPr lang="en-US" altLang="zh-CN" sz="1400" dirty="0"/>
              <a:t>H&amp;E Photomicrograph view (×400) showing inflammation absorbs calcification (red arrow) from the tissue within the intervertebral of L1 and L2 after a month of drug treatment. Micrographic imaging was performed using an Olympus BX43 light microscope (Tokyo, Japan) furnished with a Smart V350D digital camera (JEDA Science and Technology Development Co., Ltd, Jiangsu, China) for observation and capturing respectively. Acquisition software was </a:t>
            </a:r>
            <a:r>
              <a:rPr lang="en-US" altLang="zh-CN" sz="1400" dirty="0" err="1"/>
              <a:t>TianMin</a:t>
            </a:r>
            <a:r>
              <a:rPr lang="en-US" altLang="zh-CN" sz="1400" dirty="0"/>
              <a:t> SDK-2000 system.</a:t>
            </a:r>
            <a:endParaRPr kumimoji="0" lang="en-US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C:\Users\admin\Desktop\7修-12.8\Figure S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2" y="188640"/>
            <a:ext cx="672074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18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627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005031</dc:creator>
  <cp:lastModifiedBy>Poornima Thiruvudaiselvi</cp:lastModifiedBy>
  <cp:revision>20</cp:revision>
  <dcterms:created xsi:type="dcterms:W3CDTF">2019-12-10T08:11:12Z</dcterms:created>
  <dcterms:modified xsi:type="dcterms:W3CDTF">2022-12-12T07:54:42Z</dcterms:modified>
</cp:coreProperties>
</file>