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6"/>
  </p:notesMasterIdLst>
  <p:sldIdLst>
    <p:sldId id="256" r:id="rId2"/>
    <p:sldId id="258" r:id="rId3"/>
    <p:sldId id="288" r:id="rId4"/>
    <p:sldId id="260" r:id="rId5"/>
  </p:sldIdLst>
  <p:sldSz cx="6858000" cy="12192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서효정" initials="서" lastIdx="1" clrIdx="0">
    <p:extLst>
      <p:ext uri="{19B8F6BF-5375-455C-9EA6-DF929625EA0E}">
        <p15:presenceInfo xmlns:p15="http://schemas.microsoft.com/office/powerpoint/2012/main" userId="27389d18be28d3b9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50"/>
    <p:restoredTop sz="94578"/>
  </p:normalViewPr>
  <p:slideViewPr>
    <p:cSldViewPr snapToGrid="0">
      <p:cViewPr>
        <p:scale>
          <a:sx n="95" d="100"/>
          <a:sy n="95" d="100"/>
        </p:scale>
        <p:origin x="1260" y="-209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commentAuthors" Target="commentAuthor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B0ABC0B-8BF1-40BD-83B0-459D1E879F2D}" type="datetimeFigureOut">
              <a:rPr lang="en-US" smtClean="0"/>
              <a:t>8/9/2022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560638" y="1143000"/>
            <a:ext cx="17367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33BD5A7-5CCF-426A-B109-CBBE9EE0C1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12258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995312"/>
            <a:ext cx="5829300" cy="4244622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6403623"/>
            <a:ext cx="5143500" cy="2943577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6EE350-6E4D-43D9-B917-8B341DB49EC9}" type="datetimeFigureOut">
              <a:rPr lang="en-US" smtClean="0"/>
              <a:t>8/9/2022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146154-8714-4FF5-88F5-D11B64AA3A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36822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6EE350-6E4D-43D9-B917-8B341DB49EC9}" type="datetimeFigureOut">
              <a:rPr lang="en-US" smtClean="0"/>
              <a:t>8/9/2022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146154-8714-4FF5-88F5-D11B64AA3A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85949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649111"/>
            <a:ext cx="1478756" cy="1033215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649111"/>
            <a:ext cx="4350544" cy="1033215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6EE350-6E4D-43D9-B917-8B341DB49EC9}" type="datetimeFigureOut">
              <a:rPr lang="en-US" smtClean="0"/>
              <a:t>8/9/2022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146154-8714-4FF5-88F5-D11B64AA3A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74894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6EE350-6E4D-43D9-B917-8B341DB49EC9}" type="datetimeFigureOut">
              <a:rPr lang="en-US" smtClean="0"/>
              <a:t>8/9/2022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146154-8714-4FF5-88F5-D11B64AA3A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79618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3039537"/>
            <a:ext cx="5915025" cy="5071532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8159048"/>
            <a:ext cx="5915025" cy="266699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6EE350-6E4D-43D9-B917-8B341DB49EC9}" type="datetimeFigureOut">
              <a:rPr lang="en-US" smtClean="0"/>
              <a:t>8/9/2022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146154-8714-4FF5-88F5-D11B64AA3A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77292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3245556"/>
            <a:ext cx="2914650" cy="77357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3245556"/>
            <a:ext cx="2914650" cy="77357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6EE350-6E4D-43D9-B917-8B341DB49EC9}" type="datetimeFigureOut">
              <a:rPr lang="en-US" smtClean="0"/>
              <a:t>8/9/2022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146154-8714-4FF5-88F5-D11B64AA3A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93498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49114"/>
            <a:ext cx="5915025" cy="235655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988734"/>
            <a:ext cx="2901255" cy="146473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4453467"/>
            <a:ext cx="2901255" cy="655037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988734"/>
            <a:ext cx="2915543" cy="146473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4453467"/>
            <a:ext cx="2915543" cy="655037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6EE350-6E4D-43D9-B917-8B341DB49EC9}" type="datetimeFigureOut">
              <a:rPr lang="en-US" smtClean="0"/>
              <a:t>8/9/2022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146154-8714-4FF5-88F5-D11B64AA3A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09827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6EE350-6E4D-43D9-B917-8B341DB49EC9}" type="datetimeFigureOut">
              <a:rPr lang="en-US" smtClean="0"/>
              <a:t>8/9/2022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146154-8714-4FF5-88F5-D11B64AA3A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93039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6EE350-6E4D-43D9-B917-8B341DB49EC9}" type="datetimeFigureOut">
              <a:rPr lang="en-US" smtClean="0"/>
              <a:t>8/9/2022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146154-8714-4FF5-88F5-D11B64AA3A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58754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812800"/>
            <a:ext cx="2211884" cy="28448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755425"/>
            <a:ext cx="3471863" cy="8664222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3657600"/>
            <a:ext cx="2211884" cy="6776156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6EE350-6E4D-43D9-B917-8B341DB49EC9}" type="datetimeFigureOut">
              <a:rPr lang="en-US" smtClean="0"/>
              <a:t>8/9/2022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146154-8714-4FF5-88F5-D11B64AA3A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62661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812800"/>
            <a:ext cx="2211884" cy="28448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755425"/>
            <a:ext cx="3471863" cy="8664222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3657600"/>
            <a:ext cx="2211884" cy="6776156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6EE350-6E4D-43D9-B917-8B341DB49EC9}" type="datetimeFigureOut">
              <a:rPr lang="en-US" smtClean="0"/>
              <a:t>8/9/2022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146154-8714-4FF5-88F5-D11B64AA3A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34098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649114"/>
            <a:ext cx="5915025" cy="23565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3245556"/>
            <a:ext cx="5915025" cy="77357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11300181"/>
            <a:ext cx="1543050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6EE350-6E4D-43D9-B917-8B341DB49EC9}" type="datetimeFigureOut">
              <a:rPr lang="en-US" smtClean="0"/>
              <a:t>8/9/2022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11300181"/>
            <a:ext cx="2314575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11300181"/>
            <a:ext cx="1543050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146154-8714-4FF5-88F5-D11B64AA3A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08791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8987D797-6FDD-B4C5-4B76-DA42E376500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81718"/>
            <a:ext cx="6793666" cy="3557153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864A60A5-013C-A118-F83A-0311255C1F70}"/>
              </a:ext>
            </a:extLst>
          </p:cNvPr>
          <p:cNvSpPr txBox="1"/>
          <p:nvPr/>
        </p:nvSpPr>
        <p:spPr>
          <a:xfrm>
            <a:off x="32167" y="5085772"/>
            <a:ext cx="6793666" cy="258532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 algn="just">
              <a:buNone/>
            </a:pP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Supplementary figure 1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. Histopathological images of </a:t>
            </a:r>
            <a:r>
              <a:rPr lang="en-US">
                <a:latin typeface="Arial" panose="020B0604020202020204" pitchFamily="34" charset="0"/>
                <a:cs typeface="Arial" panose="020B0604020202020204" pitchFamily="34" charset="0"/>
              </a:rPr>
              <a:t>primary papillary thyroid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carcinoma of case 1. The tumor patterns are composed of complex, branching papillae with fibrovascular cores and </a:t>
            </a:r>
            <a:r>
              <a:rPr lang="en-US">
                <a:latin typeface="Arial" panose="020B0604020202020204" pitchFamily="34" charset="0"/>
                <a:cs typeface="Arial" panose="020B0604020202020204" pitchFamily="34" charset="0"/>
              </a:rPr>
              <a:t>follicular architecture (HE stain, low magnification a, b, c, d).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Nuclear features were enlargement, elongation, overlapping with irregular contour, and </a:t>
            </a:r>
            <a:r>
              <a:rPr lang="en-US">
                <a:latin typeface="Arial" panose="020B0604020202020204" pitchFamily="34" charset="0"/>
                <a:cs typeface="Arial" panose="020B0604020202020204" pitchFamily="34" charset="0"/>
              </a:rPr>
              <a:t>nuclear grooves (HE stain, high magnification e, f).  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>
              <a:buNone/>
            </a:pPr>
            <a:endParaRPr lang="en-US" dirty="0"/>
          </a:p>
          <a:p>
            <a:pPr marL="0" indent="0" algn="just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36522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28B880-B5B5-EC3F-1682-3745CEA640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E5BE978-6FFE-B293-4F53-48477AB4EDD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659" y="649114"/>
            <a:ext cx="6620681" cy="5169795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6F7B33B9-8556-0828-5BA1-CB326F0F57AD}"/>
              </a:ext>
            </a:extLst>
          </p:cNvPr>
          <p:cNvSpPr txBox="1"/>
          <p:nvPr/>
        </p:nvSpPr>
        <p:spPr>
          <a:xfrm>
            <a:off x="118659" y="6096000"/>
            <a:ext cx="6620681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b="1" kern="100" dirty="0">
                <a:effectLst/>
                <a:latin typeface="Arial" panose="020B0604020202020204" pitchFamily="34" charset="0"/>
                <a:ea typeface="Malgun Gothic" panose="020B0503020000020004" pitchFamily="34" charset="-127"/>
                <a:cs typeface="Arial" panose="020B0604020202020204" pitchFamily="34" charset="0"/>
              </a:rPr>
              <a:t>Supplementary Figure 2</a:t>
            </a:r>
            <a:r>
              <a:rPr lang="en-US" kern="100" dirty="0">
                <a:effectLst/>
                <a:latin typeface="Arial" panose="020B0604020202020204" pitchFamily="34" charset="0"/>
                <a:ea typeface="Malgun Gothic" panose="020B0503020000020004" pitchFamily="34" charset="-127"/>
                <a:cs typeface="Arial" panose="020B0604020202020204" pitchFamily="34" charset="0"/>
              </a:rPr>
              <a:t>. Histopathological images of the </a:t>
            </a:r>
            <a:r>
              <a:rPr lang="en-US" kern="100">
                <a:effectLst/>
                <a:latin typeface="Arial" panose="020B0604020202020204" pitchFamily="34" charset="0"/>
                <a:ea typeface="Malgun Gothic" panose="020B0503020000020004" pitchFamily="34" charset="-127"/>
                <a:cs typeface="Arial" panose="020B0604020202020204" pitchFamily="34" charset="0"/>
              </a:rPr>
              <a:t>primary </a:t>
            </a:r>
            <a:r>
              <a:rPr lang="en-US" kern="100">
                <a:latin typeface="Arial" panose="020B0604020202020204" pitchFamily="34" charset="0"/>
                <a:ea typeface="Malgun Gothic" panose="020B0503020000020004" pitchFamily="34" charset="-127"/>
                <a:cs typeface="Arial" panose="020B0604020202020204" pitchFamily="34" charset="0"/>
              </a:rPr>
              <a:t>papillary thyroid carcinoma (PTC)</a:t>
            </a:r>
            <a:r>
              <a:rPr lang="en-US" kern="100">
                <a:effectLst/>
                <a:latin typeface="Arial" panose="020B0604020202020204" pitchFamily="34" charset="0"/>
                <a:ea typeface="Malgun Gothic" panose="020B0503020000020004" pitchFamily="34" charset="-127"/>
                <a:cs typeface="Arial" panose="020B0604020202020204" pitchFamily="34" charset="0"/>
              </a:rPr>
              <a:t> </a:t>
            </a:r>
            <a:r>
              <a:rPr lang="en-US" kern="100" dirty="0">
                <a:effectLst/>
                <a:latin typeface="Arial" panose="020B0604020202020204" pitchFamily="34" charset="0"/>
                <a:ea typeface="Malgun Gothic" panose="020B0503020000020004" pitchFamily="34" charset="-127"/>
                <a:cs typeface="Arial" panose="020B0604020202020204" pitchFamily="34" charset="0"/>
              </a:rPr>
              <a:t>of </a:t>
            </a:r>
            <a:r>
              <a:rPr lang="en-US" kern="100">
                <a:effectLst/>
                <a:latin typeface="Arial" panose="020B0604020202020204" pitchFamily="34" charset="0"/>
                <a:ea typeface="Malgun Gothic" panose="020B0503020000020004" pitchFamily="34" charset="-127"/>
                <a:cs typeface="Arial" panose="020B0604020202020204" pitchFamily="34" charset="0"/>
              </a:rPr>
              <a:t>case 2 showed multimodule of PTC </a:t>
            </a:r>
            <a:r>
              <a:rPr lang="en-US" kern="100" dirty="0">
                <a:effectLst/>
                <a:latin typeface="Arial" panose="020B0604020202020204" pitchFamily="34" charset="0"/>
                <a:ea typeface="Malgun Gothic" panose="020B0503020000020004" pitchFamily="34" charset="-127"/>
                <a:cs typeface="Arial" panose="020B0604020202020204" pitchFamily="34" charset="0"/>
              </a:rPr>
              <a:t>on the background of </a:t>
            </a:r>
            <a:r>
              <a:rPr lang="en-US" kern="100">
                <a:effectLst/>
                <a:latin typeface="Arial" panose="020B0604020202020204" pitchFamily="34" charset="0"/>
                <a:ea typeface="Malgun Gothic" panose="020B0503020000020004" pitchFamily="34" charset="-127"/>
                <a:cs typeface="Arial" panose="020B0604020202020204" pitchFamily="34" charset="0"/>
              </a:rPr>
              <a:t>thyroid goiter (</a:t>
            </a:r>
            <a:r>
              <a:rPr lang="en-US" kern="100" dirty="0">
                <a:effectLst/>
                <a:latin typeface="Arial" panose="020B0604020202020204" pitchFamily="34" charset="0"/>
                <a:ea typeface="Malgun Gothic" panose="020B0503020000020004" pitchFamily="34" charset="-127"/>
                <a:cs typeface="Arial" panose="020B0604020202020204" pitchFamily="34" charset="0"/>
              </a:rPr>
              <a:t>HE stain </a:t>
            </a:r>
            <a:r>
              <a:rPr lang="en-US" kern="100">
                <a:effectLst/>
                <a:latin typeface="Arial" panose="020B0604020202020204" pitchFamily="34" charset="0"/>
                <a:ea typeface="Malgun Gothic" panose="020B0503020000020004" pitchFamily="34" charset="-127"/>
                <a:cs typeface="Arial" panose="020B0604020202020204" pitchFamily="34" charset="0"/>
              </a:rPr>
              <a:t>x 40, a, b), </a:t>
            </a:r>
            <a:r>
              <a:rPr lang="en-US" kern="100" dirty="0">
                <a:effectLst/>
                <a:latin typeface="Arial" panose="020B0604020202020204" pitchFamily="34" charset="0"/>
                <a:ea typeface="Malgun Gothic" panose="020B0503020000020004" pitchFamily="34" charset="-127"/>
                <a:cs typeface="Arial" panose="020B0604020202020204" pitchFamily="34" charset="0"/>
              </a:rPr>
              <a:t>intercalating </a:t>
            </a:r>
            <a:r>
              <a:rPr lang="en-US" kern="100">
                <a:effectLst/>
                <a:latin typeface="Arial" panose="020B0604020202020204" pitchFamily="34" charset="0"/>
                <a:ea typeface="Malgun Gothic" panose="020B0503020000020004" pitchFamily="34" charset="-127"/>
                <a:cs typeface="Arial" panose="020B0604020202020204" pitchFamily="34" charset="0"/>
              </a:rPr>
              <a:t>fibrous areas, </a:t>
            </a:r>
            <a:r>
              <a:rPr lang="en-US" kern="100" dirty="0">
                <a:effectLst/>
                <a:latin typeface="Arial" panose="020B0604020202020204" pitchFamily="34" charset="0"/>
                <a:ea typeface="Malgun Gothic" panose="020B0503020000020004" pitchFamily="34" charset="-127"/>
                <a:cs typeface="Arial" panose="020B0604020202020204" pitchFamily="34" charset="0"/>
              </a:rPr>
              <a:t>and calcifying </a:t>
            </a:r>
            <a:r>
              <a:rPr lang="en-US" kern="100">
                <a:effectLst/>
                <a:latin typeface="Arial" panose="020B0604020202020204" pitchFamily="34" charset="0"/>
                <a:ea typeface="Malgun Gothic" panose="020B0503020000020004" pitchFamily="34" charset="-127"/>
                <a:cs typeface="Arial" panose="020B0604020202020204" pitchFamily="34" charset="0"/>
              </a:rPr>
              <a:t>patterns (</a:t>
            </a:r>
            <a:r>
              <a:rPr lang="en-US" kern="100" dirty="0">
                <a:effectLst/>
                <a:latin typeface="Arial" panose="020B0604020202020204" pitchFamily="34" charset="0"/>
                <a:ea typeface="Malgun Gothic" panose="020B0503020000020004" pitchFamily="34" charset="-127"/>
                <a:cs typeface="Arial" panose="020B0604020202020204" pitchFamily="34" charset="0"/>
              </a:rPr>
              <a:t>HE stain </a:t>
            </a:r>
            <a:r>
              <a:rPr lang="en-US" kern="100">
                <a:effectLst/>
                <a:latin typeface="Arial" panose="020B0604020202020204" pitchFamily="34" charset="0"/>
                <a:ea typeface="Malgun Gothic" panose="020B0503020000020004" pitchFamily="34" charset="-127"/>
                <a:cs typeface="Arial" panose="020B0604020202020204" pitchFamily="34" charset="0"/>
              </a:rPr>
              <a:t>x 40, c), </a:t>
            </a:r>
            <a:r>
              <a:rPr lang="en-US" kern="100" dirty="0">
                <a:effectLst/>
                <a:latin typeface="Arial" panose="020B0604020202020204" pitchFamily="34" charset="0"/>
                <a:ea typeface="Malgun Gothic" panose="020B0503020000020004" pitchFamily="34" charset="-127"/>
                <a:cs typeface="Arial" panose="020B0604020202020204" pitchFamily="34" charset="0"/>
              </a:rPr>
              <a:t>nuclear features of </a:t>
            </a:r>
            <a:r>
              <a:rPr lang="en-US" kern="100">
                <a:effectLst/>
                <a:latin typeface="Arial" panose="020B0604020202020204" pitchFamily="34" charset="0"/>
                <a:ea typeface="Malgun Gothic" panose="020B0503020000020004" pitchFamily="34" charset="-127"/>
                <a:cs typeface="Arial" panose="020B0604020202020204" pitchFamily="34" charset="0"/>
              </a:rPr>
              <a:t>PTC (</a:t>
            </a:r>
            <a:r>
              <a:rPr lang="en-US" kern="100" dirty="0">
                <a:effectLst/>
                <a:latin typeface="Arial" panose="020B0604020202020204" pitchFamily="34" charset="0"/>
                <a:ea typeface="Malgun Gothic" panose="020B0503020000020004" pitchFamily="34" charset="-127"/>
                <a:cs typeface="Arial" panose="020B0604020202020204" pitchFamily="34" charset="0"/>
              </a:rPr>
              <a:t>HE stain </a:t>
            </a:r>
            <a:r>
              <a:rPr lang="en-US" kern="100">
                <a:effectLst/>
                <a:latin typeface="Arial" panose="020B0604020202020204" pitchFamily="34" charset="0"/>
                <a:ea typeface="Malgun Gothic" panose="020B0503020000020004" pitchFamily="34" charset="-127"/>
                <a:cs typeface="Arial" panose="020B0604020202020204" pitchFamily="34" charset="0"/>
              </a:rPr>
              <a:t>x 200, d)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706242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Box 15">
            <a:extLst>
              <a:ext uri="{FF2B5EF4-FFF2-40B4-BE49-F238E27FC236}">
                <a16:creationId xmlns:a16="http://schemas.microsoft.com/office/drawing/2014/main" id="{FCD00356-C6CF-7800-AB0E-27CDDF4E6430}"/>
              </a:ext>
            </a:extLst>
          </p:cNvPr>
          <p:cNvSpPr txBox="1"/>
          <p:nvPr/>
        </p:nvSpPr>
        <p:spPr>
          <a:xfrm>
            <a:off x="0" y="5640326"/>
            <a:ext cx="6858000" cy="369331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Supplementary figure 3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vi-VN" dirty="0">
                <a:latin typeface="Arial" panose="020B0604020202020204" pitchFamily="34" charset="0"/>
                <a:cs typeface="Arial" panose="020B0604020202020204" pitchFamily="34" charset="0"/>
              </a:rPr>
              <a:t>The histological image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>
                <a:latin typeface="Arial" panose="020B0604020202020204" pitchFamily="34" charset="0"/>
                <a:cs typeface="Arial" panose="020B0604020202020204" pitchFamily="34" charset="0"/>
              </a:rPr>
              <a:t>of brain metastases from PTC (HE stain 40, a, invading to brain tissue, asterisk). </a:t>
            </a:r>
            <a:r>
              <a:rPr lang="vi-VN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vi-VN">
                <a:latin typeface="Arial" panose="020B0604020202020204" pitchFamily="34" charset="0"/>
                <a:cs typeface="Arial" panose="020B0604020202020204" pitchFamily="34" charset="0"/>
              </a:rPr>
              <a:t>he </a:t>
            </a:r>
            <a:r>
              <a:rPr lang="vi-VN" dirty="0">
                <a:latin typeface="Arial" panose="020B0604020202020204" pitchFamily="34" charset="0"/>
                <a:cs typeface="Arial" panose="020B0604020202020204" pitchFamily="34" charset="0"/>
              </a:rPr>
              <a:t>majority of </a:t>
            </a:r>
            <a:r>
              <a:rPr lang="vi-VN">
                <a:latin typeface="Arial" panose="020B0604020202020204" pitchFamily="34" charset="0"/>
                <a:cs typeface="Arial" panose="020B0604020202020204" pitchFamily="34" charset="0"/>
              </a:rPr>
              <a:t>papillary structures</a:t>
            </a:r>
            <a:r>
              <a:rPr lang="en-US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vi-VN">
                <a:latin typeface="Arial" panose="020B0604020202020204" pitchFamily="34" charset="0"/>
                <a:cs typeface="Arial" panose="020B0604020202020204" pitchFamily="34" charset="0"/>
              </a:rPr>
              <a:t>cover</a:t>
            </a:r>
            <a:r>
              <a:rPr lang="en-US">
                <a:latin typeface="Arial" panose="020B0604020202020204" pitchFamily="34" charset="0"/>
                <a:cs typeface="Arial" panose="020B0604020202020204" pitchFamily="34" charset="0"/>
              </a:rPr>
              <a:t>ed the </a:t>
            </a:r>
            <a:r>
              <a:rPr lang="vi-VN" dirty="0">
                <a:latin typeface="Arial" panose="020B0604020202020204" pitchFamily="34" charset="0"/>
                <a:cs typeface="Arial" panose="020B0604020202020204" pitchFamily="34" charset="0"/>
              </a:rPr>
              <a:t>tumor </a:t>
            </a:r>
            <a:r>
              <a:rPr lang="vi-VN">
                <a:latin typeface="Arial" panose="020B0604020202020204" pitchFamily="34" charset="0"/>
                <a:cs typeface="Arial" panose="020B0604020202020204" pitchFamily="34" charset="0"/>
              </a:rPr>
              <a:t>peripheral area</a:t>
            </a:r>
            <a:r>
              <a:rPr lang="en-US">
                <a:latin typeface="Arial" panose="020B0604020202020204" pitchFamily="34" charset="0"/>
                <a:cs typeface="Arial" panose="020B0604020202020204" pitchFamily="34" charset="0"/>
              </a:rPr>
              <a:t> (blue arrow) and</a:t>
            </a:r>
            <a:r>
              <a:rPr lang="vi-VN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>
                <a:latin typeface="Arial" panose="020B0604020202020204" pitchFamily="34" charset="0"/>
                <a:cs typeface="Arial" panose="020B0604020202020204" pitchFamily="34" charset="0"/>
              </a:rPr>
              <a:t>in the center there are fibrous stroma and the</a:t>
            </a:r>
            <a:r>
              <a:rPr lang="vi-VN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vi-VN" dirty="0">
                <a:latin typeface="Arial" panose="020B0604020202020204" pitchFamily="34" charset="0"/>
                <a:cs typeface="Arial" panose="020B0604020202020204" pitchFamily="34" charset="0"/>
              </a:rPr>
              <a:t>secreted follicular </a:t>
            </a:r>
            <a:r>
              <a:rPr lang="vi-VN">
                <a:latin typeface="Arial" panose="020B0604020202020204" pitchFamily="34" charset="0"/>
                <a:cs typeface="Arial" panose="020B0604020202020204" pitchFamily="34" charset="0"/>
              </a:rPr>
              <a:t>structures </a:t>
            </a:r>
            <a:r>
              <a:rPr lang="en-US" altLang="ko-KR">
                <a:latin typeface="Arial" panose="020B0604020202020204" pitchFamily="34" charset="0"/>
                <a:cs typeface="Arial" panose="020B0604020202020204" pitchFamily="34" charset="0"/>
              </a:rPr>
              <a:t>that</a:t>
            </a:r>
            <a:r>
              <a:rPr lang="vi-VN">
                <a:latin typeface="Arial" panose="020B0604020202020204" pitchFamily="34" charset="0"/>
                <a:cs typeface="Arial" panose="020B0604020202020204" pitchFamily="34" charset="0"/>
              </a:rPr>
              <a:t> contain goiter</a:t>
            </a:r>
            <a:r>
              <a:rPr lang="en-US">
                <a:latin typeface="Arial" panose="020B0604020202020204" pitchFamily="34" charset="0"/>
                <a:cs typeface="Arial" panose="020B0604020202020204" pitchFamily="34" charset="0"/>
              </a:rPr>
              <a:t> (white arrow)</a:t>
            </a:r>
            <a:r>
              <a:rPr lang="vi-VN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>
                <a:latin typeface="Arial" panose="020B0604020202020204" pitchFamily="34" charset="0"/>
                <a:cs typeface="Arial" panose="020B0604020202020204" pitchFamily="34" charset="0"/>
              </a:rPr>
              <a:t>(HE stain x 40, b)</a:t>
            </a:r>
            <a:r>
              <a:rPr lang="vi-VN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vi-VN" dirty="0">
                <a:latin typeface="Arial" panose="020B0604020202020204" pitchFamily="34" charset="0"/>
                <a:cs typeface="Arial" panose="020B0604020202020204" pitchFamily="34" charset="0"/>
              </a:rPr>
              <a:t>No tumor necrosis was seen and mostly rarity of mitosis. Immunohistochemistrical stain presents that tumor </a:t>
            </a:r>
            <a:r>
              <a:rPr lang="vi-VN">
                <a:latin typeface="Arial" panose="020B0604020202020204" pitchFamily="34" charset="0"/>
                <a:cs typeface="Arial" panose="020B0604020202020204" pitchFamily="34" charset="0"/>
              </a:rPr>
              <a:t>cells are</a:t>
            </a:r>
            <a:r>
              <a:rPr lang="en-US">
                <a:latin typeface="Arial" panose="020B0604020202020204" pitchFamily="34" charset="0"/>
                <a:cs typeface="Arial" panose="020B0604020202020204" pitchFamily="34" charset="0"/>
              </a:rPr>
              <a:t> positive</a:t>
            </a:r>
            <a:r>
              <a:rPr lang="vi-VN">
                <a:latin typeface="Arial" panose="020B0604020202020204" pitchFamily="34" charset="0"/>
                <a:cs typeface="Arial" panose="020B0604020202020204" pitchFamily="34" charset="0"/>
              </a:rPr>
              <a:t> with Thyroglobulin</a:t>
            </a:r>
            <a:r>
              <a:rPr lang="en-US">
                <a:latin typeface="Arial" panose="020B0604020202020204" pitchFamily="34" charset="0"/>
                <a:cs typeface="Arial" panose="020B0604020202020204" pitchFamily="34" charset="0"/>
              </a:rPr>
              <a:t> (immunohistochemistry stain x 400, d)</a:t>
            </a:r>
            <a:r>
              <a:rPr lang="vi-VN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vi-VN" dirty="0">
                <a:latin typeface="Arial" panose="020B0604020202020204" pitchFamily="34" charset="0"/>
                <a:cs typeface="Arial" panose="020B0604020202020204" pitchFamily="34" charset="0"/>
              </a:rPr>
              <a:t>Nucle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ar</a:t>
            </a:r>
            <a:r>
              <a:rPr lang="vi-VN" dirty="0">
                <a:latin typeface="Arial" panose="020B0604020202020204" pitchFamily="34" charset="0"/>
                <a:cs typeface="Arial" panose="020B0604020202020204" pitchFamily="34" charset="0"/>
              </a:rPr>
              <a:t> features of papillary thyroid carcinoma were not clear </a:t>
            </a:r>
            <a:r>
              <a:rPr lang="vi-VN">
                <a:latin typeface="Arial" panose="020B0604020202020204" pitchFamily="34" charset="0"/>
                <a:cs typeface="Arial" panose="020B0604020202020204" pitchFamily="34" charset="0"/>
              </a:rPr>
              <a:t>but poorly </a:t>
            </a:r>
            <a:r>
              <a:rPr lang="vi-VN" dirty="0">
                <a:latin typeface="Arial" panose="020B0604020202020204" pitchFamily="34" charset="0"/>
                <a:cs typeface="Arial" panose="020B0604020202020204" pitchFamily="34" charset="0"/>
              </a:rPr>
              <a:t>thyroid carcinoma and anaplastic thyroid carcinoma were no evidence. </a:t>
            </a:r>
            <a:r>
              <a:rPr lang="en-US" sz="1800" dirty="0">
                <a:effectLst/>
                <a:latin typeface="Arial" panose="020B0604020202020204" pitchFamily="34" charset="0"/>
                <a:ea typeface="Malgun Gothic" panose="020B0503020000020004" pitchFamily="34" charset="-127"/>
                <a:cs typeface="Arial" panose="020B0604020202020204" pitchFamily="34" charset="0"/>
              </a:rPr>
              <a:t>The images correlate</a:t>
            </a:r>
            <a:r>
              <a:rPr lang="vi-VN" sz="1800" dirty="0">
                <a:effectLst/>
                <a:latin typeface="Arial" panose="020B0604020202020204" pitchFamily="34" charset="0"/>
                <a:ea typeface="Malgun Gothic" panose="020B0503020000020004" pitchFamily="34" charset="-127"/>
                <a:cs typeface="Arial" panose="020B0604020202020204" pitchFamily="34" charset="0"/>
              </a:rPr>
              <a:t> with high-grade papillary </a:t>
            </a:r>
            <a:r>
              <a:rPr lang="vi-VN" sz="1800">
                <a:effectLst/>
                <a:latin typeface="Arial" panose="020B0604020202020204" pitchFamily="34" charset="0"/>
                <a:ea typeface="Malgun Gothic" panose="020B0503020000020004" pitchFamily="34" charset="-127"/>
                <a:cs typeface="Arial" panose="020B0604020202020204" pitchFamily="34" charset="0"/>
              </a:rPr>
              <a:t>thyroid carcinoma</a:t>
            </a:r>
            <a:r>
              <a:rPr lang="en-US" sz="1800">
                <a:effectLst/>
                <a:latin typeface="Arial" panose="020B0604020202020204" pitchFamily="34" charset="0"/>
                <a:ea typeface="Malgun Gothic" panose="020B0503020000020004" pitchFamily="34" charset="-127"/>
                <a:cs typeface="Arial" panose="020B0604020202020204" pitchFamily="34" charset="0"/>
              </a:rPr>
              <a:t>.</a:t>
            </a:r>
            <a:endParaRPr lang="en-VN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VN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D995BBDA-0420-82C4-2548-5DF9C2259E4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08940"/>
            <a:ext cx="6858000" cy="5298829"/>
          </a:xfrm>
          <a:prstGeom prst="rect">
            <a:avLst/>
          </a:prstGeom>
        </p:spPr>
      </p:pic>
      <p:sp>
        <p:nvSpPr>
          <p:cNvPr id="3" name="Arrow: Down 2">
            <a:extLst>
              <a:ext uri="{FF2B5EF4-FFF2-40B4-BE49-F238E27FC236}">
                <a16:creationId xmlns:a16="http://schemas.microsoft.com/office/drawing/2014/main" id="{48F23016-D0E6-EDF7-4015-B098C421FB59}"/>
              </a:ext>
            </a:extLst>
          </p:cNvPr>
          <p:cNvSpPr/>
          <p:nvPr/>
        </p:nvSpPr>
        <p:spPr>
          <a:xfrm>
            <a:off x="6468627" y="1366576"/>
            <a:ext cx="223575" cy="266280"/>
          </a:xfrm>
          <a:prstGeom prst="downArrow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64589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B8FD08-2642-8998-D839-EFC7224FCC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4FDB8A6-2606-2E75-0CC7-6C575DA1CC2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813" y="542540"/>
            <a:ext cx="6790187" cy="2703016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E13AE4B8-F403-1303-224C-1F73642A3191}"/>
              </a:ext>
            </a:extLst>
          </p:cNvPr>
          <p:cNvSpPr txBox="1"/>
          <p:nvPr/>
        </p:nvSpPr>
        <p:spPr>
          <a:xfrm>
            <a:off x="67813" y="3352130"/>
            <a:ext cx="6722375" cy="20313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Supplementary figure 4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. Histopathological image of brain metastasis. Papillary </a:t>
            </a:r>
            <a:r>
              <a:rPr lang="en-US">
                <a:latin typeface="Arial" panose="020B0604020202020204" pitchFamily="34" charset="0"/>
                <a:cs typeface="Arial" panose="020B0604020202020204" pitchFamily="34" charset="0"/>
              </a:rPr>
              <a:t>thyroid carcinoma (PTC)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including papillary structures invaded the </a:t>
            </a:r>
            <a:r>
              <a:rPr lang="en-US">
                <a:latin typeface="Arial" panose="020B0604020202020204" pitchFamily="34" charset="0"/>
                <a:cs typeface="Arial" panose="020B0604020202020204" pitchFamily="34" charset="0"/>
              </a:rPr>
              <a:t>brain parenchyma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(HE stain </a:t>
            </a:r>
            <a:r>
              <a:rPr lang="en-US">
                <a:latin typeface="Arial" panose="020B0604020202020204" pitchFamily="34" charset="0"/>
                <a:cs typeface="Arial" panose="020B0604020202020204" pitchFamily="34" charset="0"/>
              </a:rPr>
              <a:t>x 100, a, asterisk).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en-US">
                <a:latin typeface="Arial" panose="020B0604020202020204" pitchFamily="34" charset="0"/>
                <a:cs typeface="Arial" panose="020B0604020202020204" pitchFamily="34" charset="0"/>
              </a:rPr>
              <a:t>he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papillary structures were covered by tumors presented features of the PTC nucleus, psammoma is in </a:t>
            </a:r>
            <a:r>
              <a:rPr lang="en-US" altLang="ko-KR"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US">
                <a:latin typeface="Arial" panose="020B0604020202020204" pitchFamily="34" charset="0"/>
                <a:cs typeface="Arial" panose="020B0604020202020204" pitchFamily="34" charset="0"/>
              </a:rPr>
              <a:t>center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of the papillary </a:t>
            </a:r>
            <a:r>
              <a:rPr lang="en-US">
                <a:latin typeface="Arial" panose="020B0604020202020204" pitchFamily="34" charset="0"/>
                <a:cs typeface="Arial" panose="020B0604020202020204" pitchFamily="34" charset="0"/>
              </a:rPr>
              <a:t>score (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HE stain </a:t>
            </a:r>
            <a:r>
              <a:rPr lang="en-US">
                <a:latin typeface="Arial" panose="020B0604020202020204" pitchFamily="34" charset="0"/>
                <a:cs typeface="Arial" panose="020B0604020202020204" pitchFamily="34" charset="0"/>
              </a:rPr>
              <a:t>x 400, b, black arrow). 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234148934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181</TotalTime>
  <Words>335</Words>
  <Application>Microsoft Office PowerPoint</Application>
  <PresentationFormat>Widescreen</PresentationFormat>
  <Paragraphs>5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Alejandra G Delgado</dc:creator>
  <cp:lastModifiedBy>Alejandra G Delgado</cp:lastModifiedBy>
  <cp:revision>9</cp:revision>
  <dcterms:created xsi:type="dcterms:W3CDTF">2022-08-01T10:17:06Z</dcterms:created>
  <dcterms:modified xsi:type="dcterms:W3CDTF">2022-08-09T10:07:40Z</dcterms:modified>
</cp:coreProperties>
</file>