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79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 Jungjoon" userId="817f10990ce5c728" providerId="LiveId" clId="{7C447580-F11F-4E84-AD84-DF8D3F5AD5E8}"/>
    <pc:docChg chg="modSld">
      <pc:chgData name="Lee Jungjoon" userId="817f10990ce5c728" providerId="LiveId" clId="{7C447580-F11F-4E84-AD84-DF8D3F5AD5E8}" dt="2022-11-17T00:50:54.524" v="0" actId="6549"/>
      <pc:docMkLst>
        <pc:docMk/>
      </pc:docMkLst>
      <pc:sldChg chg="modSp mod">
        <pc:chgData name="Lee Jungjoon" userId="817f10990ce5c728" providerId="LiveId" clId="{7C447580-F11F-4E84-AD84-DF8D3F5AD5E8}" dt="2022-11-17T00:50:54.524" v="0" actId="6549"/>
        <pc:sldMkLst>
          <pc:docMk/>
          <pc:sldMk cId="1684176436" sldId="275"/>
        </pc:sldMkLst>
        <pc:spChg chg="mod">
          <ac:chgData name="Lee Jungjoon" userId="817f10990ce5c728" providerId="LiveId" clId="{7C447580-F11F-4E84-AD84-DF8D3F5AD5E8}" dt="2022-11-17T00:50:54.524" v="0" actId="6549"/>
          <ac:spMkLst>
            <pc:docMk/>
            <pc:sldMk cId="1684176436" sldId="275"/>
            <ac:spMk id="3" creationId="{2C7AF554-B4F5-8CFA-580F-609611D0F675}"/>
          </ac:spMkLst>
        </pc:spChg>
      </pc:sldChg>
    </pc:docChg>
  </pc:docChgLst>
  <pc:docChgLst>
    <pc:chgData name="Lee Jungjoon" userId="817f10990ce5c728" providerId="LiveId" clId="{B04115D8-72C1-48E6-BB78-3B5ECBDA1410}"/>
    <pc:docChg chg="modSld">
      <pc:chgData name="Lee Jungjoon" userId="817f10990ce5c728" providerId="LiveId" clId="{B04115D8-72C1-48E6-BB78-3B5ECBDA1410}" dt="2022-12-14T10:11:20.617" v="1" actId="113"/>
      <pc:docMkLst>
        <pc:docMk/>
      </pc:docMkLst>
      <pc:sldChg chg="modSp mod">
        <pc:chgData name="Lee Jungjoon" userId="817f10990ce5c728" providerId="LiveId" clId="{B04115D8-72C1-48E6-BB78-3B5ECBDA1410}" dt="2022-12-14T10:11:20.617" v="1" actId="113"/>
        <pc:sldMkLst>
          <pc:docMk/>
          <pc:sldMk cId="1684176436" sldId="275"/>
        </pc:sldMkLst>
        <pc:spChg chg="mod">
          <ac:chgData name="Lee Jungjoon" userId="817f10990ce5c728" providerId="LiveId" clId="{B04115D8-72C1-48E6-BB78-3B5ECBDA1410}" dt="2022-12-14T10:11:20.617" v="1" actId="113"/>
          <ac:spMkLst>
            <pc:docMk/>
            <pc:sldMk cId="1684176436" sldId="275"/>
            <ac:spMk id="3" creationId="{2C7AF554-B4F5-8CFA-580F-609611D0F67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071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9487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00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34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033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5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353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3642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10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0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629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CCD2C-A5BA-4CEB-AEB0-9FA9A2565746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80C70-8991-4C1C-887F-6F216A672D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428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C7AF554-B4F5-8CFA-580F-609611D0F675}"/>
              </a:ext>
            </a:extLst>
          </p:cNvPr>
          <p:cNvSpPr txBox="1"/>
          <p:nvPr/>
        </p:nvSpPr>
        <p:spPr>
          <a:xfrm>
            <a:off x="1119725" y="3096952"/>
            <a:ext cx="7311750" cy="959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0">
              <a:lnSpc>
                <a:spcPct val="107000"/>
              </a:lnSpc>
              <a:spcAft>
                <a:spcPts val="800"/>
              </a:spcAft>
            </a:pPr>
            <a:r>
              <a:rPr lang="en-US" altLang="ko-KR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Additional File 4: Table S3. </a:t>
            </a:r>
            <a:r>
              <a:rPr lang="en-US" altLang="ko-KR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Manually excluded false positive off-target sites from Digenome-seq and </a:t>
            </a:r>
            <a:r>
              <a:rPr lang="en-US" altLang="ko-KR" sz="1800" kern="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Extru</a:t>
            </a:r>
            <a:r>
              <a:rPr lang="en-US" altLang="ko-KR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-seq WGS data visualized using IGV.</a:t>
            </a:r>
            <a:endParaRPr lang="ko-KR" altLang="ko-KR" sz="18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176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24DD8B0-5494-B716-97EF-1B108BDDD6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14417" r="22819" b="16789"/>
          <a:stretch/>
        </p:blipFill>
        <p:spPr>
          <a:xfrm>
            <a:off x="145480" y="1939501"/>
            <a:ext cx="2048182" cy="2616153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CF488E14-420F-0CEC-713B-94A8F05ACA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7" t="18274" r="20334" b="26948"/>
          <a:stretch/>
        </p:blipFill>
        <p:spPr>
          <a:xfrm>
            <a:off x="7003367" y="1882139"/>
            <a:ext cx="2013799" cy="279216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00F2A6AC-3D72-813C-42B0-4F738B2BED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2" t="18413" r="21947" b="20430"/>
          <a:stretch/>
        </p:blipFill>
        <p:spPr>
          <a:xfrm>
            <a:off x="4727152" y="1921659"/>
            <a:ext cx="2018381" cy="27174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E3ADEE-7B9E-449F-9D41-FE15F146BF76}"/>
              </a:ext>
            </a:extLst>
          </p:cNvPr>
          <p:cNvSpPr txBox="1"/>
          <p:nvPr/>
        </p:nvSpPr>
        <p:spPr>
          <a:xfrm>
            <a:off x="263769" y="281520"/>
            <a:ext cx="857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○ </a:t>
            </a:r>
            <a:r>
              <a:rPr lang="en-US" altLang="ko-KR" dirty="0"/>
              <a:t>Mouse </a:t>
            </a:r>
            <a:r>
              <a:rPr lang="en-US" altLang="ko-KR" i="1" dirty="0"/>
              <a:t>Albumin</a:t>
            </a:r>
            <a:r>
              <a:rPr lang="en-US" altLang="ko-KR" dirty="0"/>
              <a:t> chr19:40960093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06D6C1-C1DE-40B8-A630-C35EAFBCA50B}"/>
              </a:ext>
            </a:extLst>
          </p:cNvPr>
          <p:cNvSpPr txBox="1"/>
          <p:nvPr/>
        </p:nvSpPr>
        <p:spPr>
          <a:xfrm>
            <a:off x="7140528" y="1151189"/>
            <a:ext cx="18253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Extru</a:t>
            </a:r>
            <a:r>
              <a:rPr lang="en-US" altLang="ko-KR" sz="1600" dirty="0"/>
              <a:t>-seq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B930A5-D037-4FD9-9A88-A9267FB66D1C}"/>
              </a:ext>
            </a:extLst>
          </p:cNvPr>
          <p:cNvSpPr txBox="1"/>
          <p:nvPr/>
        </p:nvSpPr>
        <p:spPr>
          <a:xfrm>
            <a:off x="4841452" y="1038590"/>
            <a:ext cx="182539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Extru</a:t>
            </a:r>
            <a:r>
              <a:rPr lang="en-US" altLang="ko-KR" sz="1600" dirty="0"/>
              <a:t>-seq</a:t>
            </a:r>
          </a:p>
          <a:p>
            <a:pPr algn="ctr"/>
            <a:r>
              <a:rPr lang="en-US" altLang="ko-KR" sz="1600" dirty="0"/>
              <a:t>Control</a:t>
            </a:r>
          </a:p>
        </p:txBody>
      </p:sp>
      <p:graphicFrame>
        <p:nvGraphicFramePr>
          <p:cNvPr id="32" name="표 32">
            <a:extLst>
              <a:ext uri="{FF2B5EF4-FFF2-40B4-BE49-F238E27FC236}">
                <a16:creationId xmlns:a16="http://schemas.microsoft.com/office/drawing/2014/main" id="{7D3B8363-B17B-4AF5-A212-08562A833A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579011"/>
              </p:ext>
            </p:extLst>
          </p:nvPr>
        </p:nvGraphicFramePr>
        <p:xfrm>
          <a:off x="145480" y="5173706"/>
          <a:ext cx="8820447" cy="995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920">
                  <a:extLst>
                    <a:ext uri="{9D8B030D-6E8A-4147-A177-3AD203B41FA5}">
                      <a16:colId xmlns:a16="http://schemas.microsoft.com/office/drawing/2014/main" val="3848096886"/>
                    </a:ext>
                  </a:extLst>
                </a:gridCol>
                <a:gridCol w="2047875">
                  <a:extLst>
                    <a:ext uri="{9D8B030D-6E8A-4147-A177-3AD203B41FA5}">
                      <a16:colId xmlns:a16="http://schemas.microsoft.com/office/drawing/2014/main" val="186207649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999387679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3316674703"/>
                    </a:ext>
                  </a:extLst>
                </a:gridCol>
                <a:gridCol w="561975">
                  <a:extLst>
                    <a:ext uri="{9D8B030D-6E8A-4147-A177-3AD203B41FA5}">
                      <a16:colId xmlns:a16="http://schemas.microsoft.com/office/drawing/2014/main" val="335176290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4088076747"/>
                    </a:ext>
                  </a:extLst>
                </a:gridCol>
                <a:gridCol w="1131346">
                  <a:extLst>
                    <a:ext uri="{9D8B030D-6E8A-4147-A177-3AD203B41FA5}">
                      <a16:colId xmlns:a16="http://schemas.microsoft.com/office/drawing/2014/main" val="98039461"/>
                    </a:ext>
                  </a:extLst>
                </a:gridCol>
                <a:gridCol w="721653">
                  <a:extLst>
                    <a:ext uri="{9D8B030D-6E8A-4147-A177-3AD203B41FA5}">
                      <a16:colId xmlns:a16="http://schemas.microsoft.com/office/drawing/2014/main" val="3418419854"/>
                    </a:ext>
                  </a:extLst>
                </a:gridCol>
                <a:gridCol w="721653">
                  <a:extLst>
                    <a:ext uri="{9D8B030D-6E8A-4147-A177-3AD203B41FA5}">
                      <a16:colId xmlns:a16="http://schemas.microsoft.com/office/drawing/2014/main" val="3175411368"/>
                    </a:ext>
                  </a:extLst>
                </a:gridCol>
              </a:tblGrid>
              <a:tr h="24209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Position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Target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Mismatch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Bulge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Bulge type</a:t>
                      </a:r>
                      <a:endParaRPr lang="ko-KR" altLang="en-US" sz="11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Cleavage score</a:t>
                      </a:r>
                      <a:endParaRPr lang="ko-KR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2094342"/>
                  </a:ext>
                </a:extLst>
              </a:tr>
              <a:tr h="39873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Dignome</a:t>
                      </a:r>
                      <a:r>
                        <a:rPr lang="en-US" altLang="ko-KR" sz="1100" dirty="0"/>
                        <a:t>-seq</a:t>
                      </a:r>
                    </a:p>
                    <a:p>
                      <a:pPr algn="ctr" latinLnBrk="1"/>
                      <a:r>
                        <a:rPr lang="en-US" altLang="ko-KR" sz="1100" dirty="0"/>
                        <a:t>Control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Digenome</a:t>
                      </a:r>
                      <a:r>
                        <a:rPr lang="en-US" altLang="ko-KR" sz="1100" dirty="0"/>
                        <a:t>-seq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Control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Extru</a:t>
                      </a:r>
                      <a:r>
                        <a:rPr lang="en-US" altLang="ko-KR" sz="1100" dirty="0"/>
                        <a:t>-seq</a:t>
                      </a:r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9382748"/>
                  </a:ext>
                </a:extLst>
              </a:tr>
              <a:tr h="3101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chr19:40960093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GGG</a:t>
                      </a:r>
                      <a:endParaRPr lang="en-US" altLang="ko-KR" sz="11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6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-0.026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0.202803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0.094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0.5536</a:t>
                      </a:r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9095622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431D7D8F-4185-41DA-91A4-DD5A6C1F93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433383"/>
              </p:ext>
            </p:extLst>
          </p:nvPr>
        </p:nvGraphicFramePr>
        <p:xfrm>
          <a:off x="6854868" y="4499823"/>
          <a:ext cx="2231982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1982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GGG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800E8B66-7A91-44E6-8E66-F346D15D507D}"/>
              </a:ext>
            </a:extLst>
          </p:cNvPr>
          <p:cNvCxnSpPr>
            <a:cxnSpLocks/>
          </p:cNvCxnSpPr>
          <p:nvPr/>
        </p:nvCxnSpPr>
        <p:spPr>
          <a:xfrm>
            <a:off x="8415814" y="1659840"/>
            <a:ext cx="0" cy="3212212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5" name="표 34">
            <a:extLst>
              <a:ext uri="{FF2B5EF4-FFF2-40B4-BE49-F238E27FC236}">
                <a16:creationId xmlns:a16="http://schemas.microsoft.com/office/drawing/2014/main" id="{A7670CBE-4A5B-46A2-A128-2D8D9D670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868940"/>
              </p:ext>
            </p:extLst>
          </p:nvPr>
        </p:nvGraphicFramePr>
        <p:xfrm>
          <a:off x="4616683" y="4491423"/>
          <a:ext cx="2248287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8287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GGG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4C521090-CBE7-41BB-886E-24B4527F9187}"/>
              </a:ext>
            </a:extLst>
          </p:cNvPr>
          <p:cNvCxnSpPr>
            <a:cxnSpLocks/>
          </p:cNvCxnSpPr>
          <p:nvPr/>
        </p:nvCxnSpPr>
        <p:spPr>
          <a:xfrm>
            <a:off x="6197423" y="1667147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8FD057F-DA91-40D3-88C2-04E6C12867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895938"/>
              </p:ext>
            </p:extLst>
          </p:nvPr>
        </p:nvGraphicFramePr>
        <p:xfrm>
          <a:off x="25633" y="4496376"/>
          <a:ext cx="2248287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8287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GGG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FEC7332-29A8-197E-EB72-D775C0289223}"/>
              </a:ext>
            </a:extLst>
          </p:cNvPr>
          <p:cNvSpPr txBox="1"/>
          <p:nvPr/>
        </p:nvSpPr>
        <p:spPr>
          <a:xfrm>
            <a:off x="263770" y="1045871"/>
            <a:ext cx="182539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Digenome</a:t>
            </a:r>
            <a:r>
              <a:rPr lang="en-US" altLang="ko-KR" sz="1600" dirty="0"/>
              <a:t>-seq</a:t>
            </a:r>
          </a:p>
          <a:p>
            <a:pPr algn="ctr"/>
            <a:r>
              <a:rPr lang="en-US" altLang="ko-KR" sz="1600" dirty="0"/>
              <a:t>Control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4DFE6C6-5420-A892-92A6-C0DF9F9B87A5}"/>
              </a:ext>
            </a:extLst>
          </p:cNvPr>
          <p:cNvCxnSpPr>
            <a:cxnSpLocks/>
          </p:cNvCxnSpPr>
          <p:nvPr/>
        </p:nvCxnSpPr>
        <p:spPr>
          <a:xfrm>
            <a:off x="1596848" y="1721755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50FB76-CD86-03A3-1A2C-0209DA4C5A75}"/>
              </a:ext>
            </a:extLst>
          </p:cNvPr>
          <p:cNvSpPr txBox="1"/>
          <p:nvPr/>
        </p:nvSpPr>
        <p:spPr>
          <a:xfrm>
            <a:off x="2477150" y="1168981"/>
            <a:ext cx="18253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Digenome</a:t>
            </a:r>
            <a:r>
              <a:rPr lang="en-US" altLang="ko-KR" sz="1600" dirty="0"/>
              <a:t>-seq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4A9377C3-8D94-AA2A-883E-06299552DC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5" t="18053" r="25602" b="5291"/>
          <a:stretch/>
        </p:blipFill>
        <p:spPr>
          <a:xfrm>
            <a:off x="2443876" y="1939501"/>
            <a:ext cx="1992654" cy="2692910"/>
          </a:xfrm>
          <a:prstGeom prst="rect">
            <a:avLst/>
          </a:prstGeom>
        </p:spPr>
      </p:pic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17AB24DC-D80E-38EC-E9F7-70E143E93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724327"/>
              </p:ext>
            </p:extLst>
          </p:nvPr>
        </p:nvGraphicFramePr>
        <p:xfrm>
          <a:off x="2297814" y="4493806"/>
          <a:ext cx="2248287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8287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AC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TGTG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GGG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60F9B4F1-9B4B-D95C-6F11-17F63B7A7F6D}"/>
              </a:ext>
            </a:extLst>
          </p:cNvPr>
          <p:cNvCxnSpPr>
            <a:cxnSpLocks/>
          </p:cNvCxnSpPr>
          <p:nvPr/>
        </p:nvCxnSpPr>
        <p:spPr>
          <a:xfrm>
            <a:off x="3870656" y="1733947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382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E3160D6E-A2D4-1F2D-36B9-7827971390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7" t="18443" r="23457" b="2653"/>
          <a:stretch/>
        </p:blipFill>
        <p:spPr>
          <a:xfrm>
            <a:off x="57150" y="1932300"/>
            <a:ext cx="2205656" cy="2679233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5506D365-43D4-F596-1A5C-5D1F4F4282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9" t="18682" r="25998" b="18745"/>
          <a:stretch/>
        </p:blipFill>
        <p:spPr>
          <a:xfrm>
            <a:off x="2332275" y="1934420"/>
            <a:ext cx="2200925" cy="2595883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803163C-04F3-B9EB-DB3D-C65D56B11E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4" t="18221" r="17246" b="17456"/>
          <a:stretch/>
        </p:blipFill>
        <p:spPr>
          <a:xfrm>
            <a:off x="6898538" y="1934420"/>
            <a:ext cx="2169985" cy="2695805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EC975EB-A96C-AD87-1513-FEE476C9CF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4" t="18483" r="16803" b="19618"/>
          <a:stretch/>
        </p:blipFill>
        <p:spPr>
          <a:xfrm>
            <a:off x="4650252" y="1934421"/>
            <a:ext cx="2200925" cy="26771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E3ADEE-7B9E-449F-9D41-FE15F146BF76}"/>
              </a:ext>
            </a:extLst>
          </p:cNvPr>
          <p:cNvSpPr txBox="1"/>
          <p:nvPr/>
        </p:nvSpPr>
        <p:spPr>
          <a:xfrm>
            <a:off x="263769" y="281520"/>
            <a:ext cx="857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○ </a:t>
            </a:r>
            <a:r>
              <a:rPr lang="en-US" altLang="ko-KR" dirty="0"/>
              <a:t>Mouse </a:t>
            </a:r>
            <a:r>
              <a:rPr lang="en-US" altLang="ko-KR" i="1" dirty="0"/>
              <a:t>Albumin</a:t>
            </a:r>
            <a:r>
              <a:rPr lang="en-US" altLang="ko-KR" dirty="0"/>
              <a:t> chr4:150534742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06D6C1-C1DE-40B8-A630-C35EAFBCA50B}"/>
              </a:ext>
            </a:extLst>
          </p:cNvPr>
          <p:cNvSpPr txBox="1"/>
          <p:nvPr/>
        </p:nvSpPr>
        <p:spPr>
          <a:xfrm>
            <a:off x="7140528" y="1151189"/>
            <a:ext cx="18253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Extru</a:t>
            </a:r>
            <a:r>
              <a:rPr lang="en-US" altLang="ko-KR" sz="1600" dirty="0"/>
              <a:t>-seq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B930A5-D037-4FD9-9A88-A9267FB66D1C}"/>
              </a:ext>
            </a:extLst>
          </p:cNvPr>
          <p:cNvSpPr txBox="1"/>
          <p:nvPr/>
        </p:nvSpPr>
        <p:spPr>
          <a:xfrm>
            <a:off x="4841452" y="1038590"/>
            <a:ext cx="182539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Extru</a:t>
            </a:r>
            <a:r>
              <a:rPr lang="en-US" altLang="ko-KR" sz="1600" dirty="0"/>
              <a:t>-seq</a:t>
            </a:r>
          </a:p>
          <a:p>
            <a:pPr algn="ctr"/>
            <a:r>
              <a:rPr lang="en-US" altLang="ko-KR" sz="1600" dirty="0"/>
              <a:t>Control</a:t>
            </a:r>
          </a:p>
        </p:txBody>
      </p:sp>
      <p:graphicFrame>
        <p:nvGraphicFramePr>
          <p:cNvPr id="32" name="표 32">
            <a:extLst>
              <a:ext uri="{FF2B5EF4-FFF2-40B4-BE49-F238E27FC236}">
                <a16:creationId xmlns:a16="http://schemas.microsoft.com/office/drawing/2014/main" id="{7D3B8363-B17B-4AF5-A212-08562A833A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670382"/>
              </p:ext>
            </p:extLst>
          </p:nvPr>
        </p:nvGraphicFramePr>
        <p:xfrm>
          <a:off x="145480" y="5173706"/>
          <a:ext cx="8941367" cy="995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870">
                  <a:extLst>
                    <a:ext uri="{9D8B030D-6E8A-4147-A177-3AD203B41FA5}">
                      <a16:colId xmlns:a16="http://schemas.microsoft.com/office/drawing/2014/main" val="3848096886"/>
                    </a:ext>
                  </a:extLst>
                </a:gridCol>
                <a:gridCol w="2247900">
                  <a:extLst>
                    <a:ext uri="{9D8B030D-6E8A-4147-A177-3AD203B41FA5}">
                      <a16:colId xmlns:a16="http://schemas.microsoft.com/office/drawing/2014/main" val="186207649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999387679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3316674703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3351762902"/>
                    </a:ext>
                  </a:extLst>
                </a:gridCol>
                <a:gridCol w="1104799">
                  <a:extLst>
                    <a:ext uri="{9D8B030D-6E8A-4147-A177-3AD203B41FA5}">
                      <a16:colId xmlns:a16="http://schemas.microsoft.com/office/drawing/2014/main" val="4088076747"/>
                    </a:ext>
                  </a:extLst>
                </a:gridCol>
                <a:gridCol w="1146856">
                  <a:extLst>
                    <a:ext uri="{9D8B030D-6E8A-4147-A177-3AD203B41FA5}">
                      <a16:colId xmlns:a16="http://schemas.microsoft.com/office/drawing/2014/main" val="98039461"/>
                    </a:ext>
                  </a:extLst>
                </a:gridCol>
                <a:gridCol w="731546">
                  <a:extLst>
                    <a:ext uri="{9D8B030D-6E8A-4147-A177-3AD203B41FA5}">
                      <a16:colId xmlns:a16="http://schemas.microsoft.com/office/drawing/2014/main" val="3418419854"/>
                    </a:ext>
                  </a:extLst>
                </a:gridCol>
                <a:gridCol w="731546">
                  <a:extLst>
                    <a:ext uri="{9D8B030D-6E8A-4147-A177-3AD203B41FA5}">
                      <a16:colId xmlns:a16="http://schemas.microsoft.com/office/drawing/2014/main" val="3175411368"/>
                    </a:ext>
                  </a:extLst>
                </a:gridCol>
              </a:tblGrid>
              <a:tr h="24209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Position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Target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Mismatch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Bulge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Bulge type</a:t>
                      </a:r>
                      <a:endParaRPr lang="ko-KR" altLang="en-US" sz="11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Cleavage score</a:t>
                      </a:r>
                      <a:endParaRPr lang="ko-KR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2094342"/>
                  </a:ext>
                </a:extLst>
              </a:tr>
              <a:tr h="39873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Dignome</a:t>
                      </a:r>
                      <a:r>
                        <a:rPr lang="en-US" altLang="ko-KR" sz="1100" dirty="0"/>
                        <a:t>-seq</a:t>
                      </a:r>
                    </a:p>
                    <a:p>
                      <a:pPr algn="ctr" latinLnBrk="1"/>
                      <a:r>
                        <a:rPr lang="en-US" altLang="ko-KR" sz="1100" dirty="0"/>
                        <a:t>Control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Digenome</a:t>
                      </a:r>
                      <a:r>
                        <a:rPr lang="en-US" altLang="ko-KR" sz="1100" dirty="0"/>
                        <a:t>-seq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Control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Extru</a:t>
                      </a:r>
                      <a:r>
                        <a:rPr lang="en-US" altLang="ko-KR" sz="1100" dirty="0"/>
                        <a:t>-seq</a:t>
                      </a:r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9382748"/>
                  </a:ext>
                </a:extLst>
              </a:tr>
              <a:tr h="3101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chr4:150534742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1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1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1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4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2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RNA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0.210884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-0.011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0.485347</a:t>
                      </a:r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9095622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431D7D8F-4185-41DA-91A4-DD5A6C1F93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7270"/>
              </p:ext>
            </p:extLst>
          </p:nvPr>
        </p:nvGraphicFramePr>
        <p:xfrm>
          <a:off x="6854868" y="4499823"/>
          <a:ext cx="2231982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1982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2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800E8B66-7A91-44E6-8E66-F346D15D507D}"/>
              </a:ext>
            </a:extLst>
          </p:cNvPr>
          <p:cNvCxnSpPr>
            <a:cxnSpLocks/>
          </p:cNvCxnSpPr>
          <p:nvPr/>
        </p:nvCxnSpPr>
        <p:spPr>
          <a:xfrm>
            <a:off x="8511064" y="1659840"/>
            <a:ext cx="0" cy="3212212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5" name="표 34">
            <a:extLst>
              <a:ext uri="{FF2B5EF4-FFF2-40B4-BE49-F238E27FC236}">
                <a16:creationId xmlns:a16="http://schemas.microsoft.com/office/drawing/2014/main" id="{A7670CBE-4A5B-46A2-A128-2D8D9D670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64137"/>
              </p:ext>
            </p:extLst>
          </p:nvPr>
        </p:nvGraphicFramePr>
        <p:xfrm>
          <a:off x="4616683" y="4491423"/>
          <a:ext cx="2248287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8287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2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4C521090-CBE7-41BB-886E-24B4527F9187}"/>
              </a:ext>
            </a:extLst>
          </p:cNvPr>
          <p:cNvCxnSpPr>
            <a:cxnSpLocks/>
          </p:cNvCxnSpPr>
          <p:nvPr/>
        </p:nvCxnSpPr>
        <p:spPr>
          <a:xfrm>
            <a:off x="6292673" y="1667147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8FD057F-DA91-40D3-88C2-04E6C12867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611189"/>
              </p:ext>
            </p:extLst>
          </p:nvPr>
        </p:nvGraphicFramePr>
        <p:xfrm>
          <a:off x="25633" y="4496376"/>
          <a:ext cx="2248287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8287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2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FEC7332-29A8-197E-EB72-D775C0289223}"/>
              </a:ext>
            </a:extLst>
          </p:cNvPr>
          <p:cNvSpPr txBox="1"/>
          <p:nvPr/>
        </p:nvSpPr>
        <p:spPr>
          <a:xfrm>
            <a:off x="263770" y="1045871"/>
            <a:ext cx="182539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Digenome</a:t>
            </a:r>
            <a:r>
              <a:rPr lang="en-US" altLang="ko-KR" sz="1600" dirty="0"/>
              <a:t>-seq</a:t>
            </a:r>
          </a:p>
          <a:p>
            <a:pPr algn="ctr"/>
            <a:r>
              <a:rPr lang="en-US" altLang="ko-KR" sz="1600" dirty="0"/>
              <a:t>Control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4DFE6C6-5420-A892-92A6-C0DF9F9B87A5}"/>
              </a:ext>
            </a:extLst>
          </p:cNvPr>
          <p:cNvCxnSpPr>
            <a:cxnSpLocks/>
          </p:cNvCxnSpPr>
          <p:nvPr/>
        </p:nvCxnSpPr>
        <p:spPr>
          <a:xfrm>
            <a:off x="1704798" y="1721755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50FB76-CD86-03A3-1A2C-0209DA4C5A75}"/>
              </a:ext>
            </a:extLst>
          </p:cNvPr>
          <p:cNvSpPr txBox="1"/>
          <p:nvPr/>
        </p:nvSpPr>
        <p:spPr>
          <a:xfrm>
            <a:off x="2477150" y="1168981"/>
            <a:ext cx="18253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Digenome</a:t>
            </a:r>
            <a:r>
              <a:rPr lang="en-US" altLang="ko-KR" sz="1600" dirty="0"/>
              <a:t>-seq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17AB24DC-D80E-38EC-E9F7-70E143E93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154162"/>
              </p:ext>
            </p:extLst>
          </p:nvPr>
        </p:nvGraphicFramePr>
        <p:xfrm>
          <a:off x="2297814" y="4493806"/>
          <a:ext cx="2248287" cy="19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8287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2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2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2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TG</a:t>
                      </a:r>
                      <a:r>
                        <a:rPr lang="en-US" altLang="ko-KR" sz="12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2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60F9B4F1-9B4B-D95C-6F11-17F63B7A7F6D}"/>
              </a:ext>
            </a:extLst>
          </p:cNvPr>
          <p:cNvCxnSpPr>
            <a:cxnSpLocks/>
          </p:cNvCxnSpPr>
          <p:nvPr/>
        </p:nvCxnSpPr>
        <p:spPr>
          <a:xfrm>
            <a:off x="3969716" y="1665367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106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>
            <a:extLst>
              <a:ext uri="{FF2B5EF4-FFF2-40B4-BE49-F238E27FC236}">
                <a16:creationId xmlns:a16="http://schemas.microsoft.com/office/drawing/2014/main" id="{1A0B53D6-FF54-8CA9-B15C-C02770F193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1" t="18601" r="17478" b="22931"/>
          <a:stretch/>
        </p:blipFill>
        <p:spPr>
          <a:xfrm>
            <a:off x="2372893" y="1932300"/>
            <a:ext cx="2094733" cy="2656583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EC36E05C-6180-B93F-C312-B5D141F873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33" t="18338" r="21843" b="30113"/>
          <a:stretch/>
        </p:blipFill>
        <p:spPr>
          <a:xfrm>
            <a:off x="114779" y="1932301"/>
            <a:ext cx="2056663" cy="2722530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C8CE2032-49D8-7633-A1AA-77080EFF4F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8" t="17969" r="15418" b="23563"/>
          <a:stretch/>
        </p:blipFill>
        <p:spPr>
          <a:xfrm>
            <a:off x="6935767" y="1924620"/>
            <a:ext cx="2083749" cy="2598004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A03699A8-9AB9-6C31-1E39-6AD1F109699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8" t="18785" r="15243" b="33061"/>
          <a:stretch/>
        </p:blipFill>
        <p:spPr>
          <a:xfrm>
            <a:off x="4693920" y="1932300"/>
            <a:ext cx="2083749" cy="25980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E3ADEE-7B9E-449F-9D41-FE15F146BF76}"/>
              </a:ext>
            </a:extLst>
          </p:cNvPr>
          <p:cNvSpPr txBox="1"/>
          <p:nvPr/>
        </p:nvSpPr>
        <p:spPr>
          <a:xfrm>
            <a:off x="263769" y="281520"/>
            <a:ext cx="857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○ </a:t>
            </a:r>
            <a:r>
              <a:rPr lang="en-US" altLang="ko-KR" dirty="0"/>
              <a:t>Mouse </a:t>
            </a:r>
            <a:r>
              <a:rPr lang="en-US" altLang="ko-KR" i="1" dirty="0"/>
              <a:t>Albumin</a:t>
            </a:r>
            <a:r>
              <a:rPr lang="en-US" altLang="ko-KR" dirty="0"/>
              <a:t> chr6:117161405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06D6C1-C1DE-40B8-A630-C35EAFBCA50B}"/>
              </a:ext>
            </a:extLst>
          </p:cNvPr>
          <p:cNvSpPr txBox="1"/>
          <p:nvPr/>
        </p:nvSpPr>
        <p:spPr>
          <a:xfrm>
            <a:off x="7140528" y="1151189"/>
            <a:ext cx="18253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Extru</a:t>
            </a:r>
            <a:r>
              <a:rPr lang="en-US" altLang="ko-KR" sz="1600" dirty="0"/>
              <a:t>-seq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B930A5-D037-4FD9-9A88-A9267FB66D1C}"/>
              </a:ext>
            </a:extLst>
          </p:cNvPr>
          <p:cNvSpPr txBox="1"/>
          <p:nvPr/>
        </p:nvSpPr>
        <p:spPr>
          <a:xfrm>
            <a:off x="4841452" y="1038590"/>
            <a:ext cx="182539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Extru</a:t>
            </a:r>
            <a:r>
              <a:rPr lang="en-US" altLang="ko-KR" sz="1600" dirty="0"/>
              <a:t>-seq</a:t>
            </a:r>
          </a:p>
          <a:p>
            <a:pPr algn="ctr"/>
            <a:r>
              <a:rPr lang="en-US" altLang="ko-KR" sz="1600" dirty="0"/>
              <a:t>Control</a:t>
            </a:r>
          </a:p>
        </p:txBody>
      </p:sp>
      <p:graphicFrame>
        <p:nvGraphicFramePr>
          <p:cNvPr id="32" name="표 32">
            <a:extLst>
              <a:ext uri="{FF2B5EF4-FFF2-40B4-BE49-F238E27FC236}">
                <a16:creationId xmlns:a16="http://schemas.microsoft.com/office/drawing/2014/main" id="{7D3B8363-B17B-4AF5-A212-08562A833A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18892"/>
              </p:ext>
            </p:extLst>
          </p:nvPr>
        </p:nvGraphicFramePr>
        <p:xfrm>
          <a:off x="145480" y="5173706"/>
          <a:ext cx="8941367" cy="995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1345">
                  <a:extLst>
                    <a:ext uri="{9D8B030D-6E8A-4147-A177-3AD203B41FA5}">
                      <a16:colId xmlns:a16="http://schemas.microsoft.com/office/drawing/2014/main" val="3848096886"/>
                    </a:ext>
                  </a:extLst>
                </a:gridCol>
                <a:gridCol w="2305050">
                  <a:extLst>
                    <a:ext uri="{9D8B030D-6E8A-4147-A177-3AD203B41FA5}">
                      <a16:colId xmlns:a16="http://schemas.microsoft.com/office/drawing/2014/main" val="18620764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999387679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3316674703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3351762902"/>
                    </a:ext>
                  </a:extLst>
                </a:gridCol>
                <a:gridCol w="1104799">
                  <a:extLst>
                    <a:ext uri="{9D8B030D-6E8A-4147-A177-3AD203B41FA5}">
                      <a16:colId xmlns:a16="http://schemas.microsoft.com/office/drawing/2014/main" val="4088076747"/>
                    </a:ext>
                  </a:extLst>
                </a:gridCol>
                <a:gridCol w="1146856">
                  <a:extLst>
                    <a:ext uri="{9D8B030D-6E8A-4147-A177-3AD203B41FA5}">
                      <a16:colId xmlns:a16="http://schemas.microsoft.com/office/drawing/2014/main" val="98039461"/>
                    </a:ext>
                  </a:extLst>
                </a:gridCol>
                <a:gridCol w="731546">
                  <a:extLst>
                    <a:ext uri="{9D8B030D-6E8A-4147-A177-3AD203B41FA5}">
                      <a16:colId xmlns:a16="http://schemas.microsoft.com/office/drawing/2014/main" val="3418419854"/>
                    </a:ext>
                  </a:extLst>
                </a:gridCol>
                <a:gridCol w="731546">
                  <a:extLst>
                    <a:ext uri="{9D8B030D-6E8A-4147-A177-3AD203B41FA5}">
                      <a16:colId xmlns:a16="http://schemas.microsoft.com/office/drawing/2014/main" val="3175411368"/>
                    </a:ext>
                  </a:extLst>
                </a:gridCol>
              </a:tblGrid>
              <a:tr h="24209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Position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Target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Mismatch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Bulge</a:t>
                      </a:r>
                      <a:endParaRPr lang="ko-KR" alt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Bulge type</a:t>
                      </a:r>
                      <a:endParaRPr lang="ko-KR" altLang="en-US" sz="11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Cleavage score</a:t>
                      </a:r>
                      <a:endParaRPr lang="ko-KR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2094342"/>
                  </a:ext>
                </a:extLst>
              </a:tr>
              <a:tr h="39873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Dignome</a:t>
                      </a:r>
                      <a:r>
                        <a:rPr lang="en-US" altLang="ko-KR" sz="1100" dirty="0"/>
                        <a:t>-seq</a:t>
                      </a:r>
                    </a:p>
                    <a:p>
                      <a:pPr algn="ctr" latinLnBrk="1"/>
                      <a:r>
                        <a:rPr lang="en-US" altLang="ko-KR" sz="1100" dirty="0"/>
                        <a:t>Control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Digenome</a:t>
                      </a:r>
                      <a:r>
                        <a:rPr lang="en-US" altLang="ko-KR" sz="1100" dirty="0"/>
                        <a:t>-seq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Control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/>
                        <a:t>Extru</a:t>
                      </a:r>
                      <a:r>
                        <a:rPr lang="en-US" altLang="ko-KR" sz="1100" dirty="0"/>
                        <a:t>-seq</a:t>
                      </a:r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9382748"/>
                  </a:ext>
                </a:extLst>
              </a:tr>
              <a:tr h="3101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chr6:117161405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1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1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4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2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RNA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-0.568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0.138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-0.089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0.082502</a:t>
                      </a:r>
                      <a:endParaRPr lang="ko-KR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9095622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8FD057F-DA91-40D3-88C2-04E6C12867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183107"/>
              </p:ext>
            </p:extLst>
          </p:nvPr>
        </p:nvGraphicFramePr>
        <p:xfrm>
          <a:off x="43921" y="4496376"/>
          <a:ext cx="2205656" cy="175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5656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1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1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FEC7332-29A8-197E-EB72-D775C0289223}"/>
              </a:ext>
            </a:extLst>
          </p:cNvPr>
          <p:cNvSpPr txBox="1"/>
          <p:nvPr/>
        </p:nvSpPr>
        <p:spPr>
          <a:xfrm>
            <a:off x="263770" y="1045871"/>
            <a:ext cx="182539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Digenome</a:t>
            </a:r>
            <a:r>
              <a:rPr lang="en-US" altLang="ko-KR" sz="1600" dirty="0"/>
              <a:t>-seq</a:t>
            </a:r>
          </a:p>
          <a:p>
            <a:pPr algn="ctr"/>
            <a:r>
              <a:rPr lang="en-US" altLang="ko-KR" sz="1600" dirty="0"/>
              <a:t>Control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4DFE6C6-5420-A892-92A6-C0DF9F9B87A5}"/>
              </a:ext>
            </a:extLst>
          </p:cNvPr>
          <p:cNvCxnSpPr>
            <a:cxnSpLocks/>
          </p:cNvCxnSpPr>
          <p:nvPr/>
        </p:nvCxnSpPr>
        <p:spPr>
          <a:xfrm>
            <a:off x="1697178" y="1688735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50FB76-CD86-03A3-1A2C-0209DA4C5A75}"/>
              </a:ext>
            </a:extLst>
          </p:cNvPr>
          <p:cNvSpPr txBox="1"/>
          <p:nvPr/>
        </p:nvSpPr>
        <p:spPr>
          <a:xfrm>
            <a:off x="2477150" y="1168981"/>
            <a:ext cx="18253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/>
              <a:t>Digenome</a:t>
            </a:r>
            <a:r>
              <a:rPr lang="en-US" altLang="ko-KR" sz="1600" dirty="0"/>
              <a:t>-seq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675FD3C3-B3F0-F5CB-894B-BFFCCE1364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602387"/>
              </p:ext>
            </p:extLst>
          </p:nvPr>
        </p:nvGraphicFramePr>
        <p:xfrm>
          <a:off x="2323825" y="4490280"/>
          <a:ext cx="2205656" cy="175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5656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1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1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342368FD-5D38-3DCA-44FB-0919685EA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438014"/>
              </p:ext>
            </p:extLst>
          </p:nvPr>
        </p:nvGraphicFramePr>
        <p:xfrm>
          <a:off x="4628113" y="4478088"/>
          <a:ext cx="2205656" cy="175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5656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1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1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F6A4E317-FAB4-09B8-B4C9-D7E9926B4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297388"/>
              </p:ext>
            </p:extLst>
          </p:nvPr>
        </p:nvGraphicFramePr>
        <p:xfrm>
          <a:off x="6889729" y="4478088"/>
          <a:ext cx="2205656" cy="175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5656">
                  <a:extLst>
                    <a:ext uri="{9D8B030D-6E8A-4147-A177-3AD203B41FA5}">
                      <a16:colId xmlns:a16="http://schemas.microsoft.com/office/drawing/2014/main" val="38107494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</a:t>
                      </a:r>
                      <a:r>
                        <a:rPr lang="en-US" altLang="ko-KR" sz="1100" u="none" strike="noStrike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--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ATATATG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ATG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  <a:r>
                        <a:rPr lang="en-US" altLang="ko-KR" sz="1100" u="none" strike="noStrike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GT</a:t>
                      </a:r>
                      <a:r>
                        <a:rPr lang="en-US" altLang="ko-KR" sz="1100" u="none" strike="noStrike" dirty="0" err="1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US" altLang="ko-KR" sz="1100" u="none" strike="noStrike" dirty="0" err="1">
                          <a:solidFill>
                            <a:srgbClr val="00B0F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GAG</a:t>
                      </a:r>
                      <a:endParaRPr lang="en-US" altLang="ko-KR" sz="1100" b="0" i="0" u="none" strike="noStrike" dirty="0">
                        <a:solidFill>
                          <a:srgbClr val="00B0F0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0450572"/>
                  </a:ext>
                </a:extLst>
              </a:tr>
            </a:tbl>
          </a:graphicData>
        </a:graphic>
      </p:graphicFrame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4C521090-CBE7-41BB-886E-24B4527F9187}"/>
              </a:ext>
            </a:extLst>
          </p:cNvPr>
          <p:cNvCxnSpPr>
            <a:cxnSpLocks/>
          </p:cNvCxnSpPr>
          <p:nvPr/>
        </p:nvCxnSpPr>
        <p:spPr>
          <a:xfrm>
            <a:off x="6285053" y="1690007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800E8B66-7A91-44E6-8E66-F346D15D507D}"/>
              </a:ext>
            </a:extLst>
          </p:cNvPr>
          <p:cNvCxnSpPr>
            <a:cxnSpLocks/>
          </p:cNvCxnSpPr>
          <p:nvPr/>
        </p:nvCxnSpPr>
        <p:spPr>
          <a:xfrm>
            <a:off x="8533924" y="1659840"/>
            <a:ext cx="0" cy="3212212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60F9B4F1-9B4B-D95C-6F11-17F63B7A7F6D}"/>
              </a:ext>
            </a:extLst>
          </p:cNvPr>
          <p:cNvCxnSpPr>
            <a:cxnSpLocks/>
          </p:cNvCxnSpPr>
          <p:nvPr/>
        </p:nvCxnSpPr>
        <p:spPr>
          <a:xfrm>
            <a:off x="3969716" y="1665367"/>
            <a:ext cx="0" cy="3212525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70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156</Words>
  <Application>Microsoft Office PowerPoint</Application>
  <PresentationFormat>화면 슬라이드 쇼(4:3)</PresentationFormat>
  <Paragraphs>94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맑은 고딕</vt:lpstr>
      <vt:lpstr>Arial</vt:lpstr>
      <vt:lpstr>Calibri</vt:lpstr>
      <vt:lpstr>Calibri Light</vt:lpstr>
      <vt:lpstr>Courier New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Kwon Jeonghun</dc:creator>
  <cp:lastModifiedBy>Lee Jungjoon</cp:lastModifiedBy>
  <cp:revision>12</cp:revision>
  <dcterms:created xsi:type="dcterms:W3CDTF">2022-10-27T22:29:58Z</dcterms:created>
  <dcterms:modified xsi:type="dcterms:W3CDTF">2022-12-14T10:11:22Z</dcterms:modified>
</cp:coreProperties>
</file>