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693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8/14/2021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8/14/2021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30081" y="4125518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7195" y="4112578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2400" dirty="0"/>
              <a:t>Normal Imaging Findings after Ascending Aorta Prosthesis Implantation on 18F-Fluorodeoxyglucose Positron Emission Tomography with Computed Tomography </a:t>
            </a:r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457200" y="2432050"/>
            <a:ext cx="8077200" cy="1623619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000" dirty="0">
                <a:latin typeface="+mj-lt"/>
              </a:rPr>
              <a:t>Ali R. Wahadat, MD</a:t>
            </a:r>
            <a:r>
              <a:rPr lang="en-US" sz="1000" baseline="30000" dirty="0">
                <a:latin typeface="+mj-lt"/>
              </a:rPr>
              <a:t>1,2,3   		</a:t>
            </a:r>
            <a:r>
              <a:rPr lang="en-US" sz="1200" baseline="30000" dirty="0">
                <a:latin typeface="+mj-lt"/>
              </a:rPr>
              <a:t>1Department of Radiology and Nuclear Medicine, Erasmus Medical Center, Rotterdam, The Netherlands;</a:t>
            </a:r>
          </a:p>
          <a:p>
            <a:pPr algn="l"/>
            <a:r>
              <a:rPr lang="en-US" sz="1000" dirty="0">
                <a:latin typeface="+mj-lt"/>
              </a:rPr>
              <a:t>Wilco Tanis, MD, PhD</a:t>
            </a:r>
            <a:r>
              <a:rPr lang="en-US" sz="1000" baseline="30000" dirty="0">
                <a:latin typeface="+mj-lt"/>
              </a:rPr>
              <a:t>3		</a:t>
            </a:r>
            <a:r>
              <a:rPr lang="en-US" sz="1200" baseline="30000" dirty="0">
                <a:latin typeface="+mj-lt"/>
              </a:rPr>
              <a:t>2Department of Cardiology, </a:t>
            </a:r>
            <a:r>
              <a:rPr lang="en-US" sz="1200" baseline="30000" dirty="0" err="1">
                <a:latin typeface="+mj-lt"/>
              </a:rPr>
              <a:t>Thoraxcenter</a:t>
            </a:r>
            <a:r>
              <a:rPr lang="en-US" sz="1200" baseline="30000" dirty="0">
                <a:latin typeface="+mj-lt"/>
              </a:rPr>
              <a:t>, Erasmus Medical Center, Rotterdam, The Netherlands; </a:t>
            </a:r>
            <a:endParaRPr lang="nl-NL" sz="1000" dirty="0">
              <a:latin typeface="+mj-lt"/>
            </a:endParaRPr>
          </a:p>
          <a:p>
            <a:pPr algn="l"/>
            <a:r>
              <a:rPr lang="nl-NL" sz="1000" dirty="0">
                <a:latin typeface="+mj-lt"/>
              </a:rPr>
              <a:t>Ties A. Mulders, MD, PhD</a:t>
            </a:r>
            <a:r>
              <a:rPr lang="nl-NL" sz="1000" baseline="30000" dirty="0">
                <a:latin typeface="+mj-lt"/>
              </a:rPr>
              <a:t>1		</a:t>
            </a:r>
            <a:r>
              <a:rPr lang="en-US" sz="1200" baseline="30000" dirty="0">
                <a:latin typeface="+mj-lt"/>
              </a:rPr>
              <a:t>3Department of Cardiology, </a:t>
            </a:r>
            <a:r>
              <a:rPr lang="en-US" sz="1200" baseline="30000" dirty="0" err="1">
                <a:latin typeface="+mj-lt"/>
              </a:rPr>
              <a:t>Haga</a:t>
            </a:r>
            <a:r>
              <a:rPr lang="en-US" sz="1200" baseline="30000" dirty="0">
                <a:latin typeface="+mj-lt"/>
              </a:rPr>
              <a:t> Teaching Hospital, The Hague, The Netherlands; </a:t>
            </a:r>
            <a:endParaRPr lang="nl-NL" sz="1200" dirty="0">
              <a:latin typeface="+mj-lt"/>
            </a:endParaRPr>
          </a:p>
          <a:p>
            <a:pPr algn="l"/>
            <a:r>
              <a:rPr lang="de-DE" sz="1000" dirty="0">
                <a:latin typeface="+mj-lt"/>
              </a:rPr>
              <a:t>Laura H. Graven, MD</a:t>
            </a:r>
            <a:r>
              <a:rPr lang="de-DE" sz="1000" baseline="30000" dirty="0">
                <a:latin typeface="+mj-lt"/>
              </a:rPr>
              <a:t>1		</a:t>
            </a:r>
            <a:r>
              <a:rPr lang="en-US" sz="1200" baseline="30000" dirty="0">
                <a:latin typeface="+mj-lt"/>
              </a:rPr>
              <a:t>4Department of Cardiothoracic Surgery, </a:t>
            </a:r>
            <a:r>
              <a:rPr lang="en-US" sz="1200" baseline="30000" dirty="0" err="1">
                <a:latin typeface="+mj-lt"/>
              </a:rPr>
              <a:t>Thoraxcenter</a:t>
            </a:r>
            <a:r>
              <a:rPr lang="en-US" sz="1200" baseline="30000" dirty="0">
                <a:latin typeface="+mj-lt"/>
              </a:rPr>
              <a:t>, Erasmus Medical Center, Rotterdam, The Netherlands;</a:t>
            </a:r>
            <a:endParaRPr lang="nl-NL" sz="1200" dirty="0">
              <a:latin typeface="+mj-lt"/>
            </a:endParaRPr>
          </a:p>
          <a:p>
            <a:pPr algn="l"/>
            <a:r>
              <a:rPr lang="nl-NL" sz="1000" dirty="0">
                <a:latin typeface="+mj-lt"/>
              </a:rPr>
              <a:t>Margreet W.A. Bekker, MD</a:t>
            </a:r>
            <a:r>
              <a:rPr lang="nl-NL" sz="1000" baseline="30000" dirty="0">
                <a:latin typeface="+mj-lt"/>
              </a:rPr>
              <a:t>4</a:t>
            </a:r>
            <a:endParaRPr lang="nl-NL" sz="1000" dirty="0">
              <a:latin typeface="+mj-lt"/>
            </a:endParaRPr>
          </a:p>
          <a:p>
            <a:pPr algn="l"/>
            <a:r>
              <a:rPr lang="nl-NL" sz="1000" dirty="0">
                <a:latin typeface="+mj-lt"/>
              </a:rPr>
              <a:t>Jos A. Bekkers, MD, PhD</a:t>
            </a:r>
            <a:r>
              <a:rPr lang="nl-NL" sz="1000" baseline="30000" dirty="0">
                <a:latin typeface="+mj-lt"/>
              </a:rPr>
              <a:t>4</a:t>
            </a:r>
            <a:endParaRPr lang="nl-NL" sz="1000" dirty="0">
              <a:latin typeface="+mj-lt"/>
            </a:endParaRPr>
          </a:p>
          <a:p>
            <a:pPr algn="l"/>
            <a:r>
              <a:rPr lang="nl-NL" sz="1000" dirty="0">
                <a:latin typeface="+mj-lt"/>
              </a:rPr>
              <a:t>Jolien W. Roos-Hesselink, MD, PhD</a:t>
            </a:r>
            <a:r>
              <a:rPr lang="nl-NL" sz="1000" baseline="30000" dirty="0">
                <a:latin typeface="+mj-lt"/>
              </a:rPr>
              <a:t>2</a:t>
            </a:r>
            <a:endParaRPr lang="nl-NL" sz="1000" dirty="0">
              <a:latin typeface="+mj-lt"/>
            </a:endParaRPr>
          </a:p>
          <a:p>
            <a:pPr algn="l"/>
            <a:r>
              <a:rPr lang="en-US" sz="1000" dirty="0">
                <a:latin typeface="+mj-lt"/>
              </a:rPr>
              <a:t>Ricardo P.J. Budde, MD, PhD</a:t>
            </a:r>
            <a:r>
              <a:rPr lang="en-US" sz="1000" baseline="30000" dirty="0">
                <a:latin typeface="+mj-lt"/>
              </a:rPr>
              <a:t>1,2</a:t>
            </a:r>
            <a:endParaRPr lang="nl-NL" sz="1000" dirty="0">
              <a:latin typeface="+mj-lt"/>
            </a:endParaRPr>
          </a:p>
          <a:p>
            <a:pPr algn="l"/>
            <a:endParaRPr lang="en-US" altLang="en-US" sz="1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924011\Documents\DATA AR Wahadat\REZA\20191101_0926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968" y="4149269"/>
            <a:ext cx="1143653" cy="150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fbeeldingsresultaat voor logo erasmus m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461" y="4192944"/>
            <a:ext cx="1917820" cy="1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>
                <a:latin typeface="+mj-lt"/>
              </a:rPr>
              <a:t>1- </a:t>
            </a:r>
            <a:r>
              <a:rPr lang="en-GB" sz="2800" baseline="30000" dirty="0">
                <a:latin typeface="+mj-lt"/>
              </a:rPr>
              <a:t>18</a:t>
            </a:r>
            <a:r>
              <a:rPr lang="en-GB" sz="2800" dirty="0">
                <a:latin typeface="+mj-lt"/>
              </a:rPr>
              <a:t>F-FDG PET/CT could help in the diagnosis of i</a:t>
            </a:r>
            <a:r>
              <a:rPr lang="en-US" altLang="en-US" sz="2800" dirty="0" err="1">
                <a:latin typeface="+mj-lt"/>
              </a:rPr>
              <a:t>nfection</a:t>
            </a:r>
            <a:r>
              <a:rPr lang="en-US" altLang="en-US" sz="2800" dirty="0">
                <a:latin typeface="+mj-lt"/>
              </a:rPr>
              <a:t> of the aortic root/</a:t>
            </a:r>
            <a:r>
              <a:rPr lang="en-GB" sz="2800" dirty="0">
                <a:latin typeface="+mj-lt"/>
              </a:rPr>
              <a:t>ascending aorta prosthesis(ARAP)</a:t>
            </a:r>
            <a:endParaRPr lang="en-US" altLang="en-US" sz="2800" dirty="0">
              <a:latin typeface="+mj-lt"/>
            </a:endParaRPr>
          </a:p>
          <a:p>
            <a:pPr marL="0" indent="0">
              <a:buNone/>
            </a:pPr>
            <a:r>
              <a:rPr lang="en-US" altLang="en-US" sz="2800" dirty="0">
                <a:latin typeface="+mj-lt"/>
              </a:rPr>
              <a:t>2-  Therefore it is important to first establish the normal periprosthetic uptake on </a:t>
            </a:r>
            <a:r>
              <a:rPr lang="en-GB" sz="2800" baseline="30000" dirty="0">
                <a:latin typeface="+mj-lt"/>
              </a:rPr>
              <a:t>18</a:t>
            </a:r>
            <a:r>
              <a:rPr lang="en-GB" sz="2800" dirty="0">
                <a:latin typeface="+mj-lt"/>
              </a:rPr>
              <a:t>F-FDG PET/CT </a:t>
            </a:r>
            <a:endParaRPr lang="en-US" altLang="en-US" sz="2800" dirty="0">
              <a:latin typeface="+mj-lt"/>
            </a:endParaRPr>
          </a:p>
          <a:p>
            <a:pPr marL="0" indent="0">
              <a:buNone/>
            </a:pPr>
            <a:endParaRPr lang="en-US" altLang="en-US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>
                <a:latin typeface="+mj-lt"/>
              </a:rPr>
              <a:t>Study type:(</a:t>
            </a:r>
            <a:r>
              <a:rPr lang="en-US" altLang="en-US" sz="2000" dirty="0">
                <a:latin typeface="+mj-lt"/>
              </a:rPr>
              <a:t>Select all that apply)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800" dirty="0">
                <a:latin typeface="+mj-lt"/>
              </a:rPr>
              <a:t>Prospective </a:t>
            </a:r>
            <a:r>
              <a:rPr lang="en-US" altLang="en-US" sz="1800" dirty="0" err="1">
                <a:latin typeface="+mj-lt"/>
              </a:rPr>
              <a:t>crossectional</a:t>
            </a:r>
            <a:r>
              <a:rPr lang="en-US" altLang="en-US" sz="1800" dirty="0">
                <a:latin typeface="+mj-lt"/>
              </a:rPr>
              <a:t> study.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>
                <a:latin typeface="+mj-lt"/>
              </a:rPr>
              <a:t>Study subjects: </a:t>
            </a:r>
            <a:r>
              <a:rPr lang="en-US" altLang="en-US" sz="1600" dirty="0">
                <a:latin typeface="+mj-lt"/>
              </a:rPr>
              <a:t>(Patients with the age of ≥50 years with an uncomplicated aortic root and ascending aorta prostheses implantation without signs of infection)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>
                <a:latin typeface="+mj-lt"/>
              </a:rPr>
              <a:t>Study 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>
                <a:latin typeface="+mj-lt"/>
              </a:rPr>
              <a:t>Primary end point(s): </a:t>
            </a:r>
            <a:r>
              <a:rPr lang="en-US" altLang="en-US" sz="1400" dirty="0">
                <a:latin typeface="+mj-lt"/>
              </a:rPr>
              <a:t>Qualitative and quantitative scoring of FDG uptake on three different areas of the prosthesis </a:t>
            </a:r>
            <a:r>
              <a:rPr lang="en-GB" sz="1600" dirty="0">
                <a:effectLst/>
                <a:latin typeface="+mj-lt"/>
                <a:ea typeface="MS Mincho" panose="02020609040205080304" pitchFamily="49" charset="-128"/>
              </a:rPr>
              <a:t>(“cranial anastomosis (CA)”, “prosthetic heart valve(PHV)”, “ascending aorta prosthesis (AAP)”)</a:t>
            </a:r>
            <a:r>
              <a:rPr lang="en-US" altLang="en-US" sz="1400" dirty="0">
                <a:latin typeface="+mj-lt"/>
              </a:rPr>
              <a:t> at 12(±2) weeks (group 1), 52(±8) weeks (group 2) after implantation</a:t>
            </a:r>
            <a:endParaRPr lang="en-US" altLang="en-US" sz="2000" dirty="0">
              <a:latin typeface="+mj-lt"/>
            </a:endParaRP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>
                <a:latin typeface="+mj-lt"/>
              </a:rPr>
              <a:t>Secondary end point(s): </a:t>
            </a:r>
            <a:r>
              <a:rPr lang="en-US" altLang="en-US" sz="1400" dirty="0">
                <a:latin typeface="+mj-lt"/>
              </a:rPr>
              <a:t>None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>
                <a:latin typeface="+mj-lt"/>
              </a:rPr>
              <a:t>Study variables: </a:t>
            </a:r>
            <a:r>
              <a:rPr lang="en-US" altLang="en-US" sz="1400" dirty="0">
                <a:latin typeface="+mj-lt"/>
              </a:rPr>
              <a:t>Qualification visual score of hypermetabolism (QVSH), </a:t>
            </a:r>
            <a:r>
              <a:rPr lang="en-US" altLang="en-US" sz="1400" dirty="0" err="1">
                <a:latin typeface="+mj-lt"/>
              </a:rPr>
              <a:t>SUVmax</a:t>
            </a:r>
            <a:r>
              <a:rPr lang="en-US" altLang="en-US" sz="1400" dirty="0">
                <a:latin typeface="+mj-lt"/>
              </a:rPr>
              <a:t> and </a:t>
            </a:r>
            <a:r>
              <a:rPr lang="en-US" altLang="en-US" sz="1400" dirty="0" err="1">
                <a:latin typeface="+mj-lt"/>
              </a:rPr>
              <a:t>SUVratio</a:t>
            </a:r>
            <a:r>
              <a:rPr lang="en-US" altLang="en-US" sz="1400" dirty="0">
                <a:latin typeface="+mj-lt"/>
              </a:rPr>
              <a:t>, EARL </a:t>
            </a:r>
            <a:r>
              <a:rPr lang="en-US" altLang="en-US" sz="1400" dirty="0" err="1">
                <a:latin typeface="+mj-lt"/>
              </a:rPr>
              <a:t>SUVmax</a:t>
            </a:r>
            <a:r>
              <a:rPr lang="en-US" altLang="en-US" sz="1400" dirty="0">
                <a:latin typeface="+mj-lt"/>
              </a:rPr>
              <a:t> and EARL </a:t>
            </a:r>
            <a:r>
              <a:rPr lang="en-US" altLang="en-US" sz="1400" dirty="0" err="1">
                <a:latin typeface="+mj-lt"/>
              </a:rPr>
              <a:t>SUVratio</a:t>
            </a:r>
            <a:endParaRPr lang="en-US" altLang="en-US" sz="1400" dirty="0">
              <a:latin typeface="+mj-lt"/>
            </a:endParaRP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68231" y="1502938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altLang="en-US" sz="2800" dirty="0">
                <a:solidFill>
                  <a:srgbClr val="000000"/>
                </a:solidFill>
              </a:rPr>
              <a:t>Insert a key table or a key figure</a:t>
            </a: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altLang="en-US" sz="2800" dirty="0">
                <a:solidFill>
                  <a:srgbClr val="000000"/>
                </a:solidFill>
              </a:rPr>
              <a:t>If figure, insert legend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F6FB6011-FB8F-4683-992F-A49C93763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880993"/>
              </p:ext>
            </p:extLst>
          </p:nvPr>
        </p:nvGraphicFramePr>
        <p:xfrm>
          <a:off x="1523998" y="1715875"/>
          <a:ext cx="6096004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5456">
                  <a:extLst>
                    <a:ext uri="{9D8B030D-6E8A-4147-A177-3AD203B41FA5}">
                      <a16:colId xmlns:a16="http://schemas.microsoft.com/office/drawing/2014/main" val="1798094383"/>
                    </a:ext>
                  </a:extLst>
                </a:gridCol>
                <a:gridCol w="940137">
                  <a:extLst>
                    <a:ext uri="{9D8B030D-6E8A-4147-A177-3AD203B41FA5}">
                      <a16:colId xmlns:a16="http://schemas.microsoft.com/office/drawing/2014/main" val="1131193661"/>
                    </a:ext>
                  </a:extLst>
                </a:gridCol>
                <a:gridCol w="940137">
                  <a:extLst>
                    <a:ext uri="{9D8B030D-6E8A-4147-A177-3AD203B41FA5}">
                      <a16:colId xmlns:a16="http://schemas.microsoft.com/office/drawing/2014/main" val="840379355"/>
                    </a:ext>
                  </a:extLst>
                </a:gridCol>
                <a:gridCol w="1003971">
                  <a:extLst>
                    <a:ext uri="{9D8B030D-6E8A-4147-A177-3AD203B41FA5}">
                      <a16:colId xmlns:a16="http://schemas.microsoft.com/office/drawing/2014/main" val="1240334847"/>
                    </a:ext>
                  </a:extLst>
                </a:gridCol>
                <a:gridCol w="876303">
                  <a:extLst>
                    <a:ext uri="{9D8B030D-6E8A-4147-A177-3AD203B41FA5}">
                      <a16:colId xmlns:a16="http://schemas.microsoft.com/office/drawing/2014/main" val="2979098455"/>
                    </a:ext>
                  </a:extLst>
                </a:gridCol>
              </a:tblGrid>
              <a:tr h="221037">
                <a:tc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All included patients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Group 1</a:t>
                      </a:r>
                      <a:endParaRPr lang="en-NL" sz="70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(12 (±2) weeks after prosthesis implantation)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Group 2</a:t>
                      </a:r>
                      <a:endParaRPr lang="en-NL" sz="70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(12 (±2) months after prosthesis implantation)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P-value*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extLst>
                  <a:ext uri="{0D108BD9-81ED-4DB2-BD59-A6C34878D82A}">
                    <a16:rowId xmlns:a16="http://schemas.microsoft.com/office/drawing/2014/main" val="2565385648"/>
                  </a:ext>
                </a:extLst>
              </a:tr>
              <a:tr h="64367">
                <a:tc>
                  <a:txBody>
                    <a:bodyPr/>
                    <a:lstStyle/>
                    <a:p>
                      <a:r>
                        <a:rPr lang="en-GB" sz="600">
                          <a:effectLst/>
                          <a:latin typeface="+mj-lt"/>
                        </a:rPr>
                        <a:t>Number of patients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20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10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10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>
                          <a:effectLst/>
                          <a:latin typeface="+mj-lt"/>
                        </a:rPr>
                        <a:t> </a:t>
                      </a:r>
                      <a:endParaRPr lang="en-NL" sz="7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extLst>
                  <a:ext uri="{0D108BD9-81ED-4DB2-BD59-A6C34878D82A}">
                    <a16:rowId xmlns:a16="http://schemas.microsoft.com/office/drawing/2014/main" val="3254722675"/>
                  </a:ext>
                </a:extLst>
              </a:tr>
              <a:tr h="772410">
                <a:tc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+mj-lt"/>
                        </a:rPr>
                        <a:t>Visual score cranial anastomosis (QVSH),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None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Low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Intermediate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High</a:t>
                      </a:r>
                    </a:p>
                    <a:p>
                      <a:pPr indent="457200"/>
                      <a:endParaRPr lang="en-US" sz="600" dirty="0">
                        <a:effectLst/>
                        <a:latin typeface="+mj-lt"/>
                      </a:endParaRPr>
                    </a:p>
                    <a:p>
                      <a:pPr indent="457200"/>
                      <a:r>
                        <a:rPr lang="en-US" sz="600" dirty="0">
                          <a:effectLst/>
                          <a:latin typeface="+mj-lt"/>
                        </a:rPr>
                        <a:t>Specific FDG uptake pattern,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indent="457200"/>
                      <a:r>
                        <a:rPr lang="en-US" sz="600" dirty="0">
                          <a:effectLst/>
                          <a:latin typeface="+mj-lt"/>
                        </a:rPr>
                        <a:t>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indent="457200"/>
                      <a:r>
                        <a:rPr lang="en-US" sz="600" dirty="0">
                          <a:effectLst/>
                          <a:latin typeface="+mj-lt"/>
                        </a:rPr>
                        <a:t>Multifocal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indent="457200"/>
                      <a:r>
                        <a:rPr lang="en-US" sz="600" dirty="0">
                          <a:effectLst/>
                          <a:latin typeface="+mj-lt"/>
                        </a:rPr>
                        <a:t>Diffuse homogeneous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indent="457200"/>
                      <a:r>
                        <a:rPr lang="en-US" sz="600" dirty="0">
                          <a:effectLst/>
                          <a:latin typeface="+mj-lt"/>
                        </a:rPr>
                        <a:t>Diffuse heterogeneous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2(10)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10(50)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6(30)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2(10)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7(35)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5(25)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6(30)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endParaRPr lang="en-US" sz="6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6(60)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algn="ctr"/>
                      <a:endParaRPr lang="en-US" sz="6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0.17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endParaRPr lang="en-US" sz="6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0.94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extLst>
                  <a:ext uri="{0D108BD9-81ED-4DB2-BD59-A6C34878D82A}">
                    <a16:rowId xmlns:a16="http://schemas.microsoft.com/office/drawing/2014/main" val="4131714935"/>
                  </a:ext>
                </a:extLst>
              </a:tr>
              <a:tr h="836777">
                <a:tc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+mj-lt"/>
                        </a:rPr>
                        <a:t>Visual score PHV (QVSH),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None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Low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Intermediate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High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r>
                        <a:rPr lang="en-US" sz="600" dirty="0">
                          <a:effectLst/>
                          <a:latin typeface="+mj-lt"/>
                        </a:rPr>
                        <a:t>Specific FDG uptake pattern,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Multifocal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Diffuse homogeneous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Diffuse heterogeneous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9(45)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7(35)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1(5)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19(95)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5(50)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1(10)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9(90)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2(20)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10(100)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0.88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0.31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extLst>
                  <a:ext uri="{0D108BD9-81ED-4DB2-BD59-A6C34878D82A}">
                    <a16:rowId xmlns:a16="http://schemas.microsoft.com/office/drawing/2014/main" val="2134600483"/>
                  </a:ext>
                </a:extLst>
              </a:tr>
              <a:tr h="772410">
                <a:tc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+mj-lt"/>
                        </a:rPr>
                        <a:t>Visual score total prosthesis (QVSH),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None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Low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Intermediate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High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r>
                        <a:rPr lang="en-US" sz="600" dirty="0">
                          <a:effectLst/>
                          <a:latin typeface="+mj-lt"/>
                        </a:rPr>
                        <a:t>Specific pattern FDG uptake, n(%)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Multifocal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Diffuse homogeneous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marL="457200"/>
                      <a:r>
                        <a:rPr lang="en-US" sz="600" dirty="0">
                          <a:effectLst/>
                          <a:latin typeface="+mj-lt"/>
                        </a:rPr>
                        <a:t>Diffuse heterogeneous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1(5)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12(60)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7(35)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18(90)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2(10)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1(10)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5(50)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4(40)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9(90)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1(10)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7(70)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3(30)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0(0)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9(90)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1(10)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0.48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latin typeface="+mj-lt"/>
                        </a:rPr>
                        <a:t> 1.0</a:t>
                      </a:r>
                      <a:endParaRPr lang="en-NL" sz="700" dirty="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US" sz="600" dirty="0">
                          <a:effectLst/>
                          <a:highlight>
                            <a:srgbClr val="FFFF00"/>
                          </a:highlight>
                          <a:latin typeface="+mj-lt"/>
                        </a:rPr>
                        <a:t> </a:t>
                      </a:r>
                      <a:endParaRPr lang="en-NL" sz="7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7098" marR="37098" marT="0" marB="0"/>
                </a:tc>
                <a:extLst>
                  <a:ext uri="{0D108BD9-81ED-4DB2-BD59-A6C34878D82A}">
                    <a16:rowId xmlns:a16="http://schemas.microsoft.com/office/drawing/2014/main" val="1896478177"/>
                  </a:ext>
                </a:extLst>
              </a:tr>
            </a:tbl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2DE103D6-C224-49F9-9F87-DCF1575D11D5}"/>
              </a:ext>
            </a:extLst>
          </p:cNvPr>
          <p:cNvSpPr txBox="1"/>
          <p:nvPr/>
        </p:nvSpPr>
        <p:spPr>
          <a:xfrm>
            <a:off x="1447800" y="5117339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 Statistical difference between groups 1 and 2</a:t>
            </a:r>
            <a:endParaRPr lang="en-NL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QVSH= Qualification Visual Score of Hypermetabolism</a:t>
            </a:r>
            <a:endParaRPr lang="en-NL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49A8D68-451B-49C3-A2E2-3336F6779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862267"/>
              </p:ext>
            </p:extLst>
          </p:nvPr>
        </p:nvGraphicFramePr>
        <p:xfrm>
          <a:off x="1447800" y="1901824"/>
          <a:ext cx="6024881" cy="2606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4418">
                  <a:extLst>
                    <a:ext uri="{9D8B030D-6E8A-4147-A177-3AD203B41FA5}">
                      <a16:colId xmlns:a16="http://schemas.microsoft.com/office/drawing/2014/main" val="2639846496"/>
                    </a:ext>
                  </a:extLst>
                </a:gridCol>
                <a:gridCol w="831260">
                  <a:extLst>
                    <a:ext uri="{9D8B030D-6E8A-4147-A177-3AD203B41FA5}">
                      <a16:colId xmlns:a16="http://schemas.microsoft.com/office/drawing/2014/main" val="3630699818"/>
                    </a:ext>
                  </a:extLst>
                </a:gridCol>
                <a:gridCol w="1324402">
                  <a:extLst>
                    <a:ext uri="{9D8B030D-6E8A-4147-A177-3AD203B41FA5}">
                      <a16:colId xmlns:a16="http://schemas.microsoft.com/office/drawing/2014/main" val="1620601665"/>
                    </a:ext>
                  </a:extLst>
                </a:gridCol>
                <a:gridCol w="94418">
                  <a:extLst>
                    <a:ext uri="{9D8B030D-6E8A-4147-A177-3AD203B41FA5}">
                      <a16:colId xmlns:a16="http://schemas.microsoft.com/office/drawing/2014/main" val="1582218386"/>
                    </a:ext>
                  </a:extLst>
                </a:gridCol>
                <a:gridCol w="1175758">
                  <a:extLst>
                    <a:ext uri="{9D8B030D-6E8A-4147-A177-3AD203B41FA5}">
                      <a16:colId xmlns:a16="http://schemas.microsoft.com/office/drawing/2014/main" val="2485986328"/>
                    </a:ext>
                  </a:extLst>
                </a:gridCol>
                <a:gridCol w="904625">
                  <a:extLst>
                    <a:ext uri="{9D8B030D-6E8A-4147-A177-3AD203B41FA5}">
                      <a16:colId xmlns:a16="http://schemas.microsoft.com/office/drawing/2014/main" val="330831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 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All included patients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Group 1</a:t>
                      </a:r>
                      <a:endParaRPr lang="en-NL" sz="120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(12 (±2) weeks after prosthesis implantation)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Group 2</a:t>
                      </a:r>
                      <a:endParaRPr lang="en-NL" sz="1200">
                        <a:effectLst/>
                        <a:latin typeface="+mj-lt"/>
                      </a:endParaRPr>
                    </a:p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(12 (±2) months after prosthesis implantation)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P-value*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372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>
                          <a:effectLst/>
                          <a:latin typeface="+mj-lt"/>
                        </a:rPr>
                        <a:t>Number of patients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20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10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10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+mj-lt"/>
                        </a:rPr>
                        <a:t> 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00489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max </a:t>
                      </a:r>
                      <a:r>
                        <a:rPr lang="en-US" sz="900">
                          <a:effectLst/>
                          <a:latin typeface="+mj-lt"/>
                        </a:rPr>
                        <a:t>Cranial anastomosis (</a:t>
                      </a:r>
                      <a:r>
                        <a:rPr lang="en-GB" sz="900">
                          <a:effectLst/>
                          <a:latin typeface="+mj-lt"/>
                        </a:rPr>
                        <a:t>mean±SD)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4.7[3.3-6.1]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5.6[4.1-6.1]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3.8[3.1-5.9]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0.19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391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ratio </a:t>
                      </a:r>
                      <a:r>
                        <a:rPr lang="en-US" sz="900">
                          <a:effectLst/>
                          <a:latin typeface="+mj-lt"/>
                        </a:rPr>
                        <a:t>Cranial anastomosis (</a:t>
                      </a:r>
                      <a:r>
                        <a:rPr lang="en-GB" sz="900">
                          <a:effectLst/>
                          <a:latin typeface="+mj-lt"/>
                        </a:rPr>
                        <a:t>mean±SD)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2.3[1.9-3.0]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2.8[2.3-3.2]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2.0[1.7-2.6]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0.07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0124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+mj-lt"/>
                        </a:rPr>
                        <a:t>EARL </a:t>
                      </a:r>
                      <a:r>
                        <a:rPr lang="en-US" sz="900" dirty="0" err="1">
                          <a:effectLst/>
                          <a:latin typeface="+mj-lt"/>
                        </a:rPr>
                        <a:t>SUV</a:t>
                      </a:r>
                      <a:r>
                        <a:rPr lang="en-US" sz="900" baseline="-25000" dirty="0" err="1">
                          <a:effectLst/>
                          <a:latin typeface="+mj-lt"/>
                        </a:rPr>
                        <a:t>max</a:t>
                      </a:r>
                      <a:r>
                        <a:rPr lang="en-US" sz="900" baseline="-250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900" dirty="0">
                          <a:effectLst/>
                          <a:latin typeface="+mj-lt"/>
                        </a:rPr>
                        <a:t>Cranial anastomosis (</a:t>
                      </a:r>
                      <a:r>
                        <a:rPr lang="en-GB" sz="900" dirty="0" err="1">
                          <a:effectLst/>
                          <a:latin typeface="+mj-lt"/>
                        </a:rPr>
                        <a:t>mean±SD</a:t>
                      </a:r>
                      <a:r>
                        <a:rPr lang="en-GB" sz="900" dirty="0">
                          <a:effectLst/>
                          <a:latin typeface="+mj-lt"/>
                        </a:rPr>
                        <a:t>)</a:t>
                      </a:r>
                      <a:endParaRPr lang="en-NL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3.4</a:t>
                      </a:r>
                      <a:r>
                        <a:rPr lang="en-GB" sz="900">
                          <a:effectLst/>
                          <a:latin typeface="+mj-lt"/>
                        </a:rPr>
                        <a:t>[2.8-4.1]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3.8[3.4-4.2]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3.1</a:t>
                      </a:r>
                      <a:r>
                        <a:rPr lang="en-GB" sz="900">
                          <a:effectLst/>
                          <a:latin typeface="+mj-lt"/>
                        </a:rPr>
                        <a:t>[2.5-3.6]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0.08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1433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EARL 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ratio </a:t>
                      </a:r>
                      <a:r>
                        <a:rPr lang="en-US" sz="900">
                          <a:effectLst/>
                          <a:latin typeface="+mj-lt"/>
                        </a:rPr>
                        <a:t>Cranial anastomosis (</a:t>
                      </a:r>
                      <a:r>
                        <a:rPr lang="en-GB" sz="900">
                          <a:effectLst/>
                          <a:latin typeface="+mj-lt"/>
                        </a:rPr>
                        <a:t>mean±SD)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1.7[1.4-1.9]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1.8[1.7-2.0]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1.5[1.3-1.8]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0.04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3142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max </a:t>
                      </a:r>
                      <a:r>
                        <a:rPr lang="en-US" sz="900">
                          <a:effectLst/>
                          <a:latin typeface="+mj-lt"/>
                        </a:rPr>
                        <a:t>PHV median [IQR]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5.5[4.2-6.8]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5.0[4.1-5.7]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6.3[4.6-7.1]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0.11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6983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ratio</a:t>
                      </a:r>
                      <a:r>
                        <a:rPr lang="en-US" sz="900">
                          <a:effectLst/>
                          <a:latin typeface="+mj-lt"/>
                        </a:rPr>
                        <a:t> PHV median [IQR]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2.6[2.4-3.3]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2.5[2.4-2.8]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2.9[2.3-3.5]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0.26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652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EARL 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max </a:t>
                      </a:r>
                      <a:r>
                        <a:rPr lang="en-US" sz="900">
                          <a:effectLst/>
                          <a:latin typeface="+mj-lt"/>
                        </a:rPr>
                        <a:t>PHV median [IQR]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4.2[3.4-5.0]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4.1[3.2-4.6]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4.5[3.7-5.6]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0.21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0459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+mj-lt"/>
                        </a:rPr>
                        <a:t>EARL SUV</a:t>
                      </a:r>
                      <a:r>
                        <a:rPr lang="en-US" sz="900" baseline="-25000">
                          <a:effectLst/>
                          <a:latin typeface="+mj-lt"/>
                        </a:rPr>
                        <a:t>ratio </a:t>
                      </a:r>
                      <a:r>
                        <a:rPr lang="en-US" sz="900">
                          <a:effectLst/>
                          <a:latin typeface="+mj-lt"/>
                        </a:rPr>
                        <a:t>PHV median [IQR]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2.1[1.7-2.5]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1.9[1.7-2.2]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+mj-lt"/>
                        </a:rPr>
                        <a:t>2.3</a:t>
                      </a:r>
                      <a:r>
                        <a:rPr lang="en-GB" sz="900">
                          <a:effectLst/>
                          <a:latin typeface="+mj-lt"/>
                        </a:rPr>
                        <a:t>[1.8-2.6]</a:t>
                      </a:r>
                      <a:endParaRPr lang="en-NL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  <a:latin typeface="+mj-lt"/>
                        </a:rPr>
                        <a:t>0.21</a:t>
                      </a:r>
                      <a:endParaRPr lang="en-NL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3624925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6FDE5A23-0CDC-4978-9004-5924EB79CB3C}"/>
              </a:ext>
            </a:extLst>
          </p:cNvPr>
          <p:cNvSpPr txBox="1"/>
          <p:nvPr/>
        </p:nvSpPr>
        <p:spPr>
          <a:xfrm>
            <a:off x="1371600" y="4562489"/>
            <a:ext cx="24384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* Statistical difference between groups 1 and  2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PHV= Prosthetic heart valve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MBq/kg= </a:t>
            </a:r>
            <a:r>
              <a:rPr lang="en-US" sz="105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Megabecquerel/kilograms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1050" baseline="300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SUVmax</a:t>
            </a:r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= Maximum standardized Uptake Value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1050" baseline="300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SUVratio</a:t>
            </a:r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= Standardized Uptake value ratio (Target to background ratio)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1050" baseline="30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EARL= European Association of nuclear medicine Research Ltd.</a:t>
            </a:r>
            <a:endParaRPr lang="en-NL" sz="105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1800" dirty="0">
                <a:latin typeface="+mj-lt"/>
              </a:rPr>
              <a:t>1- </a:t>
            </a:r>
            <a:r>
              <a:rPr lang="en-US" sz="1800" dirty="0">
                <a:effectLst/>
                <a:latin typeface="+mj-lt"/>
                <a:ea typeface="MS Mincho" panose="02020609040205080304" pitchFamily="49" charset="-128"/>
              </a:rPr>
              <a:t>After ARAP 18F-FDG uptake seems to remain present in the first year after surgery</a:t>
            </a:r>
            <a:endParaRPr lang="en-US" altLang="en-US" sz="1800" dirty="0">
              <a:latin typeface="+mj-lt"/>
            </a:endParaRPr>
          </a:p>
          <a:p>
            <a:pPr marL="0" indent="0">
              <a:buNone/>
            </a:pPr>
            <a:r>
              <a:rPr lang="en-US" altLang="en-US" sz="1800" dirty="0">
                <a:latin typeface="+mj-lt"/>
              </a:rPr>
              <a:t>2- This uptake seems to have a low to intermediate intensity with a mostly homogeneous uptake pattern</a:t>
            </a:r>
          </a:p>
          <a:p>
            <a:pPr marL="0" indent="0">
              <a:buNone/>
            </a:pPr>
            <a:r>
              <a:rPr lang="en-US" altLang="en-US" sz="1800" dirty="0">
                <a:latin typeface="+mj-lt"/>
              </a:rPr>
              <a:t>3-</a:t>
            </a:r>
            <a:r>
              <a:rPr lang="en-US" sz="1800" dirty="0">
                <a:effectLst/>
                <a:latin typeface="+mj-lt"/>
                <a:ea typeface="MS Mincho" panose="02020609040205080304" pitchFamily="49" charset="-128"/>
              </a:rPr>
              <a:t> There is no clear difference between patients scanned 3 months and 1 year after surgery</a:t>
            </a:r>
            <a:endParaRPr lang="en-US" altLang="en-US" sz="1800" dirty="0">
              <a:latin typeface="+mj-lt"/>
            </a:endParaRPr>
          </a:p>
          <a:p>
            <a:pPr marL="0" indent="0">
              <a:buNone/>
            </a:pPr>
            <a:r>
              <a:rPr lang="en-US" altLang="en-US" sz="1800" dirty="0">
                <a:latin typeface="+mj-lt"/>
              </a:rPr>
              <a:t>4- </a:t>
            </a:r>
            <a:r>
              <a:rPr lang="en-US" sz="1800" dirty="0">
                <a:effectLst/>
                <a:latin typeface="+mj-lt"/>
                <a:ea typeface="MS Mincho" panose="02020609040205080304" pitchFamily="49" charset="-128"/>
              </a:rPr>
              <a:t>Interpretation of 18F-FDG PET-CT in the first year after surgery needs to be done carefully to avoid false positive results</a:t>
            </a:r>
            <a:endParaRPr lang="en-US" altLang="en-US" sz="1800" dirty="0">
              <a:latin typeface="+mj-lt"/>
            </a:endParaRP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1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4151</TotalTime>
  <Words>1051</Words>
  <Application>Microsoft Office PowerPoint</Application>
  <PresentationFormat>Diavoorstelling (4:3)</PresentationFormat>
  <Paragraphs>265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Normal Imaging Findings after Ascending Aorta Prosthesis Implantation on 18F-Fluorodeoxyglucose Positron Emission Tomography with Computed Tomography 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Ali Wahadat</cp:lastModifiedBy>
  <cp:revision>103</cp:revision>
  <dcterms:created xsi:type="dcterms:W3CDTF">2011-04-18T21:44:13Z</dcterms:created>
  <dcterms:modified xsi:type="dcterms:W3CDTF">2021-08-14T10:12:23Z</dcterms:modified>
</cp:coreProperties>
</file>