
<file path=[Content_Types].xml><?xml version="1.0" encoding="utf-8"?>
<Types xmlns="http://schemas.openxmlformats.org/package/2006/content-types">
  <Default Extension="png" ContentType="image/png"/>
  <Default Extension="mov" ContentType="video/quicktime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8" r:id="rId2"/>
    <p:sldId id="260" r:id="rId3"/>
    <p:sldId id="257" r:id="rId4"/>
    <p:sldId id="262" r:id="rId5"/>
  </p:sldIdLst>
  <p:sldSz cx="12192000" cy="6858000"/>
  <p:notesSz cx="7104063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54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4166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43907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2023/1/11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5" Type="http://schemas.openxmlformats.org/officeDocument/2006/relationships/image" Target="../media/image2.tiff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ov"/><Relationship Id="rId1" Type="http://schemas.microsoft.com/office/2007/relationships/media" Target="../media/media2.mov"/><Relationship Id="rId6" Type="http://schemas.openxmlformats.org/officeDocument/2006/relationships/image" Target="../media/image4.tiff"/><Relationship Id="rId5" Type="http://schemas.openxmlformats.org/officeDocument/2006/relationships/image" Target="../media/image3.png"/><Relationship Id="rId4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080770"/>
            <a:ext cx="10515600" cy="5096510"/>
          </a:xfrm>
        </p:spPr>
        <p:txBody>
          <a:bodyPr/>
          <a:lstStyle/>
          <a:p>
            <a:pPr marL="0" indent="0" algn="l">
              <a:buNone/>
            </a:pPr>
            <a:r>
              <a:rPr lang="en-US" altLang="zh-CN" sz="3200" b="1" dirty="0" smtClean="0">
                <a:sym typeface="+mn-ea"/>
              </a:rPr>
              <a:t>Supplementary </a:t>
            </a:r>
            <a:r>
              <a:rPr lang="en-US" altLang="zh-CN" sz="3200" b="1" dirty="0" smtClean="0">
                <a:sym typeface="+mn-ea"/>
              </a:rPr>
              <a:t>file 1</a:t>
            </a:r>
            <a:r>
              <a:rPr lang="en-US" altLang="zh-CN" sz="3200" dirty="0" smtClean="0"/>
              <a:t>:</a:t>
            </a:r>
            <a:endParaRPr lang="en-US" altLang="zh-CN" sz="3200" dirty="0"/>
          </a:p>
          <a:p>
            <a:pPr marL="0" indent="0" algn="l">
              <a:buNone/>
            </a:pPr>
            <a:endParaRPr lang="en-US" altLang="zh-CN" sz="3200" dirty="0"/>
          </a:p>
          <a:p>
            <a:pPr marL="0" indent="0" algn="ctr">
              <a:buNone/>
            </a:pPr>
            <a:r>
              <a:rPr lang="en-US" altLang="zh-CN" sz="3200" dirty="0"/>
              <a:t>Title: </a:t>
            </a:r>
            <a:r>
              <a:rPr lang="zh-CN" altLang="en-US" sz="3200" dirty="0"/>
              <a:t>TEM1 up-regulates MMP-2 and promotes ECM remodeling for facilitating invasion and migration of uterine sarcoma</a:t>
            </a:r>
            <a:endParaRPr lang="zh-CN" altLang="en-US" dirty="0"/>
          </a:p>
          <a:p>
            <a:pPr marL="0" indent="0" algn="ctr">
              <a:buNone/>
            </a:pPr>
            <a:endParaRPr lang="zh-CN" altLang="en-US" dirty="0"/>
          </a:p>
          <a:p>
            <a:pPr marL="0" indent="0" algn="ctr">
              <a:buNone/>
            </a:pPr>
            <a:r>
              <a:rPr lang="en-US" altLang="zh-CN" dirty="0"/>
              <a:t>Authors: </a:t>
            </a:r>
            <a:r>
              <a:rPr lang="zh-CN" altLang="en-US" dirty="0"/>
              <a:t>Chenghao Wu1, Wenhuizi Sun</a:t>
            </a:r>
            <a:r>
              <a:rPr lang="en-US" altLang="zh-CN" dirty="0"/>
              <a:t>, </a:t>
            </a:r>
            <a:r>
              <a:rPr lang="zh-CN" altLang="en-US" dirty="0"/>
              <a:t> Dongsheng Shen, Huaifang Li, Xiaowen Tong, Yi Guo*</a:t>
            </a:r>
          </a:p>
          <a:p>
            <a:pPr marL="0" indent="0" algn="ctr">
              <a:buNone/>
            </a:pPr>
            <a:endParaRPr lang="zh-CN" altLang="en-US" dirty="0"/>
          </a:p>
          <a:p>
            <a:pPr marL="0" indent="0" algn="ctr">
              <a:buNone/>
            </a:pPr>
            <a:endParaRPr lang="en-US" altLang="zh-CN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231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5078730" y="523240"/>
            <a:ext cx="5460365" cy="3818890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383665" y="247650"/>
            <a:ext cx="217995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indent="0"/>
            <a:r>
              <a:rPr lang="en-US" altLang="zh-CN" sz="2400" b="1">
                <a:uFill>
                  <a:solidFill>
                    <a:srgbClr val="000000"/>
                  </a:solidFill>
                </a:uFill>
                <a:latin typeface="Calibri" charset="0"/>
                <a:cs typeface="Calibri" charset="0"/>
              </a:rPr>
              <a:t>MDA-MB-231 </a:t>
            </a:r>
          </a:p>
        </p:txBody>
      </p:sp>
      <p:pic>
        <p:nvPicPr>
          <p:cNvPr id="12" name="图片 11" descr="231-6_RGB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83665" y="1247775"/>
            <a:ext cx="2806700" cy="2806700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103630" y="4837430"/>
            <a:ext cx="9999980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en-US" altLang="zh-CN" b="1" dirty="0">
                <a:sym typeface="+mn-ea"/>
              </a:rPr>
              <a:t>Supplementary Video1</a:t>
            </a:r>
            <a:r>
              <a:rPr lang="en-US" altLang="zh-CN" dirty="0">
                <a:sym typeface="+mn-ea"/>
              </a:rPr>
              <a:t>: </a:t>
            </a:r>
            <a:r>
              <a:rPr lang="en-US" altLang="zh-CN" b="0" dirty="0"/>
              <a:t>Breast cancer cell line MDA-MB-231 was included as a positive control (PC) . After 12 hours of incubation, black areas of degradation were shown underneath the cell body and cells were found within the degraded areas, as shown by two-dimensional and (left) </a:t>
            </a:r>
            <a:r>
              <a:rPr lang="en-US" altLang="zh-CN" dirty="0">
                <a:sym typeface="+mn-ea"/>
              </a:rPr>
              <a:t>three-dimensional (right) images</a:t>
            </a:r>
            <a:r>
              <a:rPr lang="zh-CN" altLang="en-US" b="0" dirty="0">
                <a:latin typeface="Times New Roman" panose="02020603050405020304" charset="0"/>
                <a:cs typeface="Times New Roman" panose="0202060305040502030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oe">
            <a:hlinkClick r:id="" action="ppaction://media"/>
          </p:cNvPr>
          <p:cNvPicPr/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490845" y="694055"/>
            <a:ext cx="5309870" cy="3973830"/>
          </a:xfrm>
          <a:prstGeom prst="rect">
            <a:avLst/>
          </a:prstGeom>
        </p:spPr>
      </p:pic>
      <p:pic>
        <p:nvPicPr>
          <p:cNvPr id="20" name="图片 19" descr="OE-3_RGB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33880" y="1191895"/>
            <a:ext cx="3058795" cy="305879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899160" y="5139690"/>
            <a:ext cx="10838815" cy="120032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b="1" dirty="0">
                <a:sym typeface="+mn-ea"/>
              </a:rPr>
              <a:t>Supplementary : </a:t>
            </a:r>
            <a:r>
              <a:rPr lang="en-US" altLang="zh-CN" b="1" dirty="0">
                <a:sym typeface="+mn-ea"/>
              </a:rPr>
              <a:t>Video 2</a:t>
            </a:r>
            <a:r>
              <a:rPr lang="en-US" altLang="zh-CN" dirty="0">
                <a:sym typeface="+mn-ea"/>
              </a:rPr>
              <a:t>: A three-dimensional (3D) video of gelatin degradation by hTEM1 MES-SA cells. (Left) A two-dimensional (2D) image of a pool-like black degradation area with cells close to the matrix boundaries. (Right) The corresponding three-dimensional (3D) image depicted the depth of degraded gelatin inside a pool with cells presented on different layers.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1833880" y="233680"/>
            <a:ext cx="2564765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400" b="1">
                <a:sym typeface="+mn-ea"/>
              </a:rPr>
              <a:t>hTEM1 MES-SA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video>
              <p:cMediaNode>
                <p:cTn id="2" fill="hold" display="1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9"/>
                </p:tgtEl>
              </p:cMediaNode>
            </p:vide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 txBox="1">
            <a:spLocks noGrp="1"/>
          </p:cNvSpPr>
          <p:nvPr>
            <p:ph type="title"/>
          </p:nvPr>
        </p:nvSpPr>
        <p:spPr>
          <a:xfrm>
            <a:off x="415290" y="301625"/>
            <a:ext cx="8408035" cy="460375"/>
          </a:xfrm>
          <a:noFill/>
        </p:spPr>
        <p:txBody>
          <a:bodyPr wrap="square" rtlCol="0" anchor="t">
            <a:spAutoFit/>
          </a:bodyPr>
          <a:lstStyle/>
          <a:p>
            <a:pPr lvl="0" algn="l">
              <a:lnSpc>
                <a:spcPct val="100000"/>
              </a:lnSpc>
            </a:pPr>
            <a:r>
              <a:rPr lang="en-US" altLang="zh-CN" sz="2400" b="1">
                <a:latin typeface="+mn-lt"/>
                <a:ea typeface="+mn-ea"/>
                <a:cs typeface="+mn-cs"/>
                <a:sym typeface="+mn-ea"/>
              </a:rPr>
              <a:t>Three-dimensional images of gelatin degradation</a:t>
            </a:r>
          </a:p>
        </p:txBody>
      </p:sp>
      <p:pic>
        <p:nvPicPr>
          <p:cNvPr id="5" name="图片 4" descr="3-D"/>
          <p:cNvPicPr>
            <a:picLocks noChangeAspect="1"/>
          </p:cNvPicPr>
          <p:nvPr/>
        </p:nvPicPr>
        <p:blipFill>
          <a:blip r:embed="rId2"/>
          <a:srcRect r="18819"/>
          <a:stretch>
            <a:fillRect/>
          </a:stretch>
        </p:blipFill>
        <p:spPr>
          <a:xfrm>
            <a:off x="4128770" y="1772285"/>
            <a:ext cx="3617595" cy="2794000"/>
          </a:xfrm>
          <a:prstGeom prst="rect">
            <a:avLst/>
          </a:prstGeom>
        </p:spPr>
      </p:pic>
      <p:pic>
        <p:nvPicPr>
          <p:cNvPr id="6" name="图片 5" descr="3D tif"/>
          <p:cNvPicPr>
            <a:picLocks noChangeAspect="1"/>
          </p:cNvPicPr>
          <p:nvPr/>
        </p:nvPicPr>
        <p:blipFill>
          <a:blip r:embed="rId3"/>
          <a:srcRect r="7279"/>
          <a:stretch>
            <a:fillRect/>
          </a:stretch>
        </p:blipFill>
        <p:spPr>
          <a:xfrm>
            <a:off x="415290" y="1772285"/>
            <a:ext cx="3676015" cy="282702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418465" y="4928870"/>
            <a:ext cx="107124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ym typeface="+mn-ea"/>
              </a:rPr>
              <a:t>Supplementary :</a:t>
            </a:r>
            <a:r>
              <a:rPr lang="en-US" altLang="zh-CN" b="1" dirty="0" smtClean="0"/>
              <a:t> </a:t>
            </a:r>
            <a:r>
              <a:rPr lang="en-US" altLang="zh-CN" b="1" dirty="0"/>
              <a:t>images</a:t>
            </a:r>
            <a:r>
              <a:rPr lang="en-US" altLang="zh-CN" dirty="0"/>
              <a:t>: Three-dimensional images of gelatin degradation. (A) Representative images of NC-MES-SA cells on gelatin (Enlarged). (B) </a:t>
            </a:r>
            <a:r>
              <a:rPr lang="en-US" altLang="zh-CN" dirty="0">
                <a:sym typeface="+mn-ea"/>
              </a:rPr>
              <a:t>Representative images of hTEM1-MES-SA cells on gelatin (Enlarged).  (C) Representative images of shRNA-TEM1-MES-SA cells on gelatin (Enlarged).Cells can be seen inside of the degraded areas (yellow arrows). Different layers of degradation are shown (gray arrows). </a:t>
            </a:r>
            <a:endParaRPr lang="en-US" altLang="zh-CN" dirty="0"/>
          </a:p>
        </p:txBody>
      </p:sp>
      <p:sp>
        <p:nvSpPr>
          <p:cNvPr id="8" name="文本框 7"/>
          <p:cNvSpPr txBox="1"/>
          <p:nvPr/>
        </p:nvSpPr>
        <p:spPr>
          <a:xfrm>
            <a:off x="419100" y="1790700"/>
            <a:ext cx="55245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109085" y="1777365"/>
            <a:ext cx="534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1243965" y="1727835"/>
            <a:ext cx="104648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Merged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2911475" y="1727200"/>
            <a:ext cx="835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DAPI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1307465" y="3121660"/>
            <a:ext cx="83566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FITC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564765" y="3114675"/>
            <a:ext cx="11049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Phalloidin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200390" y="1790700"/>
            <a:ext cx="9747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Merged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6398260" y="1680845"/>
            <a:ext cx="8274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DAPI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959350" y="3098800"/>
            <a:ext cx="8274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FITC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6132195" y="3067050"/>
            <a:ext cx="10934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Phalloidin</a:t>
            </a:r>
          </a:p>
        </p:txBody>
      </p:sp>
      <p:cxnSp>
        <p:nvCxnSpPr>
          <p:cNvPr id="20" name="直接箭头连接符 19"/>
          <p:cNvCxnSpPr/>
          <p:nvPr/>
        </p:nvCxnSpPr>
        <p:spPr>
          <a:xfrm>
            <a:off x="1588770" y="2504440"/>
            <a:ext cx="161925" cy="7556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5293360" y="2805430"/>
            <a:ext cx="159385" cy="7620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1645285" y="4077970"/>
            <a:ext cx="137795" cy="7556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617345" y="4390390"/>
            <a:ext cx="137795" cy="75565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>
            <a:off x="5158740" y="4167505"/>
            <a:ext cx="135255" cy="7620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5256530" y="4423410"/>
            <a:ext cx="135255" cy="76200"/>
          </a:xfrm>
          <a:prstGeom prst="straightConnector1">
            <a:avLst/>
          </a:prstGeom>
          <a:ln>
            <a:tailEnd type="arrow" w="med" len="med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pic>
        <p:nvPicPr>
          <p:cNvPr id="3" name="图片 2" descr="17-1"/>
          <p:cNvPicPr>
            <a:picLocks noChangeAspect="1"/>
          </p:cNvPicPr>
          <p:nvPr/>
        </p:nvPicPr>
        <p:blipFill>
          <a:blip r:embed="rId4"/>
          <a:srcRect l="4255" r="30587"/>
          <a:stretch>
            <a:fillRect/>
          </a:stretch>
        </p:blipFill>
        <p:spPr>
          <a:xfrm>
            <a:off x="7778115" y="1775460"/>
            <a:ext cx="3271520" cy="282448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820920" y="1695450"/>
            <a:ext cx="9747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Merged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9726930" y="1758315"/>
            <a:ext cx="8274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DAPI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8539480" y="3130550"/>
            <a:ext cx="8274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FITC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9782810" y="3082925"/>
            <a:ext cx="109347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Phalloidin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341995" y="1724660"/>
            <a:ext cx="9747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>
                <a:solidFill>
                  <a:schemeClr val="bg1"/>
                </a:solidFill>
              </a:rPr>
              <a:t>Merged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808595" y="1772285"/>
            <a:ext cx="53403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073910" y="1360170"/>
            <a:ext cx="73406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/>
              <a:t>NC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549265" y="1325880"/>
            <a:ext cx="109347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/>
              <a:t>hTEM1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8539480" y="1334135"/>
            <a:ext cx="187833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/>
              <a:t>shRNA-TEM1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265</Words>
  <Application>Microsoft Office PowerPoint</Application>
  <PresentationFormat>Widescreen</PresentationFormat>
  <Paragraphs>30</Paragraphs>
  <Slides>4</Slides>
  <Notes>1</Notes>
  <HiddenSlides>0</HiddenSlides>
  <MMClips>2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宋体</vt:lpstr>
      <vt:lpstr>Arial</vt:lpstr>
      <vt:lpstr>Calibri</vt:lpstr>
      <vt:lpstr>Calibri Light</vt:lpstr>
      <vt:lpstr>Times New Roman</vt:lpstr>
      <vt:lpstr>Office 主题</vt:lpstr>
      <vt:lpstr>PowerPoint Presentation</vt:lpstr>
      <vt:lpstr>PowerPoint Presentation</vt:lpstr>
      <vt:lpstr>PowerPoint Presentation</vt:lpstr>
      <vt:lpstr>Three-dimensional images of gelatin degradation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yiguo</dc:creator>
  <cp:lastModifiedBy>Nandhini Arumugam</cp:lastModifiedBy>
  <cp:revision>10</cp:revision>
  <dcterms:created xsi:type="dcterms:W3CDTF">2023-01-01T03:59:59Z</dcterms:created>
  <dcterms:modified xsi:type="dcterms:W3CDTF">2023-01-11T01:27:18Z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2052-5.1.1.7662</vt:lpwstr>
  </property>
  <property fmtid="{D5CDD505-2E9C-101B-9397-08002B2CF9AE}" pid="3" name="ICV">
    <vt:lpwstr>DA9793B4B8B86E573F05B163D7BDFAED</vt:lpwstr>
  </property>
</Properties>
</file>