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64" r:id="rId2"/>
    <p:sldId id="262" r:id="rId3"/>
    <p:sldId id="263" r:id="rId4"/>
    <p:sldId id="265" r:id="rId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50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EE14"/>
    <a:srgbClr val="B05E24"/>
    <a:srgbClr val="EE7D30"/>
    <a:srgbClr val="15D63E"/>
    <a:srgbClr val="8EF30B"/>
    <a:srgbClr val="E1FF0E"/>
    <a:srgbClr val="F6DBD6"/>
    <a:srgbClr val="FF85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66"/>
    <p:restoredTop sz="93592"/>
  </p:normalViewPr>
  <p:slideViewPr>
    <p:cSldViewPr snapToGrid="0" snapToObjects="1">
      <p:cViewPr varScale="1">
        <p:scale>
          <a:sx n="104" d="100"/>
          <a:sy n="104" d="100"/>
        </p:scale>
        <p:origin x="1256" y="200"/>
      </p:cViewPr>
      <p:guideLst>
        <p:guide orient="horz" pos="2160"/>
        <p:guide pos="506"/>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2C19FF-D47F-B943-9EF3-E00B431A784D}" type="datetimeFigureOut">
              <a:rPr lang="it-IT" smtClean="0"/>
              <a:t>11/09/22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A7F2AF-8CF3-5345-9F2C-EB437F2F243C}" type="slidenum">
              <a:rPr lang="it-IT" smtClean="0"/>
              <a:t>‹N›</a:t>
            </a:fld>
            <a:endParaRPr lang="it-IT"/>
          </a:p>
        </p:txBody>
      </p:sp>
    </p:spTree>
    <p:extLst>
      <p:ext uri="{BB962C8B-B14F-4D97-AF65-F5344CB8AC3E}">
        <p14:creationId xmlns:p14="http://schemas.microsoft.com/office/powerpoint/2010/main" val="3621181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8AA7F2AF-8CF3-5345-9F2C-EB437F2F243C}" type="slidenum">
              <a:rPr lang="it-IT" smtClean="0"/>
              <a:t>3</a:t>
            </a:fld>
            <a:endParaRPr lang="it-IT"/>
          </a:p>
        </p:txBody>
      </p:sp>
    </p:spTree>
    <p:extLst>
      <p:ext uri="{BB962C8B-B14F-4D97-AF65-F5344CB8AC3E}">
        <p14:creationId xmlns:p14="http://schemas.microsoft.com/office/powerpoint/2010/main" val="1947142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11B704-5B6C-9D4D-C38C-FD73C99EF00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964D2F17-18CE-776C-DAB7-11842EF9DA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759EC7E5-5E14-5F5A-5790-DCC9887F53B3}"/>
              </a:ext>
            </a:extLst>
          </p:cNvPr>
          <p:cNvSpPr>
            <a:spLocks noGrp="1"/>
          </p:cNvSpPr>
          <p:nvPr>
            <p:ph type="dt" sz="half" idx="10"/>
          </p:nvPr>
        </p:nvSpPr>
        <p:spPr/>
        <p:txBody>
          <a:bodyPr/>
          <a:lstStyle/>
          <a:p>
            <a:fld id="{3128253F-9B10-2243-BBFC-7F44A63C29C9}" type="datetimeFigureOut">
              <a:rPr lang="it-IT" smtClean="0"/>
              <a:t>11/09/22</a:t>
            </a:fld>
            <a:endParaRPr lang="it-IT"/>
          </a:p>
        </p:txBody>
      </p:sp>
      <p:sp>
        <p:nvSpPr>
          <p:cNvPr id="5" name="Segnaposto piè di pagina 4">
            <a:extLst>
              <a:ext uri="{FF2B5EF4-FFF2-40B4-BE49-F238E27FC236}">
                <a16:creationId xmlns:a16="http://schemas.microsoft.com/office/drawing/2014/main" id="{1D3930E4-3BEB-6555-AEF8-A601ECAF20B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A10B341-18D1-AB2C-6A6C-F2C6C04A8D4C}"/>
              </a:ext>
            </a:extLst>
          </p:cNvPr>
          <p:cNvSpPr>
            <a:spLocks noGrp="1"/>
          </p:cNvSpPr>
          <p:nvPr>
            <p:ph type="sldNum" sz="quarter" idx="12"/>
          </p:nvPr>
        </p:nvSpPr>
        <p:spPr/>
        <p:txBody>
          <a:bodyPr/>
          <a:lstStyle/>
          <a:p>
            <a:fld id="{01EF1274-67E4-EF4E-BF3A-2B689FFE5238}" type="slidenum">
              <a:rPr lang="it-IT" smtClean="0"/>
              <a:t>‹N›</a:t>
            </a:fld>
            <a:endParaRPr lang="it-IT"/>
          </a:p>
        </p:txBody>
      </p:sp>
    </p:spTree>
    <p:extLst>
      <p:ext uri="{BB962C8B-B14F-4D97-AF65-F5344CB8AC3E}">
        <p14:creationId xmlns:p14="http://schemas.microsoft.com/office/powerpoint/2010/main" val="1417393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FF28DA-638A-1ACA-0C07-D4BBDBD2569E}"/>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0C5C613-B8D3-BE4D-7AD9-158B773B8064}"/>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3126972-349D-75C1-0821-67DC42B08B8E}"/>
              </a:ext>
            </a:extLst>
          </p:cNvPr>
          <p:cNvSpPr>
            <a:spLocks noGrp="1"/>
          </p:cNvSpPr>
          <p:nvPr>
            <p:ph type="dt" sz="half" idx="10"/>
          </p:nvPr>
        </p:nvSpPr>
        <p:spPr/>
        <p:txBody>
          <a:bodyPr/>
          <a:lstStyle/>
          <a:p>
            <a:fld id="{3128253F-9B10-2243-BBFC-7F44A63C29C9}" type="datetimeFigureOut">
              <a:rPr lang="it-IT" smtClean="0"/>
              <a:t>11/09/22</a:t>
            </a:fld>
            <a:endParaRPr lang="it-IT"/>
          </a:p>
        </p:txBody>
      </p:sp>
      <p:sp>
        <p:nvSpPr>
          <p:cNvPr id="5" name="Segnaposto piè di pagina 4">
            <a:extLst>
              <a:ext uri="{FF2B5EF4-FFF2-40B4-BE49-F238E27FC236}">
                <a16:creationId xmlns:a16="http://schemas.microsoft.com/office/drawing/2014/main" id="{A3324D77-9731-4511-F0FD-D338B6EA5D4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B3300DF-772F-17E2-68CB-8E804427C5EE}"/>
              </a:ext>
            </a:extLst>
          </p:cNvPr>
          <p:cNvSpPr>
            <a:spLocks noGrp="1"/>
          </p:cNvSpPr>
          <p:nvPr>
            <p:ph type="sldNum" sz="quarter" idx="12"/>
          </p:nvPr>
        </p:nvSpPr>
        <p:spPr/>
        <p:txBody>
          <a:bodyPr/>
          <a:lstStyle/>
          <a:p>
            <a:fld id="{01EF1274-67E4-EF4E-BF3A-2B689FFE5238}" type="slidenum">
              <a:rPr lang="it-IT" smtClean="0"/>
              <a:t>‹N›</a:t>
            </a:fld>
            <a:endParaRPr lang="it-IT"/>
          </a:p>
        </p:txBody>
      </p:sp>
    </p:spTree>
    <p:extLst>
      <p:ext uri="{BB962C8B-B14F-4D97-AF65-F5344CB8AC3E}">
        <p14:creationId xmlns:p14="http://schemas.microsoft.com/office/powerpoint/2010/main" val="247466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C7A37E9B-95DF-1D81-2737-0BC897B49A40}"/>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1608A7D-8769-22D2-0F26-F681BF2A3E6C}"/>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84100B9-B05C-477C-A620-390CD89CB867}"/>
              </a:ext>
            </a:extLst>
          </p:cNvPr>
          <p:cNvSpPr>
            <a:spLocks noGrp="1"/>
          </p:cNvSpPr>
          <p:nvPr>
            <p:ph type="dt" sz="half" idx="10"/>
          </p:nvPr>
        </p:nvSpPr>
        <p:spPr/>
        <p:txBody>
          <a:bodyPr/>
          <a:lstStyle/>
          <a:p>
            <a:fld id="{3128253F-9B10-2243-BBFC-7F44A63C29C9}" type="datetimeFigureOut">
              <a:rPr lang="it-IT" smtClean="0"/>
              <a:t>11/09/22</a:t>
            </a:fld>
            <a:endParaRPr lang="it-IT"/>
          </a:p>
        </p:txBody>
      </p:sp>
      <p:sp>
        <p:nvSpPr>
          <p:cNvPr id="5" name="Segnaposto piè di pagina 4">
            <a:extLst>
              <a:ext uri="{FF2B5EF4-FFF2-40B4-BE49-F238E27FC236}">
                <a16:creationId xmlns:a16="http://schemas.microsoft.com/office/drawing/2014/main" id="{06C82778-53D2-DA35-5B84-AC2CF4C2009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EE0B3D9-FB33-DBF4-0EB3-96D53F64BD84}"/>
              </a:ext>
            </a:extLst>
          </p:cNvPr>
          <p:cNvSpPr>
            <a:spLocks noGrp="1"/>
          </p:cNvSpPr>
          <p:nvPr>
            <p:ph type="sldNum" sz="quarter" idx="12"/>
          </p:nvPr>
        </p:nvSpPr>
        <p:spPr/>
        <p:txBody>
          <a:bodyPr/>
          <a:lstStyle/>
          <a:p>
            <a:fld id="{01EF1274-67E4-EF4E-BF3A-2B689FFE5238}" type="slidenum">
              <a:rPr lang="it-IT" smtClean="0"/>
              <a:t>‹N›</a:t>
            </a:fld>
            <a:endParaRPr lang="it-IT"/>
          </a:p>
        </p:txBody>
      </p:sp>
    </p:spTree>
    <p:extLst>
      <p:ext uri="{BB962C8B-B14F-4D97-AF65-F5344CB8AC3E}">
        <p14:creationId xmlns:p14="http://schemas.microsoft.com/office/powerpoint/2010/main" val="3332104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C06CEC-ACA0-90DB-D594-BC6121EB70E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40D0B7F-2018-DB8D-F40E-7074D923A4B6}"/>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FE93B7D-64FB-54AC-1976-C074594AF4B4}"/>
              </a:ext>
            </a:extLst>
          </p:cNvPr>
          <p:cNvSpPr>
            <a:spLocks noGrp="1"/>
          </p:cNvSpPr>
          <p:nvPr>
            <p:ph type="dt" sz="half" idx="10"/>
          </p:nvPr>
        </p:nvSpPr>
        <p:spPr/>
        <p:txBody>
          <a:bodyPr/>
          <a:lstStyle/>
          <a:p>
            <a:fld id="{3128253F-9B10-2243-BBFC-7F44A63C29C9}" type="datetimeFigureOut">
              <a:rPr lang="it-IT" smtClean="0"/>
              <a:t>11/09/22</a:t>
            </a:fld>
            <a:endParaRPr lang="it-IT"/>
          </a:p>
        </p:txBody>
      </p:sp>
      <p:sp>
        <p:nvSpPr>
          <p:cNvPr id="5" name="Segnaposto piè di pagina 4">
            <a:extLst>
              <a:ext uri="{FF2B5EF4-FFF2-40B4-BE49-F238E27FC236}">
                <a16:creationId xmlns:a16="http://schemas.microsoft.com/office/drawing/2014/main" id="{58CF4EC9-6C13-C0BF-A6CA-A44651CEB9B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EAF80B7-B1FC-0DB4-6722-11AC645B9978}"/>
              </a:ext>
            </a:extLst>
          </p:cNvPr>
          <p:cNvSpPr>
            <a:spLocks noGrp="1"/>
          </p:cNvSpPr>
          <p:nvPr>
            <p:ph type="sldNum" sz="quarter" idx="12"/>
          </p:nvPr>
        </p:nvSpPr>
        <p:spPr/>
        <p:txBody>
          <a:bodyPr/>
          <a:lstStyle/>
          <a:p>
            <a:fld id="{01EF1274-67E4-EF4E-BF3A-2B689FFE5238}" type="slidenum">
              <a:rPr lang="it-IT" smtClean="0"/>
              <a:t>‹N›</a:t>
            </a:fld>
            <a:endParaRPr lang="it-IT"/>
          </a:p>
        </p:txBody>
      </p:sp>
    </p:spTree>
    <p:extLst>
      <p:ext uri="{BB962C8B-B14F-4D97-AF65-F5344CB8AC3E}">
        <p14:creationId xmlns:p14="http://schemas.microsoft.com/office/powerpoint/2010/main" val="3771938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F0A954-9C4E-E91B-49FB-3040CA04ACDE}"/>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96F7DEA5-010A-355E-98EC-41E54FCA67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D0ACA79B-8084-ADC1-1EF9-A70C71215860}"/>
              </a:ext>
            </a:extLst>
          </p:cNvPr>
          <p:cNvSpPr>
            <a:spLocks noGrp="1"/>
          </p:cNvSpPr>
          <p:nvPr>
            <p:ph type="dt" sz="half" idx="10"/>
          </p:nvPr>
        </p:nvSpPr>
        <p:spPr/>
        <p:txBody>
          <a:bodyPr/>
          <a:lstStyle/>
          <a:p>
            <a:fld id="{3128253F-9B10-2243-BBFC-7F44A63C29C9}" type="datetimeFigureOut">
              <a:rPr lang="it-IT" smtClean="0"/>
              <a:t>11/09/22</a:t>
            </a:fld>
            <a:endParaRPr lang="it-IT"/>
          </a:p>
        </p:txBody>
      </p:sp>
      <p:sp>
        <p:nvSpPr>
          <p:cNvPr id="5" name="Segnaposto piè di pagina 4">
            <a:extLst>
              <a:ext uri="{FF2B5EF4-FFF2-40B4-BE49-F238E27FC236}">
                <a16:creationId xmlns:a16="http://schemas.microsoft.com/office/drawing/2014/main" id="{7CEE2933-4BAF-2B3F-A88B-8707982BE9C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70E082-82F9-01A8-53CB-45110D5C2FD0}"/>
              </a:ext>
            </a:extLst>
          </p:cNvPr>
          <p:cNvSpPr>
            <a:spLocks noGrp="1"/>
          </p:cNvSpPr>
          <p:nvPr>
            <p:ph type="sldNum" sz="quarter" idx="12"/>
          </p:nvPr>
        </p:nvSpPr>
        <p:spPr/>
        <p:txBody>
          <a:bodyPr/>
          <a:lstStyle/>
          <a:p>
            <a:fld id="{01EF1274-67E4-EF4E-BF3A-2B689FFE5238}" type="slidenum">
              <a:rPr lang="it-IT" smtClean="0"/>
              <a:t>‹N›</a:t>
            </a:fld>
            <a:endParaRPr lang="it-IT"/>
          </a:p>
        </p:txBody>
      </p:sp>
    </p:spTree>
    <p:extLst>
      <p:ext uri="{BB962C8B-B14F-4D97-AF65-F5344CB8AC3E}">
        <p14:creationId xmlns:p14="http://schemas.microsoft.com/office/powerpoint/2010/main" val="689372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ADE288-DAD4-BB6D-BA62-BACDBB323FD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ACEC802-359C-2A95-B852-8AB2555E00DB}"/>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E20BE0F-4D09-3023-98FA-EA9B92784044}"/>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7B02975B-BAF0-0BFE-69F1-5E4A30119212}"/>
              </a:ext>
            </a:extLst>
          </p:cNvPr>
          <p:cNvSpPr>
            <a:spLocks noGrp="1"/>
          </p:cNvSpPr>
          <p:nvPr>
            <p:ph type="dt" sz="half" idx="10"/>
          </p:nvPr>
        </p:nvSpPr>
        <p:spPr/>
        <p:txBody>
          <a:bodyPr/>
          <a:lstStyle/>
          <a:p>
            <a:fld id="{3128253F-9B10-2243-BBFC-7F44A63C29C9}" type="datetimeFigureOut">
              <a:rPr lang="it-IT" smtClean="0"/>
              <a:t>11/09/22</a:t>
            </a:fld>
            <a:endParaRPr lang="it-IT"/>
          </a:p>
        </p:txBody>
      </p:sp>
      <p:sp>
        <p:nvSpPr>
          <p:cNvPr id="6" name="Segnaposto piè di pagina 5">
            <a:extLst>
              <a:ext uri="{FF2B5EF4-FFF2-40B4-BE49-F238E27FC236}">
                <a16:creationId xmlns:a16="http://schemas.microsoft.com/office/drawing/2014/main" id="{C50D1902-EEEC-3111-BB23-2FFD75774A1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BA033A4-82BB-93A3-26AC-93BBB2E79F71}"/>
              </a:ext>
            </a:extLst>
          </p:cNvPr>
          <p:cNvSpPr>
            <a:spLocks noGrp="1"/>
          </p:cNvSpPr>
          <p:nvPr>
            <p:ph type="sldNum" sz="quarter" idx="12"/>
          </p:nvPr>
        </p:nvSpPr>
        <p:spPr/>
        <p:txBody>
          <a:bodyPr/>
          <a:lstStyle/>
          <a:p>
            <a:fld id="{01EF1274-67E4-EF4E-BF3A-2B689FFE5238}" type="slidenum">
              <a:rPr lang="it-IT" smtClean="0"/>
              <a:t>‹N›</a:t>
            </a:fld>
            <a:endParaRPr lang="it-IT"/>
          </a:p>
        </p:txBody>
      </p:sp>
    </p:spTree>
    <p:extLst>
      <p:ext uri="{BB962C8B-B14F-4D97-AF65-F5344CB8AC3E}">
        <p14:creationId xmlns:p14="http://schemas.microsoft.com/office/powerpoint/2010/main" val="228032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DF989C1-7D7F-89AA-8560-DC3F2083A638}"/>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91CE9E5-975C-F109-65F6-3F04EFC885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A7BFD31-EF74-98BE-EE29-77C02AE2100D}"/>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5A95FBBC-7A4C-C0FA-9FCE-5BA4B9A471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AD9334D3-455A-8F3F-21B3-0E03F4065E0B}"/>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AC027D33-6BC4-CC61-834D-F7441AB16C1D}"/>
              </a:ext>
            </a:extLst>
          </p:cNvPr>
          <p:cNvSpPr>
            <a:spLocks noGrp="1"/>
          </p:cNvSpPr>
          <p:nvPr>
            <p:ph type="dt" sz="half" idx="10"/>
          </p:nvPr>
        </p:nvSpPr>
        <p:spPr/>
        <p:txBody>
          <a:bodyPr/>
          <a:lstStyle/>
          <a:p>
            <a:fld id="{3128253F-9B10-2243-BBFC-7F44A63C29C9}" type="datetimeFigureOut">
              <a:rPr lang="it-IT" smtClean="0"/>
              <a:t>11/09/22</a:t>
            </a:fld>
            <a:endParaRPr lang="it-IT"/>
          </a:p>
        </p:txBody>
      </p:sp>
      <p:sp>
        <p:nvSpPr>
          <p:cNvPr id="8" name="Segnaposto piè di pagina 7">
            <a:extLst>
              <a:ext uri="{FF2B5EF4-FFF2-40B4-BE49-F238E27FC236}">
                <a16:creationId xmlns:a16="http://schemas.microsoft.com/office/drawing/2014/main" id="{95E8528D-DC03-BF49-AEB0-B3DE01EAE101}"/>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4853DCA7-ACDA-960D-8D17-70508F3B102D}"/>
              </a:ext>
            </a:extLst>
          </p:cNvPr>
          <p:cNvSpPr>
            <a:spLocks noGrp="1"/>
          </p:cNvSpPr>
          <p:nvPr>
            <p:ph type="sldNum" sz="quarter" idx="12"/>
          </p:nvPr>
        </p:nvSpPr>
        <p:spPr/>
        <p:txBody>
          <a:bodyPr/>
          <a:lstStyle/>
          <a:p>
            <a:fld id="{01EF1274-67E4-EF4E-BF3A-2B689FFE5238}" type="slidenum">
              <a:rPr lang="it-IT" smtClean="0"/>
              <a:t>‹N›</a:t>
            </a:fld>
            <a:endParaRPr lang="it-IT"/>
          </a:p>
        </p:txBody>
      </p:sp>
    </p:spTree>
    <p:extLst>
      <p:ext uri="{BB962C8B-B14F-4D97-AF65-F5344CB8AC3E}">
        <p14:creationId xmlns:p14="http://schemas.microsoft.com/office/powerpoint/2010/main" val="1699212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7E61152-CBEB-E34C-2AB3-1B31A5E99996}"/>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65DB6DE4-7157-C927-34E5-22E2866E34E3}"/>
              </a:ext>
            </a:extLst>
          </p:cNvPr>
          <p:cNvSpPr>
            <a:spLocks noGrp="1"/>
          </p:cNvSpPr>
          <p:nvPr>
            <p:ph type="dt" sz="half" idx="10"/>
          </p:nvPr>
        </p:nvSpPr>
        <p:spPr/>
        <p:txBody>
          <a:bodyPr/>
          <a:lstStyle/>
          <a:p>
            <a:fld id="{3128253F-9B10-2243-BBFC-7F44A63C29C9}" type="datetimeFigureOut">
              <a:rPr lang="it-IT" smtClean="0"/>
              <a:t>11/09/22</a:t>
            </a:fld>
            <a:endParaRPr lang="it-IT"/>
          </a:p>
        </p:txBody>
      </p:sp>
      <p:sp>
        <p:nvSpPr>
          <p:cNvPr id="4" name="Segnaposto piè di pagina 3">
            <a:extLst>
              <a:ext uri="{FF2B5EF4-FFF2-40B4-BE49-F238E27FC236}">
                <a16:creationId xmlns:a16="http://schemas.microsoft.com/office/drawing/2014/main" id="{92E143C3-3382-9F7E-A43C-FF079EA70407}"/>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CE23AA4B-5DD8-87FD-A5CB-133D37631082}"/>
              </a:ext>
            </a:extLst>
          </p:cNvPr>
          <p:cNvSpPr>
            <a:spLocks noGrp="1"/>
          </p:cNvSpPr>
          <p:nvPr>
            <p:ph type="sldNum" sz="quarter" idx="12"/>
          </p:nvPr>
        </p:nvSpPr>
        <p:spPr/>
        <p:txBody>
          <a:bodyPr/>
          <a:lstStyle/>
          <a:p>
            <a:fld id="{01EF1274-67E4-EF4E-BF3A-2B689FFE5238}" type="slidenum">
              <a:rPr lang="it-IT" smtClean="0"/>
              <a:t>‹N›</a:t>
            </a:fld>
            <a:endParaRPr lang="it-IT"/>
          </a:p>
        </p:txBody>
      </p:sp>
    </p:spTree>
    <p:extLst>
      <p:ext uri="{BB962C8B-B14F-4D97-AF65-F5344CB8AC3E}">
        <p14:creationId xmlns:p14="http://schemas.microsoft.com/office/powerpoint/2010/main" val="1370698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81FCFAEA-BEC8-595D-FD52-35D7376728EA}"/>
              </a:ext>
            </a:extLst>
          </p:cNvPr>
          <p:cNvSpPr>
            <a:spLocks noGrp="1"/>
          </p:cNvSpPr>
          <p:nvPr>
            <p:ph type="dt" sz="half" idx="10"/>
          </p:nvPr>
        </p:nvSpPr>
        <p:spPr/>
        <p:txBody>
          <a:bodyPr/>
          <a:lstStyle/>
          <a:p>
            <a:fld id="{3128253F-9B10-2243-BBFC-7F44A63C29C9}" type="datetimeFigureOut">
              <a:rPr lang="it-IT" smtClean="0"/>
              <a:t>11/09/22</a:t>
            </a:fld>
            <a:endParaRPr lang="it-IT"/>
          </a:p>
        </p:txBody>
      </p:sp>
      <p:sp>
        <p:nvSpPr>
          <p:cNvPr id="3" name="Segnaposto piè di pagina 2">
            <a:extLst>
              <a:ext uri="{FF2B5EF4-FFF2-40B4-BE49-F238E27FC236}">
                <a16:creationId xmlns:a16="http://schemas.microsoft.com/office/drawing/2014/main" id="{41F41623-026C-7D3B-1147-52A2EAA46E45}"/>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F78FF0E8-D795-3CCD-C864-71594899D2EB}"/>
              </a:ext>
            </a:extLst>
          </p:cNvPr>
          <p:cNvSpPr>
            <a:spLocks noGrp="1"/>
          </p:cNvSpPr>
          <p:nvPr>
            <p:ph type="sldNum" sz="quarter" idx="12"/>
          </p:nvPr>
        </p:nvSpPr>
        <p:spPr/>
        <p:txBody>
          <a:bodyPr/>
          <a:lstStyle/>
          <a:p>
            <a:fld id="{01EF1274-67E4-EF4E-BF3A-2B689FFE5238}" type="slidenum">
              <a:rPr lang="it-IT" smtClean="0"/>
              <a:t>‹N›</a:t>
            </a:fld>
            <a:endParaRPr lang="it-IT"/>
          </a:p>
        </p:txBody>
      </p:sp>
    </p:spTree>
    <p:extLst>
      <p:ext uri="{BB962C8B-B14F-4D97-AF65-F5344CB8AC3E}">
        <p14:creationId xmlns:p14="http://schemas.microsoft.com/office/powerpoint/2010/main" val="2689951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E2CB73-2768-E677-3AAD-122D4A47A32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7EA0E58-8F7E-4A4B-9D7F-5690E07D7F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CFA00E9F-C0C9-78CF-10A0-DEE1C1B197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6366600F-8028-E9AF-0B81-C5E3602FACFF}"/>
              </a:ext>
            </a:extLst>
          </p:cNvPr>
          <p:cNvSpPr>
            <a:spLocks noGrp="1"/>
          </p:cNvSpPr>
          <p:nvPr>
            <p:ph type="dt" sz="half" idx="10"/>
          </p:nvPr>
        </p:nvSpPr>
        <p:spPr/>
        <p:txBody>
          <a:bodyPr/>
          <a:lstStyle/>
          <a:p>
            <a:fld id="{3128253F-9B10-2243-BBFC-7F44A63C29C9}" type="datetimeFigureOut">
              <a:rPr lang="it-IT" smtClean="0"/>
              <a:t>11/09/22</a:t>
            </a:fld>
            <a:endParaRPr lang="it-IT"/>
          </a:p>
        </p:txBody>
      </p:sp>
      <p:sp>
        <p:nvSpPr>
          <p:cNvPr id="6" name="Segnaposto piè di pagina 5">
            <a:extLst>
              <a:ext uri="{FF2B5EF4-FFF2-40B4-BE49-F238E27FC236}">
                <a16:creationId xmlns:a16="http://schemas.microsoft.com/office/drawing/2014/main" id="{0DDF724A-42FA-DEB5-D118-503E6BD13C2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E3F6BB7-94DB-89D8-AB4B-FE2FCD9F1DBC}"/>
              </a:ext>
            </a:extLst>
          </p:cNvPr>
          <p:cNvSpPr>
            <a:spLocks noGrp="1"/>
          </p:cNvSpPr>
          <p:nvPr>
            <p:ph type="sldNum" sz="quarter" idx="12"/>
          </p:nvPr>
        </p:nvSpPr>
        <p:spPr/>
        <p:txBody>
          <a:bodyPr/>
          <a:lstStyle/>
          <a:p>
            <a:fld id="{01EF1274-67E4-EF4E-BF3A-2B689FFE5238}" type="slidenum">
              <a:rPr lang="it-IT" smtClean="0"/>
              <a:t>‹N›</a:t>
            </a:fld>
            <a:endParaRPr lang="it-IT"/>
          </a:p>
        </p:txBody>
      </p:sp>
    </p:spTree>
    <p:extLst>
      <p:ext uri="{BB962C8B-B14F-4D97-AF65-F5344CB8AC3E}">
        <p14:creationId xmlns:p14="http://schemas.microsoft.com/office/powerpoint/2010/main" val="1997859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AF4C88-96C7-00E4-EF68-BA0B7AA139A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ECC3A03D-45D9-0A5C-18F2-4FFAD5F945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26CCDD9F-5CA7-D7BA-93E1-BEEAA7316F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E4C4F5E-1AAB-6F6C-1272-D33B21C2973E}"/>
              </a:ext>
            </a:extLst>
          </p:cNvPr>
          <p:cNvSpPr>
            <a:spLocks noGrp="1"/>
          </p:cNvSpPr>
          <p:nvPr>
            <p:ph type="dt" sz="half" idx="10"/>
          </p:nvPr>
        </p:nvSpPr>
        <p:spPr/>
        <p:txBody>
          <a:bodyPr/>
          <a:lstStyle/>
          <a:p>
            <a:fld id="{3128253F-9B10-2243-BBFC-7F44A63C29C9}" type="datetimeFigureOut">
              <a:rPr lang="it-IT" smtClean="0"/>
              <a:t>11/09/22</a:t>
            </a:fld>
            <a:endParaRPr lang="it-IT"/>
          </a:p>
        </p:txBody>
      </p:sp>
      <p:sp>
        <p:nvSpPr>
          <p:cNvPr id="6" name="Segnaposto piè di pagina 5">
            <a:extLst>
              <a:ext uri="{FF2B5EF4-FFF2-40B4-BE49-F238E27FC236}">
                <a16:creationId xmlns:a16="http://schemas.microsoft.com/office/drawing/2014/main" id="{900A84DD-8BAD-69BF-6705-14363245FDD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02B14A0-7814-EABC-2EEB-738A7C15F59C}"/>
              </a:ext>
            </a:extLst>
          </p:cNvPr>
          <p:cNvSpPr>
            <a:spLocks noGrp="1"/>
          </p:cNvSpPr>
          <p:nvPr>
            <p:ph type="sldNum" sz="quarter" idx="12"/>
          </p:nvPr>
        </p:nvSpPr>
        <p:spPr/>
        <p:txBody>
          <a:bodyPr/>
          <a:lstStyle/>
          <a:p>
            <a:fld id="{01EF1274-67E4-EF4E-BF3A-2B689FFE5238}" type="slidenum">
              <a:rPr lang="it-IT" smtClean="0"/>
              <a:t>‹N›</a:t>
            </a:fld>
            <a:endParaRPr lang="it-IT"/>
          </a:p>
        </p:txBody>
      </p:sp>
    </p:spTree>
    <p:extLst>
      <p:ext uri="{BB962C8B-B14F-4D97-AF65-F5344CB8AC3E}">
        <p14:creationId xmlns:p14="http://schemas.microsoft.com/office/powerpoint/2010/main" val="4062330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855F04FF-6D33-0A34-F9F3-641669DA9C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2C9EACB-3F28-33D5-10D8-77FC3FE413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34E9AF3-2C76-B7E1-CC32-7469F55839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28253F-9B10-2243-BBFC-7F44A63C29C9}" type="datetimeFigureOut">
              <a:rPr lang="it-IT" smtClean="0"/>
              <a:t>11/09/22</a:t>
            </a:fld>
            <a:endParaRPr lang="it-IT"/>
          </a:p>
        </p:txBody>
      </p:sp>
      <p:sp>
        <p:nvSpPr>
          <p:cNvPr id="5" name="Segnaposto piè di pagina 4">
            <a:extLst>
              <a:ext uri="{FF2B5EF4-FFF2-40B4-BE49-F238E27FC236}">
                <a16:creationId xmlns:a16="http://schemas.microsoft.com/office/drawing/2014/main" id="{F28ED57E-C7DF-F8F9-D818-5664C77681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8392E9D-B37B-F141-C115-E61017ED09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EF1274-67E4-EF4E-BF3A-2B689FFE5238}" type="slidenum">
              <a:rPr lang="it-IT" smtClean="0"/>
              <a:t>‹N›</a:t>
            </a:fld>
            <a:endParaRPr lang="it-IT"/>
          </a:p>
        </p:txBody>
      </p:sp>
    </p:spTree>
    <p:extLst>
      <p:ext uri="{BB962C8B-B14F-4D97-AF65-F5344CB8AC3E}">
        <p14:creationId xmlns:p14="http://schemas.microsoft.com/office/powerpoint/2010/main" val="6366911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5267A4F0-AD28-3A94-9B1D-DEDE31BBB94C}"/>
              </a:ext>
            </a:extLst>
          </p:cNvPr>
          <p:cNvPicPr>
            <a:picLocks noChangeAspect="1"/>
          </p:cNvPicPr>
          <p:nvPr/>
        </p:nvPicPr>
        <p:blipFill>
          <a:blip r:embed="rId2"/>
          <a:stretch>
            <a:fillRect/>
          </a:stretch>
        </p:blipFill>
        <p:spPr>
          <a:xfrm>
            <a:off x="6496050" y="3455648"/>
            <a:ext cx="4624640" cy="3236192"/>
          </a:xfrm>
          <a:prstGeom prst="rect">
            <a:avLst/>
          </a:prstGeom>
        </p:spPr>
      </p:pic>
      <p:sp>
        <p:nvSpPr>
          <p:cNvPr id="6" name="CasellaDiTesto 5">
            <a:extLst>
              <a:ext uri="{FF2B5EF4-FFF2-40B4-BE49-F238E27FC236}">
                <a16:creationId xmlns:a16="http://schemas.microsoft.com/office/drawing/2014/main" id="{493CD7A1-1DB7-6B77-056E-D76D03255781}"/>
              </a:ext>
            </a:extLst>
          </p:cNvPr>
          <p:cNvSpPr txBox="1"/>
          <p:nvPr/>
        </p:nvSpPr>
        <p:spPr>
          <a:xfrm>
            <a:off x="2657430" y="273943"/>
            <a:ext cx="6234014" cy="369332"/>
          </a:xfrm>
          <a:prstGeom prst="rect">
            <a:avLst/>
          </a:prstGeom>
          <a:noFill/>
        </p:spPr>
        <p:txBody>
          <a:bodyPr wrap="none" rtlCol="0">
            <a:spAutoFit/>
          </a:bodyPr>
          <a:lstStyle/>
          <a:p>
            <a:r>
              <a:rPr lang="en-US" dirty="0"/>
              <a:t>Figure 1S. Pearson’s Correlation Analyses in beta-Lactams genes </a:t>
            </a:r>
            <a:endParaRPr lang="it-IT" dirty="0"/>
          </a:p>
        </p:txBody>
      </p:sp>
      <p:graphicFrame>
        <p:nvGraphicFramePr>
          <p:cNvPr id="7" name="Tabella 6">
            <a:extLst>
              <a:ext uri="{FF2B5EF4-FFF2-40B4-BE49-F238E27FC236}">
                <a16:creationId xmlns:a16="http://schemas.microsoft.com/office/drawing/2014/main" id="{9F66E72B-B4A2-986F-F049-B812F15FE1D6}"/>
              </a:ext>
            </a:extLst>
          </p:cNvPr>
          <p:cNvGraphicFramePr>
            <a:graphicFrameLocks noGrp="1"/>
          </p:cNvGraphicFramePr>
          <p:nvPr>
            <p:extLst>
              <p:ext uri="{D42A27DB-BD31-4B8C-83A1-F6EECF244321}">
                <p14:modId xmlns:p14="http://schemas.microsoft.com/office/powerpoint/2010/main" val="252504315"/>
              </p:ext>
            </p:extLst>
          </p:nvPr>
        </p:nvGraphicFramePr>
        <p:xfrm>
          <a:off x="336598" y="722729"/>
          <a:ext cx="10515600" cy="2444651"/>
        </p:xfrm>
        <a:graphic>
          <a:graphicData uri="http://schemas.openxmlformats.org/drawingml/2006/table">
            <a:tbl>
              <a:tblPr/>
              <a:tblGrid>
                <a:gridCol w="584200">
                  <a:extLst>
                    <a:ext uri="{9D8B030D-6E8A-4147-A177-3AD203B41FA5}">
                      <a16:colId xmlns:a16="http://schemas.microsoft.com/office/drawing/2014/main" val="143693468"/>
                    </a:ext>
                  </a:extLst>
                </a:gridCol>
                <a:gridCol w="584200">
                  <a:extLst>
                    <a:ext uri="{9D8B030D-6E8A-4147-A177-3AD203B41FA5}">
                      <a16:colId xmlns:a16="http://schemas.microsoft.com/office/drawing/2014/main" val="1097804134"/>
                    </a:ext>
                  </a:extLst>
                </a:gridCol>
                <a:gridCol w="584200">
                  <a:extLst>
                    <a:ext uri="{9D8B030D-6E8A-4147-A177-3AD203B41FA5}">
                      <a16:colId xmlns:a16="http://schemas.microsoft.com/office/drawing/2014/main" val="138444496"/>
                    </a:ext>
                  </a:extLst>
                </a:gridCol>
                <a:gridCol w="584200">
                  <a:extLst>
                    <a:ext uri="{9D8B030D-6E8A-4147-A177-3AD203B41FA5}">
                      <a16:colId xmlns:a16="http://schemas.microsoft.com/office/drawing/2014/main" val="1717478910"/>
                    </a:ext>
                  </a:extLst>
                </a:gridCol>
                <a:gridCol w="584200">
                  <a:extLst>
                    <a:ext uri="{9D8B030D-6E8A-4147-A177-3AD203B41FA5}">
                      <a16:colId xmlns:a16="http://schemas.microsoft.com/office/drawing/2014/main" val="3909120982"/>
                    </a:ext>
                  </a:extLst>
                </a:gridCol>
                <a:gridCol w="584200">
                  <a:extLst>
                    <a:ext uri="{9D8B030D-6E8A-4147-A177-3AD203B41FA5}">
                      <a16:colId xmlns:a16="http://schemas.microsoft.com/office/drawing/2014/main" val="811552438"/>
                    </a:ext>
                  </a:extLst>
                </a:gridCol>
                <a:gridCol w="584200">
                  <a:extLst>
                    <a:ext uri="{9D8B030D-6E8A-4147-A177-3AD203B41FA5}">
                      <a16:colId xmlns:a16="http://schemas.microsoft.com/office/drawing/2014/main" val="1943451831"/>
                    </a:ext>
                  </a:extLst>
                </a:gridCol>
                <a:gridCol w="584200">
                  <a:extLst>
                    <a:ext uri="{9D8B030D-6E8A-4147-A177-3AD203B41FA5}">
                      <a16:colId xmlns:a16="http://schemas.microsoft.com/office/drawing/2014/main" val="24402443"/>
                    </a:ext>
                  </a:extLst>
                </a:gridCol>
                <a:gridCol w="584200">
                  <a:extLst>
                    <a:ext uri="{9D8B030D-6E8A-4147-A177-3AD203B41FA5}">
                      <a16:colId xmlns:a16="http://schemas.microsoft.com/office/drawing/2014/main" val="597361740"/>
                    </a:ext>
                  </a:extLst>
                </a:gridCol>
                <a:gridCol w="584200">
                  <a:extLst>
                    <a:ext uri="{9D8B030D-6E8A-4147-A177-3AD203B41FA5}">
                      <a16:colId xmlns:a16="http://schemas.microsoft.com/office/drawing/2014/main" val="694484642"/>
                    </a:ext>
                  </a:extLst>
                </a:gridCol>
                <a:gridCol w="584200">
                  <a:extLst>
                    <a:ext uri="{9D8B030D-6E8A-4147-A177-3AD203B41FA5}">
                      <a16:colId xmlns:a16="http://schemas.microsoft.com/office/drawing/2014/main" val="3343320275"/>
                    </a:ext>
                  </a:extLst>
                </a:gridCol>
                <a:gridCol w="584200">
                  <a:extLst>
                    <a:ext uri="{9D8B030D-6E8A-4147-A177-3AD203B41FA5}">
                      <a16:colId xmlns:a16="http://schemas.microsoft.com/office/drawing/2014/main" val="2791269032"/>
                    </a:ext>
                  </a:extLst>
                </a:gridCol>
                <a:gridCol w="584200">
                  <a:extLst>
                    <a:ext uri="{9D8B030D-6E8A-4147-A177-3AD203B41FA5}">
                      <a16:colId xmlns:a16="http://schemas.microsoft.com/office/drawing/2014/main" val="1113780116"/>
                    </a:ext>
                  </a:extLst>
                </a:gridCol>
                <a:gridCol w="584200">
                  <a:extLst>
                    <a:ext uri="{9D8B030D-6E8A-4147-A177-3AD203B41FA5}">
                      <a16:colId xmlns:a16="http://schemas.microsoft.com/office/drawing/2014/main" val="1307004918"/>
                    </a:ext>
                  </a:extLst>
                </a:gridCol>
                <a:gridCol w="584200">
                  <a:extLst>
                    <a:ext uri="{9D8B030D-6E8A-4147-A177-3AD203B41FA5}">
                      <a16:colId xmlns:a16="http://schemas.microsoft.com/office/drawing/2014/main" val="777114304"/>
                    </a:ext>
                  </a:extLst>
                </a:gridCol>
                <a:gridCol w="584200">
                  <a:extLst>
                    <a:ext uri="{9D8B030D-6E8A-4147-A177-3AD203B41FA5}">
                      <a16:colId xmlns:a16="http://schemas.microsoft.com/office/drawing/2014/main" val="3545853048"/>
                    </a:ext>
                  </a:extLst>
                </a:gridCol>
                <a:gridCol w="584200">
                  <a:extLst>
                    <a:ext uri="{9D8B030D-6E8A-4147-A177-3AD203B41FA5}">
                      <a16:colId xmlns:a16="http://schemas.microsoft.com/office/drawing/2014/main" val="3637539372"/>
                    </a:ext>
                  </a:extLst>
                </a:gridCol>
                <a:gridCol w="584200">
                  <a:extLst>
                    <a:ext uri="{9D8B030D-6E8A-4147-A177-3AD203B41FA5}">
                      <a16:colId xmlns:a16="http://schemas.microsoft.com/office/drawing/2014/main" val="2338389663"/>
                    </a:ext>
                  </a:extLst>
                </a:gridCol>
              </a:tblGrid>
              <a:tr h="143803">
                <a:tc>
                  <a:txBody>
                    <a:bodyPr/>
                    <a:lstStyle/>
                    <a:p>
                      <a:pPr algn="l" fontAlgn="b"/>
                      <a:r>
                        <a:rPr lang="it-IT" sz="700" b="1" i="0" u="none" strike="noStrike">
                          <a:solidFill>
                            <a:srgbClr val="000000"/>
                          </a:solidFill>
                          <a:effectLst/>
                          <a:latin typeface="Arial" panose="020B0604020202020204" pitchFamily="34" charset="0"/>
                        </a:rPr>
                        <a:t>SHV-28</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SHV-28</a:t>
                      </a: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3442988034"/>
                  </a:ext>
                </a:extLst>
              </a:tr>
              <a:tr h="143803">
                <a:tc>
                  <a:txBody>
                    <a:bodyPr/>
                    <a:lstStyle/>
                    <a:p>
                      <a:pPr algn="l" fontAlgn="b"/>
                      <a:r>
                        <a:rPr lang="it-IT" sz="700" b="1" i="0" u="none" strike="noStrike">
                          <a:solidFill>
                            <a:srgbClr val="000000"/>
                          </a:solidFill>
                          <a:effectLst/>
                          <a:latin typeface="Arial" panose="020B0604020202020204" pitchFamily="34" charset="0"/>
                        </a:rPr>
                        <a:t>SHV-45</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0,51906999</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SHV-45</a:t>
                      </a: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1129542139"/>
                  </a:ext>
                </a:extLst>
              </a:tr>
              <a:tr h="143803">
                <a:tc>
                  <a:txBody>
                    <a:bodyPr/>
                    <a:lstStyle/>
                    <a:p>
                      <a:pPr algn="l" fontAlgn="b"/>
                      <a:r>
                        <a:rPr lang="it-IT" sz="700" b="1" i="0" u="none" strike="noStrike">
                          <a:solidFill>
                            <a:srgbClr val="000000"/>
                          </a:solidFill>
                          <a:effectLst/>
                          <a:latin typeface="Arial" panose="020B0604020202020204" pitchFamily="34" charset="0"/>
                        </a:rPr>
                        <a:t>SHV-55</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0,51906999</a:t>
                      </a:r>
                    </a:p>
                  </a:txBody>
                  <a:tcPr marL="6741" marR="6741" marT="6741" marB="0" anchor="b">
                    <a:lnL>
                      <a:noFill/>
                    </a:lnL>
                    <a:lnR>
                      <a:noFill/>
                    </a:lnR>
                    <a:lnT>
                      <a:noFill/>
                    </a:lnT>
                    <a:lnB>
                      <a:noFill/>
                    </a:lnB>
                  </a:tcPr>
                </a:tc>
                <a:tc>
                  <a:txBody>
                    <a:bodyPr/>
                    <a:lstStyle/>
                    <a:p>
                      <a:pPr algn="r" fontAlgn="b"/>
                      <a:r>
                        <a:rPr lang="it-IT" sz="700" b="1" i="0" u="none" strike="noStrike" dirty="0">
                          <a:solidFill>
                            <a:srgbClr val="0070C0"/>
                          </a:solidFill>
                          <a:effectLst/>
                          <a:latin typeface="Arial" panose="020B0604020202020204" pitchFamily="34" charset="0"/>
                        </a:rPr>
                        <a:t>0</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SHV-55</a:t>
                      </a: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1014743542"/>
                  </a:ext>
                </a:extLst>
              </a:tr>
              <a:tr h="143803">
                <a:tc>
                  <a:txBody>
                    <a:bodyPr/>
                    <a:lstStyle/>
                    <a:p>
                      <a:pPr algn="l" fontAlgn="b"/>
                      <a:r>
                        <a:rPr lang="it-IT" sz="700" b="1" i="0" u="none" strike="noStrike">
                          <a:solidFill>
                            <a:srgbClr val="000000"/>
                          </a:solidFill>
                          <a:effectLst/>
                          <a:latin typeface="Arial" panose="020B0604020202020204" pitchFamily="34" charset="0"/>
                        </a:rPr>
                        <a:t>SHV-100</a:t>
                      </a:r>
                    </a:p>
                  </a:txBody>
                  <a:tcPr marL="6741" marR="6741" marT="6741" marB="0" anchor="b">
                    <a:lnL>
                      <a:noFill/>
                    </a:lnL>
                    <a:lnR>
                      <a:noFill/>
                    </a:lnR>
                    <a:lnT>
                      <a:noFill/>
                    </a:lnT>
                    <a:lnB>
                      <a:noFill/>
                    </a:lnB>
                  </a:tcPr>
                </a:tc>
                <a:tc>
                  <a:txBody>
                    <a:bodyPr/>
                    <a:lstStyle/>
                    <a:p>
                      <a:pPr algn="r" fontAlgn="b"/>
                      <a:r>
                        <a:rPr lang="it-IT" sz="700" b="1" i="1" u="none" strike="noStrike" dirty="0">
                          <a:solidFill>
                            <a:schemeClr val="accent1"/>
                          </a:solidFill>
                          <a:effectLst/>
                          <a:latin typeface="Arial" panose="020B0604020202020204" pitchFamily="34" charset="0"/>
                        </a:rPr>
                        <a:t>0,0238865</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SHV-100</a:t>
                      </a: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1303421657"/>
                  </a:ext>
                </a:extLst>
              </a:tr>
              <a:tr h="143803">
                <a:tc>
                  <a:txBody>
                    <a:bodyPr/>
                    <a:lstStyle/>
                    <a:p>
                      <a:pPr algn="l" fontAlgn="b"/>
                      <a:r>
                        <a:rPr lang="it-IT" sz="700" b="1" i="0" u="none" strike="noStrike">
                          <a:solidFill>
                            <a:srgbClr val="000000"/>
                          </a:solidFill>
                          <a:effectLst/>
                          <a:latin typeface="Arial" panose="020B0604020202020204" pitchFamily="34" charset="0"/>
                        </a:rPr>
                        <a:t>SHV-106</a:t>
                      </a:r>
                    </a:p>
                  </a:txBody>
                  <a:tcPr marL="6741" marR="6741" marT="6741" marB="0" anchor="b">
                    <a:lnL>
                      <a:noFill/>
                    </a:lnL>
                    <a:lnR>
                      <a:noFill/>
                    </a:lnR>
                    <a:lnT>
                      <a:noFill/>
                    </a:lnT>
                    <a:lnB>
                      <a:noFill/>
                    </a:lnB>
                  </a:tcPr>
                </a:tc>
                <a:tc>
                  <a:txBody>
                    <a:bodyPr/>
                    <a:lstStyle/>
                    <a:p>
                      <a:pPr algn="r" fontAlgn="b"/>
                      <a:r>
                        <a:rPr lang="it-IT" sz="700" b="1" i="1" u="none" strike="noStrike" dirty="0">
                          <a:solidFill>
                            <a:schemeClr val="accent1"/>
                          </a:solidFill>
                          <a:effectLst/>
                          <a:latin typeface="Arial" panose="020B0604020202020204" pitchFamily="34" charset="0"/>
                        </a:rPr>
                        <a:t>0,0019521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0,50095509</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SHV-106</a:t>
                      </a: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1884434692"/>
                  </a:ext>
                </a:extLst>
              </a:tr>
              <a:tr h="143803">
                <a:tc>
                  <a:txBody>
                    <a:bodyPr/>
                    <a:lstStyle/>
                    <a:p>
                      <a:pPr algn="l" fontAlgn="b"/>
                      <a:r>
                        <a:rPr lang="it-IT" sz="700" b="1" i="0" u="none" strike="noStrike">
                          <a:solidFill>
                            <a:srgbClr val="000000"/>
                          </a:solidFill>
                          <a:effectLst/>
                          <a:latin typeface="Arial" panose="020B0604020202020204" pitchFamily="34" charset="0"/>
                        </a:rPr>
                        <a:t>SHV-187</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0,38400022</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0,08241788</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0,08241788</a:t>
                      </a:r>
                    </a:p>
                  </a:txBody>
                  <a:tcPr marL="6741" marR="6741" marT="6741" marB="0" anchor="b">
                    <a:lnL>
                      <a:noFill/>
                    </a:lnL>
                    <a:lnR>
                      <a:noFill/>
                    </a:lnR>
                    <a:lnT>
                      <a:noFill/>
                    </a:lnT>
                    <a:lnB>
                      <a:noFill/>
                    </a:lnB>
                  </a:tcPr>
                </a:tc>
                <a:tc>
                  <a:txBody>
                    <a:bodyPr/>
                    <a:lstStyle/>
                    <a:p>
                      <a:pPr algn="r" fontAlgn="b"/>
                      <a:r>
                        <a:rPr lang="it-IT" sz="700" b="1" i="1" u="none" strike="noStrike" dirty="0">
                          <a:solidFill>
                            <a:srgbClr val="FF0000"/>
                          </a:solidFill>
                          <a:effectLst/>
                          <a:latin typeface="Arial" panose="020B0604020202020204" pitchFamily="34" charset="0"/>
                        </a:rPr>
                        <a:t>0,0059251</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0,298344</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SHV-187</a:t>
                      </a: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2718239689"/>
                  </a:ext>
                </a:extLst>
              </a:tr>
              <a:tr h="143803">
                <a:tc>
                  <a:txBody>
                    <a:bodyPr/>
                    <a:lstStyle/>
                    <a:p>
                      <a:pPr algn="l" fontAlgn="b"/>
                      <a:r>
                        <a:rPr lang="it-IT" sz="700" b="1" i="0" u="none" strike="noStrike">
                          <a:solidFill>
                            <a:srgbClr val="000000"/>
                          </a:solidFill>
                          <a:effectLst/>
                          <a:latin typeface="Arial" panose="020B0604020202020204" pitchFamily="34" charset="0"/>
                        </a:rPr>
                        <a:t>SHV-205</a:t>
                      </a:r>
                    </a:p>
                  </a:txBody>
                  <a:tcPr marL="6741" marR="6741" marT="6741" marB="0" anchor="b">
                    <a:lnL>
                      <a:noFill/>
                    </a:lnL>
                    <a:lnR>
                      <a:noFill/>
                    </a:lnR>
                    <a:lnT>
                      <a:noFill/>
                    </a:lnT>
                    <a:lnB>
                      <a:noFill/>
                    </a:lnB>
                  </a:tcPr>
                </a:tc>
                <a:tc>
                  <a:txBody>
                    <a:bodyPr/>
                    <a:lstStyle/>
                    <a:p>
                      <a:pPr algn="r" fontAlgn="b"/>
                      <a:r>
                        <a:rPr lang="it-IT" sz="700" b="1" i="1" u="none" strike="noStrike" dirty="0">
                          <a:solidFill>
                            <a:schemeClr val="accent1"/>
                          </a:solidFill>
                          <a:effectLst/>
                          <a:latin typeface="Arial" panose="020B0604020202020204" pitchFamily="34" charset="0"/>
                        </a:rPr>
                        <a:t>0,0019521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0,50095509</a:t>
                      </a:r>
                    </a:p>
                  </a:txBody>
                  <a:tcPr marL="6741" marR="6741" marT="6741" marB="0" anchor="b">
                    <a:lnL>
                      <a:noFill/>
                    </a:lnL>
                    <a:lnR>
                      <a:noFill/>
                    </a:lnR>
                    <a:lnT>
                      <a:noFill/>
                    </a:lnT>
                    <a:lnB>
                      <a:noFill/>
                    </a:lnB>
                  </a:tcPr>
                </a:tc>
                <a:tc>
                  <a:txBody>
                    <a:bodyPr/>
                    <a:lstStyle/>
                    <a:p>
                      <a:pPr algn="r" fontAlgn="b"/>
                      <a:r>
                        <a:rPr lang="it-IT" sz="700" b="1" i="0" u="none" strike="noStrike" dirty="0">
                          <a:solidFill>
                            <a:srgbClr val="0070C0"/>
                          </a:solidFill>
                          <a:effectLst/>
                          <a:latin typeface="Arial" panose="020B0604020202020204" pitchFamily="34" charset="0"/>
                        </a:rPr>
                        <a:t>0</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0,298344</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SHV-205</a:t>
                      </a: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1624984084"/>
                  </a:ext>
                </a:extLst>
              </a:tr>
              <a:tr h="143803">
                <a:tc>
                  <a:txBody>
                    <a:bodyPr/>
                    <a:lstStyle/>
                    <a:p>
                      <a:pPr algn="l" fontAlgn="b"/>
                      <a:r>
                        <a:rPr lang="it-IT" sz="700" b="1" i="0" u="none" strike="noStrike">
                          <a:solidFill>
                            <a:srgbClr val="000000"/>
                          </a:solidFill>
                          <a:effectLst/>
                          <a:latin typeface="Arial" panose="020B0604020202020204" pitchFamily="34" charset="0"/>
                        </a:rPr>
                        <a:t>SHV-212</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0,34086172</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0,59764109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0,50095509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0,41683667</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0,50095509</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SHV-212</a:t>
                      </a: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381901569"/>
                  </a:ext>
                </a:extLst>
              </a:tr>
              <a:tr h="143803">
                <a:tc>
                  <a:txBody>
                    <a:bodyPr/>
                    <a:lstStyle/>
                    <a:p>
                      <a:pPr algn="l" fontAlgn="b"/>
                      <a:r>
                        <a:rPr lang="it-IT" sz="700" b="1" i="0" u="none" strike="noStrike">
                          <a:solidFill>
                            <a:srgbClr val="000000"/>
                          </a:solidFill>
                          <a:effectLst/>
                          <a:latin typeface="Arial" panose="020B0604020202020204" pitchFamily="34" charset="0"/>
                        </a:rPr>
                        <a:t>KPC-3</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0,89814644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0,45768791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0,45768791</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0,05517849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0,15582532</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0,08241788</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0,15582532</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KPC-3</a:t>
                      </a: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1522146144"/>
                  </a:ext>
                </a:extLst>
              </a:tr>
              <a:tr h="143803">
                <a:tc>
                  <a:txBody>
                    <a:bodyPr/>
                    <a:lstStyle/>
                    <a:p>
                      <a:pPr algn="l" fontAlgn="b"/>
                      <a:r>
                        <a:rPr lang="it-IT" sz="700" b="1" i="0" u="none" strike="noStrike">
                          <a:solidFill>
                            <a:srgbClr val="000000"/>
                          </a:solidFill>
                          <a:effectLst/>
                          <a:latin typeface="Arial" panose="020B0604020202020204" pitchFamily="34" charset="0"/>
                        </a:rPr>
                        <a:t>KPC-28</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0,14315842</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0,8062185</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0,8062185</a:t>
                      </a:r>
                    </a:p>
                  </a:txBody>
                  <a:tcPr marL="6741" marR="6741" marT="6741" marB="0" anchor="b">
                    <a:lnL>
                      <a:noFill/>
                    </a:lnL>
                    <a:lnR>
                      <a:noFill/>
                    </a:lnR>
                    <a:lnT>
                      <a:noFill/>
                    </a:lnT>
                    <a:lnB>
                      <a:noFill/>
                    </a:lnB>
                  </a:tcPr>
                </a:tc>
                <a:tc>
                  <a:txBody>
                    <a:bodyPr/>
                    <a:lstStyle/>
                    <a:p>
                      <a:pPr algn="r" fontAlgn="b"/>
                      <a:r>
                        <a:rPr lang="it-IT" sz="700" b="1" i="1" u="none" strike="noStrike" dirty="0">
                          <a:solidFill>
                            <a:schemeClr val="accent1"/>
                          </a:solidFill>
                          <a:effectLst/>
                          <a:latin typeface="Arial" panose="020B0604020202020204" pitchFamily="34" charset="0"/>
                        </a:rPr>
                        <a:t>0,0035352</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0,08241788</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0,20707849</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KPC-28</a:t>
                      </a: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3915354813"/>
                  </a:ext>
                </a:extLst>
              </a:tr>
              <a:tr h="143803">
                <a:tc>
                  <a:txBody>
                    <a:bodyPr/>
                    <a:lstStyle/>
                    <a:p>
                      <a:pPr algn="l" fontAlgn="b"/>
                      <a:r>
                        <a:rPr lang="it-IT" sz="700" b="1" i="0" u="none" strike="noStrike">
                          <a:solidFill>
                            <a:srgbClr val="000000"/>
                          </a:solidFill>
                          <a:effectLst/>
                          <a:latin typeface="Arial" panose="020B0604020202020204" pitchFamily="34" charset="0"/>
                        </a:rPr>
                        <a:t>KPC-31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0,93673888</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0,25460614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0,38984809</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0,73345505</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0,38984809</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0,25460614</a:t>
                      </a:r>
                    </a:p>
                  </a:txBody>
                  <a:tcPr marL="6741" marR="6741" marT="6741" marB="0" anchor="b">
                    <a:lnL>
                      <a:noFill/>
                    </a:lnL>
                    <a:lnR>
                      <a:noFill/>
                    </a:lnR>
                    <a:lnT>
                      <a:noFill/>
                    </a:lnT>
                    <a:lnB>
                      <a:noFill/>
                    </a:lnB>
                  </a:tcPr>
                </a:tc>
                <a:tc>
                  <a:txBody>
                    <a:bodyPr/>
                    <a:lstStyle/>
                    <a:p>
                      <a:pPr algn="r" fontAlgn="b"/>
                      <a:r>
                        <a:rPr lang="it-IT" sz="700" b="1" i="1" u="none" strike="noStrike" dirty="0">
                          <a:solidFill>
                            <a:srgbClr val="FF0000"/>
                          </a:solidFill>
                          <a:effectLst/>
                          <a:latin typeface="Arial" panose="020B0604020202020204" pitchFamily="34" charset="0"/>
                        </a:rPr>
                        <a:t>0,0103794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KPC-31</a:t>
                      </a: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4078741058"/>
                  </a:ext>
                </a:extLst>
              </a:tr>
              <a:tr h="143803">
                <a:tc>
                  <a:txBody>
                    <a:bodyPr/>
                    <a:lstStyle/>
                    <a:p>
                      <a:pPr algn="l" fontAlgn="b"/>
                      <a:r>
                        <a:rPr lang="it-IT" sz="700" b="1" i="0" u="none" strike="noStrike">
                          <a:solidFill>
                            <a:srgbClr val="000000"/>
                          </a:solidFill>
                          <a:effectLst/>
                          <a:latin typeface="Arial" panose="020B0604020202020204" pitchFamily="34" charset="0"/>
                        </a:rPr>
                        <a:t>KPC-34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0,51906999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0,8062185</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0,8062185</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0,08241788</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0,20707849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0,8062185</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KPC-34</a:t>
                      </a: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848698871"/>
                  </a:ext>
                </a:extLst>
              </a:tr>
              <a:tr h="143803">
                <a:tc>
                  <a:txBody>
                    <a:bodyPr/>
                    <a:lstStyle/>
                    <a:p>
                      <a:pPr algn="l" fontAlgn="b"/>
                      <a:r>
                        <a:rPr lang="it-IT" sz="700" b="1" i="0" u="none" strike="noStrike">
                          <a:solidFill>
                            <a:srgbClr val="000000"/>
                          </a:solidFill>
                          <a:effectLst/>
                          <a:latin typeface="Arial" panose="020B0604020202020204" pitchFamily="34" charset="0"/>
                        </a:rPr>
                        <a:t>KPC-50</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0,51906999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0,8062185</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0,8062185</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0,58162684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0,20707849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0,8062185</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0,64719127</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0,8062185</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KPC-50</a:t>
                      </a: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370765164"/>
                  </a:ext>
                </a:extLst>
              </a:tr>
              <a:tr h="143803">
                <a:tc>
                  <a:txBody>
                    <a:bodyPr/>
                    <a:lstStyle/>
                    <a:p>
                      <a:pPr algn="l" fontAlgn="b"/>
                      <a:r>
                        <a:rPr lang="it-IT" sz="700" b="1" i="0" u="none" strike="noStrike">
                          <a:solidFill>
                            <a:srgbClr val="000000"/>
                          </a:solidFill>
                          <a:effectLst/>
                          <a:latin typeface="Arial" panose="020B0604020202020204" pitchFamily="34" charset="0"/>
                        </a:rPr>
                        <a:t>OXA-1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0,57186426</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0,59764109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0,25460614</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0,41683667</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0,25460614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0,59764109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0,25460614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OXA-1</a:t>
                      </a: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3347982943"/>
                  </a:ext>
                </a:extLst>
              </a:tr>
              <a:tr h="143803">
                <a:tc>
                  <a:txBody>
                    <a:bodyPr/>
                    <a:lstStyle/>
                    <a:p>
                      <a:pPr algn="l" fontAlgn="b"/>
                      <a:r>
                        <a:rPr lang="it-IT" sz="700" b="1" i="0" u="none" strike="noStrike">
                          <a:solidFill>
                            <a:srgbClr val="000000"/>
                          </a:solidFill>
                          <a:effectLst/>
                          <a:latin typeface="Arial" panose="020B0604020202020204" pitchFamily="34" charset="0"/>
                        </a:rPr>
                        <a:t>OXA-9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0,89814644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0,20707849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0,20707849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0,05517849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0,15582532</a:t>
                      </a:r>
                    </a:p>
                  </a:txBody>
                  <a:tcPr marL="6741" marR="6741" marT="6741" marB="0" anchor="b">
                    <a:lnL>
                      <a:noFill/>
                    </a:lnL>
                    <a:lnR>
                      <a:noFill/>
                    </a:lnR>
                    <a:lnT>
                      <a:noFill/>
                    </a:lnT>
                    <a:lnB>
                      <a:noFill/>
                    </a:lnB>
                  </a:tcPr>
                </a:tc>
                <a:tc>
                  <a:txBody>
                    <a:bodyPr/>
                    <a:lstStyle/>
                    <a:p>
                      <a:pPr algn="r" fontAlgn="b"/>
                      <a:r>
                        <a:rPr lang="it-IT" sz="700" b="1" i="1" u="none" strike="noStrike" dirty="0">
                          <a:solidFill>
                            <a:schemeClr val="accent1"/>
                          </a:solidFill>
                          <a:effectLst/>
                          <a:latin typeface="Arial" panose="020B0604020202020204" pitchFamily="34" charset="0"/>
                        </a:rPr>
                        <a:t>0,0009199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0,15582532</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0,05517849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0,06841716</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0,20707849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0,27693413</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0,20707849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0,45768791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0,271149</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OXA-9</a:t>
                      </a: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tc>
                  <a:txBody>
                    <a:bodyPr/>
                    <a:lstStyle/>
                    <a:p>
                      <a:pPr algn="l" fontAlgn="b"/>
                      <a:endParaRPr lang="it-IT" sz="700" b="0" i="0" u="none" strike="noStrike">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3808933865"/>
                  </a:ext>
                </a:extLst>
              </a:tr>
              <a:tr h="143803">
                <a:tc>
                  <a:txBody>
                    <a:bodyPr/>
                    <a:lstStyle/>
                    <a:p>
                      <a:pPr algn="l" fontAlgn="b"/>
                      <a:r>
                        <a:rPr lang="it-IT" sz="700" b="1" i="0" u="none" strike="noStrike">
                          <a:solidFill>
                            <a:srgbClr val="000000"/>
                          </a:solidFill>
                          <a:effectLst/>
                          <a:latin typeface="Arial" panose="020B0604020202020204" pitchFamily="34" charset="0"/>
                        </a:rPr>
                        <a:t>TEM-181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0,89814644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0,20707849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0,20707849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0,05517849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0,15582532</a:t>
                      </a:r>
                    </a:p>
                  </a:txBody>
                  <a:tcPr marL="6741" marR="6741" marT="6741" marB="0" anchor="b">
                    <a:lnL>
                      <a:noFill/>
                    </a:lnL>
                    <a:lnR>
                      <a:noFill/>
                    </a:lnR>
                    <a:lnT>
                      <a:noFill/>
                    </a:lnT>
                    <a:lnB>
                      <a:noFill/>
                    </a:lnB>
                  </a:tcPr>
                </a:tc>
                <a:tc>
                  <a:txBody>
                    <a:bodyPr/>
                    <a:lstStyle/>
                    <a:p>
                      <a:pPr algn="r" fontAlgn="b"/>
                      <a:r>
                        <a:rPr lang="it-IT" sz="700" b="1" i="1" u="none" strike="noStrike" dirty="0">
                          <a:solidFill>
                            <a:schemeClr val="accent1"/>
                          </a:solidFill>
                          <a:effectLst/>
                          <a:latin typeface="Arial" panose="020B0604020202020204" pitchFamily="34" charset="0"/>
                        </a:rPr>
                        <a:t>0,0009199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0,15582532</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0,05517849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0,06841716</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0,20707849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0,27693413</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0,20707849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0,45768791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0,271149</a:t>
                      </a:r>
                    </a:p>
                  </a:txBody>
                  <a:tcPr marL="6741" marR="6741" marT="6741" marB="0" anchor="b">
                    <a:lnL>
                      <a:noFill/>
                    </a:lnL>
                    <a:lnR>
                      <a:noFill/>
                    </a:lnR>
                    <a:lnT>
                      <a:noFill/>
                    </a:lnT>
                    <a:lnB>
                      <a:noFill/>
                    </a:lnB>
                  </a:tcPr>
                </a:tc>
                <a:tc>
                  <a:txBody>
                    <a:bodyPr/>
                    <a:lstStyle/>
                    <a:p>
                      <a:pPr algn="r" fontAlgn="b"/>
                      <a:r>
                        <a:rPr lang="it-IT" sz="700" b="1" i="0" u="none" strike="noStrike" dirty="0">
                          <a:solidFill>
                            <a:srgbClr val="0070C0"/>
                          </a:solidFill>
                          <a:effectLst/>
                          <a:latin typeface="Arial" panose="020B0604020202020204" pitchFamily="34" charset="0"/>
                        </a:rPr>
                        <a:t>0</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TEM-181</a:t>
                      </a:r>
                    </a:p>
                  </a:txBody>
                  <a:tcPr marL="6741" marR="6741" marT="6741" marB="0" anchor="b">
                    <a:lnL>
                      <a:noFill/>
                    </a:lnL>
                    <a:lnR>
                      <a:noFill/>
                    </a:lnR>
                    <a:lnT>
                      <a:noFill/>
                    </a:lnT>
                    <a:lnB>
                      <a:noFill/>
                    </a:lnB>
                  </a:tcPr>
                </a:tc>
                <a:tc>
                  <a:txBody>
                    <a:bodyPr/>
                    <a:lstStyle/>
                    <a:p>
                      <a:pPr algn="l" fontAlgn="b"/>
                      <a:endParaRPr lang="it-IT" sz="700" b="0" i="0" u="none" strike="noStrike" dirty="0">
                        <a:solidFill>
                          <a:srgbClr val="000000"/>
                        </a:solidFill>
                        <a:effectLst/>
                        <a:latin typeface="Arial" panose="020B0604020202020204" pitchFamily="34" charset="0"/>
                      </a:endParaRPr>
                    </a:p>
                  </a:txBody>
                  <a:tcPr marL="6741" marR="6741" marT="6741" marB="0" anchor="b">
                    <a:lnL>
                      <a:noFill/>
                    </a:lnL>
                    <a:lnR>
                      <a:noFill/>
                    </a:lnR>
                    <a:lnT>
                      <a:noFill/>
                    </a:lnT>
                    <a:lnB>
                      <a:noFill/>
                    </a:lnB>
                  </a:tcPr>
                </a:tc>
                <a:extLst>
                  <a:ext uri="{0D108BD9-81ED-4DB2-BD59-A6C34878D82A}">
                    <a16:rowId xmlns:a16="http://schemas.microsoft.com/office/drawing/2014/main" val="2762445879"/>
                  </a:ext>
                </a:extLst>
              </a:tr>
              <a:tr h="143803">
                <a:tc>
                  <a:txBody>
                    <a:bodyPr/>
                    <a:lstStyle/>
                    <a:p>
                      <a:pPr algn="l" fontAlgn="b"/>
                      <a:r>
                        <a:rPr lang="it-IT" sz="700" b="1" i="0" u="none" strike="noStrike" dirty="0">
                          <a:solidFill>
                            <a:srgbClr val="000000"/>
                          </a:solidFill>
                          <a:effectLst/>
                          <a:latin typeface="Arial" panose="020B0604020202020204" pitchFamily="34" charset="0"/>
                        </a:rPr>
                        <a:t>CTX-M-15</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0,57186426</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0,59764109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0,25460614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0,41683667</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0,25460614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0,59764109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0,25460614</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0,71918001</a:t>
                      </a:r>
                    </a:p>
                  </a:txBody>
                  <a:tcPr marL="6741" marR="6741" marT="6741" marB="0" anchor="b">
                    <a:lnL>
                      <a:noFill/>
                    </a:lnL>
                    <a:lnR>
                      <a:noFill/>
                    </a:lnR>
                    <a:lnT>
                      <a:noFill/>
                    </a:lnT>
                    <a:lnB>
                      <a:noFill/>
                    </a:lnB>
                  </a:tcPr>
                </a:tc>
                <a:tc>
                  <a:txBody>
                    <a:bodyPr/>
                    <a:lstStyle/>
                    <a:p>
                      <a:pPr algn="r" fontAlgn="b"/>
                      <a:r>
                        <a:rPr lang="it-IT" sz="700" b="1" i="0" u="none" strike="noStrike" dirty="0">
                          <a:solidFill>
                            <a:srgbClr val="0070C0"/>
                          </a:solidFill>
                          <a:effectLst/>
                          <a:latin typeface="Arial" panose="020B0604020202020204" pitchFamily="34" charset="0"/>
                        </a:rPr>
                        <a:t>0</a:t>
                      </a:r>
                    </a:p>
                  </a:txBody>
                  <a:tcPr marL="6741" marR="6741" marT="6741" marB="0" anchor="b">
                    <a:lnL>
                      <a:noFill/>
                    </a:lnL>
                    <a:lnR>
                      <a:noFill/>
                    </a:lnR>
                    <a:lnT>
                      <a:noFill/>
                    </a:lnT>
                    <a:lnB>
                      <a:noFill/>
                    </a:lnB>
                  </a:tcPr>
                </a:tc>
                <a:tc>
                  <a:txBody>
                    <a:bodyPr/>
                    <a:lstStyle/>
                    <a:p>
                      <a:pPr algn="r" fontAlgn="b"/>
                      <a:r>
                        <a:rPr lang="it-IT" sz="700" b="0" i="0" u="none" strike="noStrike" dirty="0">
                          <a:solidFill>
                            <a:srgbClr val="000000"/>
                          </a:solidFill>
                          <a:effectLst/>
                          <a:latin typeface="Arial" panose="020B0604020202020204" pitchFamily="34" charset="0"/>
                        </a:rPr>
                        <a:t>0,271149</a:t>
                      </a:r>
                    </a:p>
                  </a:txBody>
                  <a:tcPr marL="6741" marR="6741" marT="6741" marB="0" anchor="b">
                    <a:lnL>
                      <a:noFill/>
                    </a:lnL>
                    <a:lnR>
                      <a:noFill/>
                    </a:lnR>
                    <a:lnT>
                      <a:noFill/>
                    </a:lnT>
                    <a:lnB>
                      <a:noFill/>
                    </a:lnB>
                  </a:tcPr>
                </a:tc>
                <a:tc>
                  <a:txBody>
                    <a:bodyPr/>
                    <a:lstStyle/>
                    <a:p>
                      <a:pPr algn="r" fontAlgn="b"/>
                      <a:r>
                        <a:rPr lang="it-IT" sz="700" b="0" i="0" u="none" strike="noStrike">
                          <a:solidFill>
                            <a:srgbClr val="000000"/>
                          </a:solidFill>
                          <a:effectLst/>
                          <a:latin typeface="Arial" panose="020B0604020202020204" pitchFamily="34" charset="0"/>
                        </a:rPr>
                        <a:t>0,271149</a:t>
                      </a:r>
                    </a:p>
                  </a:txBody>
                  <a:tcPr marL="6741" marR="6741" marT="6741" marB="0" anchor="b">
                    <a:lnL>
                      <a:noFill/>
                    </a:lnL>
                    <a:lnR>
                      <a:noFill/>
                    </a:lnR>
                    <a:lnT>
                      <a:noFill/>
                    </a:lnT>
                    <a:lnB>
                      <a:noFill/>
                    </a:lnB>
                  </a:tcPr>
                </a:tc>
                <a:tc>
                  <a:txBody>
                    <a:bodyPr/>
                    <a:lstStyle/>
                    <a:p>
                      <a:pPr algn="ctr" fontAlgn="b"/>
                      <a:r>
                        <a:rPr lang="it-IT" sz="700" b="1" i="0" u="none" strike="noStrike" dirty="0">
                          <a:solidFill>
                            <a:srgbClr val="000000"/>
                          </a:solidFill>
                          <a:effectLst/>
                          <a:latin typeface="Arial" panose="020B0604020202020204" pitchFamily="34" charset="0"/>
                        </a:rPr>
                        <a:t>CTX-M-15</a:t>
                      </a:r>
                    </a:p>
                  </a:txBody>
                  <a:tcPr marL="6741" marR="6741" marT="6741" marB="0" anchor="b">
                    <a:lnL>
                      <a:noFill/>
                    </a:lnL>
                    <a:lnR>
                      <a:noFill/>
                    </a:lnR>
                    <a:lnT>
                      <a:noFill/>
                    </a:lnT>
                    <a:lnB>
                      <a:noFill/>
                    </a:lnB>
                  </a:tcPr>
                </a:tc>
                <a:extLst>
                  <a:ext uri="{0D108BD9-81ED-4DB2-BD59-A6C34878D82A}">
                    <a16:rowId xmlns:a16="http://schemas.microsoft.com/office/drawing/2014/main" val="1068538228"/>
                  </a:ext>
                </a:extLst>
              </a:tr>
            </a:tbl>
          </a:graphicData>
        </a:graphic>
      </p:graphicFrame>
      <p:sp>
        <p:nvSpPr>
          <p:cNvPr id="8" name="CasellaDiTesto 7">
            <a:extLst>
              <a:ext uri="{FF2B5EF4-FFF2-40B4-BE49-F238E27FC236}">
                <a16:creationId xmlns:a16="http://schemas.microsoft.com/office/drawing/2014/main" id="{930937F3-282B-4A5B-D532-ABA98869C256}"/>
              </a:ext>
            </a:extLst>
          </p:cNvPr>
          <p:cNvSpPr txBox="1"/>
          <p:nvPr/>
        </p:nvSpPr>
        <p:spPr>
          <a:xfrm>
            <a:off x="766119" y="3719384"/>
            <a:ext cx="4142171" cy="830997"/>
          </a:xfrm>
          <a:prstGeom prst="rect">
            <a:avLst/>
          </a:prstGeom>
          <a:noFill/>
        </p:spPr>
        <p:txBody>
          <a:bodyPr wrap="square" rtlCol="0">
            <a:spAutoFit/>
          </a:bodyPr>
          <a:lstStyle/>
          <a:p>
            <a:r>
              <a:rPr lang="it-IT" sz="1600" dirty="0" err="1"/>
              <a:t>Statistically</a:t>
            </a:r>
            <a:r>
              <a:rPr lang="it-IT" sz="1600" dirty="0"/>
              <a:t> significative </a:t>
            </a:r>
            <a:r>
              <a:rPr lang="it-IT" sz="1600" dirty="0" err="1"/>
              <a:t>values</a:t>
            </a:r>
            <a:r>
              <a:rPr lang="it-IT" sz="1600" dirty="0"/>
              <a:t> </a:t>
            </a:r>
            <a:r>
              <a:rPr lang="it-IT" sz="1600" dirty="0" err="1"/>
              <a:t>were</a:t>
            </a:r>
            <a:r>
              <a:rPr lang="it-IT" sz="1600" dirty="0"/>
              <a:t> </a:t>
            </a:r>
            <a:r>
              <a:rPr lang="it-IT" sz="1600" dirty="0" err="1"/>
              <a:t>reported</a:t>
            </a:r>
            <a:r>
              <a:rPr lang="it-IT" sz="1600" dirty="0"/>
              <a:t>:</a:t>
            </a:r>
          </a:p>
          <a:p>
            <a:r>
              <a:rPr lang="it-IT" sz="1600" dirty="0"/>
              <a:t>-</a:t>
            </a:r>
            <a:r>
              <a:rPr lang="it-IT" sz="1600" dirty="0" err="1"/>
              <a:t>inversely</a:t>
            </a:r>
            <a:r>
              <a:rPr lang="it-IT" sz="1600" dirty="0"/>
              <a:t> </a:t>
            </a:r>
            <a:r>
              <a:rPr lang="it-IT" sz="1600" dirty="0" err="1"/>
              <a:t>proportional</a:t>
            </a:r>
            <a:r>
              <a:rPr lang="it-IT" sz="1600" dirty="0"/>
              <a:t> in red</a:t>
            </a:r>
          </a:p>
          <a:p>
            <a:r>
              <a:rPr lang="it-IT" sz="1600" dirty="0"/>
              <a:t>-</a:t>
            </a:r>
            <a:r>
              <a:rPr lang="it-IT" sz="1600" dirty="0" err="1"/>
              <a:t>directly</a:t>
            </a:r>
            <a:r>
              <a:rPr lang="it-IT" sz="1600" dirty="0"/>
              <a:t> </a:t>
            </a:r>
            <a:r>
              <a:rPr lang="it-IT" sz="1600" dirty="0" err="1"/>
              <a:t>proportional</a:t>
            </a:r>
            <a:r>
              <a:rPr lang="it-IT" sz="1600" dirty="0"/>
              <a:t> in blue </a:t>
            </a:r>
          </a:p>
        </p:txBody>
      </p:sp>
    </p:spTree>
    <p:extLst>
      <p:ext uri="{BB962C8B-B14F-4D97-AF65-F5344CB8AC3E}">
        <p14:creationId xmlns:p14="http://schemas.microsoft.com/office/powerpoint/2010/main" val="1593356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a:extLst>
              <a:ext uri="{FF2B5EF4-FFF2-40B4-BE49-F238E27FC236}">
                <a16:creationId xmlns:a16="http://schemas.microsoft.com/office/drawing/2014/main" id="{BAD51F27-5CA3-1A0C-7E1A-C591C1BEDC56}"/>
              </a:ext>
            </a:extLst>
          </p:cNvPr>
          <p:cNvGraphicFramePr>
            <a:graphicFrameLocks noGrp="1"/>
          </p:cNvGraphicFramePr>
          <p:nvPr>
            <p:extLst>
              <p:ext uri="{D42A27DB-BD31-4B8C-83A1-F6EECF244321}">
                <p14:modId xmlns:p14="http://schemas.microsoft.com/office/powerpoint/2010/main" val="267754897"/>
              </p:ext>
            </p:extLst>
          </p:nvPr>
        </p:nvGraphicFramePr>
        <p:xfrm>
          <a:off x="491060" y="879298"/>
          <a:ext cx="11381856" cy="5418246"/>
        </p:xfrm>
        <a:graphic>
          <a:graphicData uri="http://schemas.openxmlformats.org/drawingml/2006/table">
            <a:tbl>
              <a:tblPr firstRow="1" firstCol="1" bandRow="1"/>
              <a:tblGrid>
                <a:gridCol w="1038483">
                  <a:extLst>
                    <a:ext uri="{9D8B030D-6E8A-4147-A177-3AD203B41FA5}">
                      <a16:colId xmlns:a16="http://schemas.microsoft.com/office/drawing/2014/main" val="2505380728"/>
                    </a:ext>
                  </a:extLst>
                </a:gridCol>
                <a:gridCol w="1038483">
                  <a:extLst>
                    <a:ext uri="{9D8B030D-6E8A-4147-A177-3AD203B41FA5}">
                      <a16:colId xmlns:a16="http://schemas.microsoft.com/office/drawing/2014/main" val="4063964686"/>
                    </a:ext>
                  </a:extLst>
                </a:gridCol>
                <a:gridCol w="1036826">
                  <a:extLst>
                    <a:ext uri="{9D8B030D-6E8A-4147-A177-3AD203B41FA5}">
                      <a16:colId xmlns:a16="http://schemas.microsoft.com/office/drawing/2014/main" val="4276470715"/>
                    </a:ext>
                  </a:extLst>
                </a:gridCol>
                <a:gridCol w="1036826">
                  <a:extLst>
                    <a:ext uri="{9D8B030D-6E8A-4147-A177-3AD203B41FA5}">
                      <a16:colId xmlns:a16="http://schemas.microsoft.com/office/drawing/2014/main" val="1383067504"/>
                    </a:ext>
                  </a:extLst>
                </a:gridCol>
                <a:gridCol w="1036826">
                  <a:extLst>
                    <a:ext uri="{9D8B030D-6E8A-4147-A177-3AD203B41FA5}">
                      <a16:colId xmlns:a16="http://schemas.microsoft.com/office/drawing/2014/main" val="555401995"/>
                    </a:ext>
                  </a:extLst>
                </a:gridCol>
                <a:gridCol w="1036826">
                  <a:extLst>
                    <a:ext uri="{9D8B030D-6E8A-4147-A177-3AD203B41FA5}">
                      <a16:colId xmlns:a16="http://schemas.microsoft.com/office/drawing/2014/main" val="1918142559"/>
                    </a:ext>
                  </a:extLst>
                </a:gridCol>
                <a:gridCol w="1036826">
                  <a:extLst>
                    <a:ext uri="{9D8B030D-6E8A-4147-A177-3AD203B41FA5}">
                      <a16:colId xmlns:a16="http://schemas.microsoft.com/office/drawing/2014/main" val="3427349996"/>
                    </a:ext>
                  </a:extLst>
                </a:gridCol>
                <a:gridCol w="1030190">
                  <a:extLst>
                    <a:ext uri="{9D8B030D-6E8A-4147-A177-3AD203B41FA5}">
                      <a16:colId xmlns:a16="http://schemas.microsoft.com/office/drawing/2014/main" val="3097508292"/>
                    </a:ext>
                  </a:extLst>
                </a:gridCol>
                <a:gridCol w="1030190">
                  <a:extLst>
                    <a:ext uri="{9D8B030D-6E8A-4147-A177-3AD203B41FA5}">
                      <a16:colId xmlns:a16="http://schemas.microsoft.com/office/drawing/2014/main" val="1664642919"/>
                    </a:ext>
                  </a:extLst>
                </a:gridCol>
                <a:gridCol w="1030190">
                  <a:extLst>
                    <a:ext uri="{9D8B030D-6E8A-4147-A177-3AD203B41FA5}">
                      <a16:colId xmlns:a16="http://schemas.microsoft.com/office/drawing/2014/main" val="4228883686"/>
                    </a:ext>
                  </a:extLst>
                </a:gridCol>
                <a:gridCol w="1030190">
                  <a:extLst>
                    <a:ext uri="{9D8B030D-6E8A-4147-A177-3AD203B41FA5}">
                      <a16:colId xmlns:a16="http://schemas.microsoft.com/office/drawing/2014/main" val="151554103"/>
                    </a:ext>
                  </a:extLst>
                </a:gridCol>
              </a:tblGrid>
              <a:tr h="472845">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Samples</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Date</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Sex/Age</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Ward area</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900" b="1"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Reason</a:t>
                      </a: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For Hospital </a:t>
                      </a:r>
                      <a:r>
                        <a:rPr lang="it-IT" sz="900" b="1"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Admission</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CR-KP</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900" b="1"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Isolates</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Sample</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it-IT" sz="900" b="1"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type</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en-US"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Previous CZA therapy</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en-US"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(12 months)</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1000" b="1" dirty="0" err="1">
                          <a:effectLst/>
                          <a:latin typeface="Calibri" panose="020F0502020204030204" pitchFamily="34" charset="0"/>
                          <a:ea typeface="Calibri" panose="020F0502020204030204" pitchFamily="34" charset="0"/>
                          <a:cs typeface="Times New Roman" panose="02020603050405020304" pitchFamily="18" charset="0"/>
                        </a:rPr>
                        <a:t>Antibiotic</a:t>
                      </a:r>
                      <a:r>
                        <a:rPr lang="it-IT" sz="1000" b="1" dirty="0">
                          <a:effectLst/>
                          <a:latin typeface="Calibri" panose="020F0502020204030204" pitchFamily="34" charset="0"/>
                          <a:ea typeface="Calibri" panose="020F0502020204030204" pitchFamily="34" charset="0"/>
                          <a:cs typeface="Times New Roman" panose="02020603050405020304" pitchFamily="18" charset="0"/>
                        </a:rPr>
                        <a:t> therapy </a:t>
                      </a:r>
                      <a:r>
                        <a:rPr lang="it-IT" sz="1000" b="1" dirty="0" err="1">
                          <a:effectLst/>
                          <a:latin typeface="Calibri" panose="020F0502020204030204" pitchFamily="34" charset="0"/>
                          <a:ea typeface="Calibri" panose="020F0502020204030204" pitchFamily="34" charset="0"/>
                          <a:cs typeface="Times New Roman" panose="02020603050405020304" pitchFamily="18" charset="0"/>
                        </a:rPr>
                        <a:t>ongoing</a:t>
                      </a:r>
                      <a:r>
                        <a:rPr lang="it-IT" sz="1000" b="1" dirty="0">
                          <a:effectLst/>
                          <a:latin typeface="Calibri" panose="020F0502020204030204" pitchFamily="34" charset="0"/>
                          <a:ea typeface="Calibri" panose="020F0502020204030204" pitchFamily="34" charset="0"/>
                          <a:cs typeface="Times New Roman" panose="02020603050405020304" pitchFamily="18" charset="0"/>
                        </a:rPr>
                        <a:t>/</a:t>
                      </a:r>
                      <a:r>
                        <a:rPr lang="it-IT" sz="1000" b="1" dirty="0" err="1">
                          <a:effectLst/>
                          <a:latin typeface="Calibri" panose="020F0502020204030204" pitchFamily="34" charset="0"/>
                          <a:ea typeface="Calibri" panose="020F0502020204030204" pitchFamily="34" charset="0"/>
                          <a:cs typeface="Times New Roman" panose="02020603050405020304" pitchFamily="18" charset="0"/>
                        </a:rPr>
                        <a:t>started</a:t>
                      </a:r>
                      <a:r>
                        <a:rPr lang="it-IT" sz="1000" b="1" dirty="0">
                          <a:effectLst/>
                          <a:latin typeface="Calibri" panose="020F0502020204030204" pitchFamily="34" charset="0"/>
                          <a:ea typeface="Calibri" panose="020F0502020204030204" pitchFamily="34" charset="0"/>
                          <a:cs typeface="Times New Roman" panose="02020603050405020304" pitchFamily="18" charset="0"/>
                        </a:rPr>
                        <a:t> on the day of sample </a:t>
                      </a:r>
                      <a:r>
                        <a:rPr lang="it-IT" sz="1000" b="1" dirty="0" err="1">
                          <a:effectLst/>
                          <a:latin typeface="Calibri" panose="020F0502020204030204" pitchFamily="34" charset="0"/>
                          <a:ea typeface="Calibri" panose="020F0502020204030204" pitchFamily="34" charset="0"/>
                          <a:cs typeface="Times New Roman" panose="02020603050405020304" pitchFamily="18" charset="0"/>
                        </a:rPr>
                        <a:t>collection</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1000" b="1" dirty="0">
                          <a:effectLst/>
                          <a:latin typeface="Calibri" panose="020F0502020204030204" pitchFamily="34" charset="0"/>
                          <a:ea typeface="Calibri" panose="020F0502020204030204" pitchFamily="34" charset="0"/>
                          <a:cs typeface="Times New Roman" panose="02020603050405020304" pitchFamily="18" charset="0"/>
                        </a:rPr>
                        <a:t>Use of CZA </a:t>
                      </a:r>
                      <a:r>
                        <a:rPr lang="it-IT" sz="1000" b="1" dirty="0" err="1">
                          <a:effectLst/>
                          <a:latin typeface="Calibri" panose="020F0502020204030204" pitchFamily="34" charset="0"/>
                          <a:ea typeface="Calibri" panose="020F0502020204030204" pitchFamily="34" charset="0"/>
                          <a:cs typeface="Times New Roman" panose="02020603050405020304" pitchFamily="18" charset="0"/>
                        </a:rPr>
                        <a:t>during</a:t>
                      </a:r>
                      <a:r>
                        <a:rPr lang="it-IT" sz="1000" b="1" dirty="0">
                          <a:effectLst/>
                          <a:latin typeface="Calibri" panose="020F0502020204030204" pitchFamily="34" charset="0"/>
                          <a:ea typeface="Calibri" panose="020F0502020204030204" pitchFamily="34" charset="0"/>
                          <a:cs typeface="Times New Roman" panose="02020603050405020304" pitchFamily="18" charset="0"/>
                        </a:rPr>
                        <a:t> the </a:t>
                      </a:r>
                      <a:r>
                        <a:rPr lang="it-IT" sz="1000" b="1" dirty="0" err="1">
                          <a:effectLst/>
                          <a:latin typeface="Calibri" panose="020F0502020204030204" pitchFamily="34" charset="0"/>
                          <a:ea typeface="Calibri" panose="020F0502020204030204" pitchFamily="34" charset="0"/>
                          <a:cs typeface="Times New Roman" panose="02020603050405020304" pitchFamily="18" charset="0"/>
                        </a:rPr>
                        <a:t>hospitalization</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1000" b="1" dirty="0" err="1">
                          <a:effectLst/>
                          <a:latin typeface="Calibri" panose="020F0502020204030204" pitchFamily="34" charset="0"/>
                          <a:ea typeface="Calibri" panose="020F0502020204030204" pitchFamily="34" charset="0"/>
                          <a:cs typeface="Times New Roman" panose="02020603050405020304" pitchFamily="18" charset="0"/>
                        </a:rPr>
                        <a:t>Outcome</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2649958"/>
                  </a:ext>
                </a:extLst>
              </a:tr>
              <a:tr h="272851">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1CT</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01/06/20</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M/72</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Cardiac Surgery</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Heart </a:t>
                      </a:r>
                      <a:r>
                        <a:rPr lang="it-IT" sz="9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Disease</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it-IT" sz="9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 a</a:t>
                      </a:r>
                    </a:p>
                    <a:p>
                      <a:pPr algn="ctr"/>
                      <a:r>
                        <a:rPr lang="it-IT" sz="9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 b</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Broncoaspirate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MEM+CS</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No</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en-GB" sz="1000" dirty="0">
                          <a:effectLst/>
                          <a:latin typeface="Calibri" panose="020F0502020204030204" pitchFamily="34" charset="0"/>
                          <a:ea typeface="Calibri" panose="020F0502020204030204" pitchFamily="34" charset="0"/>
                          <a:cs typeface="Arial" panose="020B0604020202020204" pitchFamily="34" charset="0"/>
                        </a:rPr>
                        <a:t>Hospital discharge</a:t>
                      </a:r>
                      <a:r>
                        <a:rPr lang="it-IT" dirty="0">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2661031"/>
                  </a:ext>
                </a:extLst>
              </a:tr>
              <a:tr h="272851">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2CT</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08/06/20</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vMerge="1">
                  <a:txBody>
                    <a:bodyPr/>
                    <a:lstStyle/>
                    <a:p>
                      <a:endParaRPr lang="it-IT"/>
                    </a:p>
                  </a:txBody>
                  <a:tcPr/>
                </a:tc>
                <a:tc vMerge="1">
                  <a:txBody>
                    <a:bodyPr/>
                    <a:lstStyle/>
                    <a:p>
                      <a:endParaRPr lang="it-IT"/>
                    </a:p>
                  </a:txBody>
                  <a:tcPr/>
                </a:tc>
                <a:tc vMerge="1">
                  <a:txBody>
                    <a:bodyPr/>
                    <a:lstStyle/>
                    <a:p>
                      <a:endParaRPr lang="it-IT"/>
                    </a:p>
                  </a:txBody>
                  <a:tcPr/>
                </a:tc>
                <a:tc vMerge="1">
                  <a:txBody>
                    <a:bodyPr/>
                    <a:lstStyle/>
                    <a:p>
                      <a:endParaRPr lang="it-IT"/>
                    </a:p>
                  </a:txBody>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Perianal Swab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it-IT"/>
                    </a:p>
                  </a:txBody>
                  <a:tcPr/>
                </a:tc>
                <a:tc vMerge="1">
                  <a:txBody>
                    <a:bodyPr/>
                    <a:lstStyle/>
                    <a:p>
                      <a:endParaRPr lang="it-IT"/>
                    </a:p>
                  </a:txBody>
                  <a:tcPr/>
                </a:tc>
                <a:tc vMerge="1">
                  <a:txBody>
                    <a:bodyPr/>
                    <a:lstStyle/>
                    <a:p>
                      <a:endParaRPr lang="it-IT"/>
                    </a:p>
                  </a:txBody>
                  <a:tcPr/>
                </a:tc>
                <a:tc vMerge="1">
                  <a:txBody>
                    <a:bodyPr/>
                    <a:lstStyle/>
                    <a:p>
                      <a:endParaRPr lang="it-IT"/>
                    </a:p>
                  </a:txBody>
                  <a:tcPr/>
                </a:tc>
                <a:extLst>
                  <a:ext uri="{0D108BD9-81ED-4DB2-BD59-A6C34878D82A}">
                    <a16:rowId xmlns:a16="http://schemas.microsoft.com/office/drawing/2014/main" val="3678400557"/>
                  </a:ext>
                </a:extLst>
              </a:tr>
              <a:tr h="272851">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3CT</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01/06/20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Cardiac</a:t>
                      </a: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Surgery</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Heart </a:t>
                      </a:r>
                      <a:r>
                        <a:rPr lang="it-IT" sz="9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Disease</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Blood culture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No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MEM+CS</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kumimoji="0" lang="it-IT" sz="1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No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000">
                          <a:effectLst/>
                          <a:latin typeface="Calibri" panose="020F0502020204030204" pitchFamily="34" charset="0"/>
                          <a:ea typeface="Calibri" panose="020F0502020204030204" pitchFamily="34" charset="0"/>
                          <a:cs typeface="Arial" panose="020B0604020202020204" pitchFamily="34" charset="0"/>
                        </a:rPr>
                        <a:t>Hospital discharge</a:t>
                      </a:r>
                      <a:r>
                        <a:rPr lang="it-IT">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937494"/>
                  </a:ext>
                </a:extLst>
              </a:tr>
              <a:tr h="272851">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4CT</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31/08/21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MCAU</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Blood Culture</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No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kumimoji="0" lang="it-IT" sz="1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No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000">
                          <a:effectLst/>
                          <a:latin typeface="Calibri" panose="020F0502020204030204" pitchFamily="34" charset="0"/>
                          <a:ea typeface="Calibri" panose="020F0502020204030204" pitchFamily="34" charset="0"/>
                          <a:cs typeface="Arial" panose="020B0604020202020204" pitchFamily="34" charset="0"/>
                        </a:rPr>
                        <a:t>Hospital discharge</a:t>
                      </a:r>
                      <a:r>
                        <a:rPr lang="it-IT">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3882431"/>
                  </a:ext>
                </a:extLst>
              </a:tr>
              <a:tr h="272851">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5CT</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26/10/21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M</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Intensive care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Burn</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Burn Swab</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No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DPC , MEM </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kumimoji="0" lang="it-IT" sz="1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No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GB" sz="1000" dirty="0">
                          <a:effectLst/>
                          <a:latin typeface="Calibri" panose="020F0502020204030204" pitchFamily="34" charset="0"/>
                          <a:ea typeface="Calibri" panose="020F0502020204030204" pitchFamily="34" charset="0"/>
                          <a:cs typeface="Arial" panose="020B0604020202020204" pitchFamily="34" charset="0"/>
                        </a:rPr>
                        <a:t>Hospital discharge</a:t>
                      </a:r>
                      <a:r>
                        <a:rPr lang="it-IT" dirty="0">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1057121"/>
                  </a:ext>
                </a:extLst>
              </a:tr>
              <a:tr h="315230">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1CZ</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30/04/20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M/75</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Medical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Bloodstream Infection</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1b</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Rectal swab</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Yes</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CRO+TGC</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 </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effectLst/>
                          <a:latin typeface="Calibri" panose="020F0502020204030204" pitchFamily="34" charset="0"/>
                          <a:ea typeface="Calibri" panose="020F0502020204030204" pitchFamily="34" charset="0"/>
                          <a:cs typeface="Arial" panose="020B0604020202020204" pitchFamily="34" charset="0"/>
                        </a:rPr>
                        <a:t>Hospital discharge</a:t>
                      </a:r>
                      <a:r>
                        <a:rPr lang="it-IT" sz="1000" dirty="0">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1950864"/>
                  </a:ext>
                </a:extLst>
              </a:tr>
              <a:tr h="272851">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2CZ</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11/05/20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a:t>
                      </a: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/61</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Intensive care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Septic shock</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Rectal swab</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000" dirty="0">
                          <a:effectLst/>
                          <a:latin typeface="Calibri" panose="020F0502020204030204" pitchFamily="34" charset="0"/>
                          <a:ea typeface="Calibri" panose="020F0502020204030204" pitchFamily="34" charset="0"/>
                          <a:cs typeface="Times New Roman" panose="02020603050405020304" pitchFamily="18" charset="0"/>
                        </a:rPr>
                        <a:t>CS+CZA+DPC</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Yes </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a:effectLst/>
                          <a:latin typeface="Calibri" panose="020F0502020204030204" pitchFamily="34" charset="0"/>
                          <a:ea typeface="Calibri" panose="020F0502020204030204" pitchFamily="34" charset="0"/>
                          <a:cs typeface="Times New Roman" panose="02020603050405020304" pitchFamily="18" charset="0"/>
                        </a:rPr>
                        <a:t>Death</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6221875"/>
                  </a:ext>
                </a:extLst>
              </a:tr>
              <a:tr h="315230">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3CZ</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10/06/20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M/60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Intensive care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Legionellosis</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Bronchoalveolar lavage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FOS+TGC+CS+LEV</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NO</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Death</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9347908"/>
                  </a:ext>
                </a:extLst>
              </a:tr>
              <a:tr h="315230">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4CZ</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22/06/20</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M/17</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Intensive care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Diabetic ketoacidosis</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Blood culture</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CZA+TGC</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Yes (</a:t>
                      </a:r>
                      <a:r>
                        <a:rPr lang="it-IT" sz="1000" dirty="0" err="1">
                          <a:effectLst/>
                          <a:latin typeface="Calibri" panose="020F0502020204030204" pitchFamily="34" charset="0"/>
                          <a:ea typeface="Calibri" panose="020F0502020204030204" pitchFamily="34" charset="0"/>
                          <a:cs typeface="Times New Roman" panose="02020603050405020304" pitchFamily="18" charset="0"/>
                        </a:rPr>
                        <a:t>substituted</a:t>
                      </a:r>
                      <a:r>
                        <a:rPr lang="it-IT" sz="1000" dirty="0">
                          <a:effectLst/>
                          <a:latin typeface="Calibri" panose="020F0502020204030204" pitchFamily="34" charset="0"/>
                          <a:ea typeface="Calibri" panose="020F0502020204030204" pitchFamily="34" charset="0"/>
                          <a:cs typeface="Times New Roman" panose="02020603050405020304" pitchFamily="18" charset="0"/>
                        </a:rPr>
                        <a:t> with TZP+CS)</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effectLst/>
                          <a:latin typeface="Calibri" panose="020F0502020204030204" pitchFamily="34" charset="0"/>
                          <a:ea typeface="Calibri" panose="020F0502020204030204" pitchFamily="34" charset="0"/>
                          <a:cs typeface="Arial" panose="020B0604020202020204" pitchFamily="34" charset="0"/>
                        </a:rPr>
                        <a:t>Hospital discharge</a:t>
                      </a:r>
                      <a:r>
                        <a:rPr lang="it-IT" sz="1000" dirty="0">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8016666"/>
                  </a:ext>
                </a:extLst>
              </a:tr>
              <a:tr h="315230">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5CZ</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08/08/20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F/83</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Medical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Pneumonia</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Bronchoalveolar lavage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Yes</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effectLst/>
                          <a:latin typeface="Calibri" panose="020F0502020204030204" pitchFamily="34" charset="0"/>
                          <a:ea typeface="Calibri" panose="020F0502020204030204" pitchFamily="34" charset="0"/>
                          <a:cs typeface="Arial" panose="020B0604020202020204" pitchFamily="34" charset="0"/>
                        </a:rPr>
                        <a:t>Hospital discharge</a:t>
                      </a:r>
                      <a:r>
                        <a:rPr lang="it-IT" sz="1000" dirty="0">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4650307"/>
                  </a:ext>
                </a:extLst>
              </a:tr>
              <a:tr h="315230">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6CZ</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14/08/20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F/63</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Intensive care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it-IT" sz="9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Haemorrhagic</a:t>
                      </a: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shock</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Bronchoalveolar lavage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TZP+TGC+CN</a:t>
                      </a:r>
                    </a:p>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CS+FOS</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Yes</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Death</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2732086"/>
                  </a:ext>
                </a:extLst>
              </a:tr>
              <a:tr h="272851">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7CZ</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02/09/20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vMerge="1">
                  <a:txBody>
                    <a:bodyPr/>
                    <a:lstStyle/>
                    <a:p>
                      <a:endParaRPr lang="it-IT"/>
                    </a:p>
                  </a:txBody>
                  <a:tcPr/>
                </a:tc>
                <a:tc vMerge="1">
                  <a:txBody>
                    <a:bodyPr/>
                    <a:lstStyle/>
                    <a:p>
                      <a:endParaRPr lang="it-IT"/>
                    </a:p>
                  </a:txBody>
                  <a:tcPr/>
                </a:tc>
                <a:tc vMerge="1">
                  <a:txBody>
                    <a:bodyPr/>
                    <a:lstStyle/>
                    <a:p>
                      <a:endParaRPr lang="it-IT"/>
                    </a:p>
                  </a:txBody>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1b</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Rectal swab</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vMerge="1">
                  <a:txBody>
                    <a:bodyPr/>
                    <a:lstStyle/>
                    <a:p>
                      <a:endParaRPr lang="it-IT"/>
                    </a:p>
                  </a:txBody>
                  <a:tcPr/>
                </a:tc>
                <a:tc vMerge="1">
                  <a:txBody>
                    <a:bodyPr/>
                    <a:lstStyle/>
                    <a:p>
                      <a:endParaRPr lang="it-IT" dirty="0"/>
                    </a:p>
                  </a:txBody>
                  <a:tcPr/>
                </a:tc>
                <a:tc vMerge="1">
                  <a:txBody>
                    <a:bodyPr/>
                    <a:lstStyle/>
                    <a:p>
                      <a:endParaRPr lang="it-IT"/>
                    </a:p>
                  </a:txBody>
                  <a:tcPr/>
                </a:tc>
                <a:tc vMerge="1">
                  <a:txBody>
                    <a:bodyPr/>
                    <a:lstStyle/>
                    <a:p>
                      <a:endParaRPr lang="it-IT"/>
                    </a:p>
                  </a:txBody>
                  <a:tcPr/>
                </a:tc>
                <a:extLst>
                  <a:ext uri="{0D108BD9-81ED-4DB2-BD59-A6C34878D82A}">
                    <a16:rowId xmlns:a16="http://schemas.microsoft.com/office/drawing/2014/main" val="767974738"/>
                  </a:ext>
                </a:extLst>
              </a:tr>
              <a:tr h="272851">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8CZ</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25/08/20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M/49</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Intensive care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Polytrauma</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Blood culture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CZA+CS+SXT</a:t>
                      </a:r>
                    </a:p>
                  </a:txBody>
                  <a:tcPr marL="36610" marR="3661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dirty="0">
                          <a:effectLst/>
                          <a:latin typeface="Calibri" panose="020F0502020204030204" pitchFamily="34" charset="0"/>
                          <a:ea typeface="Calibri" panose="020F0502020204030204" pitchFamily="34" charset="0"/>
                          <a:cs typeface="Arial" panose="020B0604020202020204" pitchFamily="34" charset="0"/>
                        </a:rPr>
                        <a:t>Hospital discharge</a:t>
                      </a:r>
                      <a:r>
                        <a:rPr lang="it-IT" sz="1000" dirty="0">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50568132"/>
                  </a:ext>
                </a:extLst>
              </a:tr>
              <a:tr h="272851">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9CZ</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16/09/20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vMerge="1">
                  <a:txBody>
                    <a:bodyPr/>
                    <a:lstStyle/>
                    <a:p>
                      <a:endParaRPr lang="it-IT"/>
                    </a:p>
                  </a:txBody>
                  <a:tcPr/>
                </a:tc>
                <a:tc vMerge="1">
                  <a:txBody>
                    <a:bodyPr/>
                    <a:lstStyle/>
                    <a:p>
                      <a:endParaRPr lang="it-IT"/>
                    </a:p>
                  </a:txBody>
                  <a:tcPr/>
                </a:tc>
                <a:tc vMerge="1">
                  <a:txBody>
                    <a:bodyPr/>
                    <a:lstStyle/>
                    <a:p>
                      <a:endParaRPr lang="it-IT"/>
                    </a:p>
                  </a:txBody>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1b</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Rectal swab</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Yes</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CS+SAM</a:t>
                      </a: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Yes</a:t>
                      </a: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9995674"/>
                  </a:ext>
                </a:extLst>
              </a:tr>
              <a:tr h="272851">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10CZ</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30/12/20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F/57</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Intensive care</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COVID-19</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1b*</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Throat swab</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Yes</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CS+CZA+LNZ</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Yes</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Death</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537781"/>
                  </a:ext>
                </a:extLst>
              </a:tr>
              <a:tr h="315230">
                <a:tc>
                  <a:txBody>
                    <a:bodyPr/>
                    <a:lstStyle/>
                    <a:p>
                      <a:pPr algn="ctr"/>
                      <a:r>
                        <a:rPr lang="it-IT" sz="9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12CZ</a:t>
                      </a:r>
                      <a:endParaRPr lang="it-IT"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20/02/21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M/68</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Intensive care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COVID-19</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Bronchoalveolar lavage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9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MEM+LNZ</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No</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dirty="0">
                          <a:effectLst/>
                          <a:latin typeface="Calibri" panose="020F0502020204030204" pitchFamily="34" charset="0"/>
                          <a:ea typeface="Calibri" panose="020F0502020204030204" pitchFamily="34" charset="0"/>
                          <a:cs typeface="Times New Roman" panose="02020603050405020304" pitchFamily="18" charset="0"/>
                        </a:rPr>
                        <a:t>Death</a:t>
                      </a:r>
                    </a:p>
                  </a:txBody>
                  <a:tcPr marL="36610" marR="3661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2008617"/>
                  </a:ext>
                </a:extLst>
              </a:tr>
            </a:tbl>
          </a:graphicData>
        </a:graphic>
      </p:graphicFrame>
      <p:sp>
        <p:nvSpPr>
          <p:cNvPr id="5" name="CasellaDiTesto 4">
            <a:extLst>
              <a:ext uri="{FF2B5EF4-FFF2-40B4-BE49-F238E27FC236}">
                <a16:creationId xmlns:a16="http://schemas.microsoft.com/office/drawing/2014/main" id="{0EEF78FC-3F31-C6B3-81CA-584A153276A3}"/>
              </a:ext>
            </a:extLst>
          </p:cNvPr>
          <p:cNvSpPr txBox="1"/>
          <p:nvPr/>
        </p:nvSpPr>
        <p:spPr>
          <a:xfrm>
            <a:off x="253567" y="341501"/>
            <a:ext cx="11684865" cy="369332"/>
          </a:xfrm>
          <a:prstGeom prst="rect">
            <a:avLst/>
          </a:prstGeom>
          <a:noFill/>
        </p:spPr>
        <p:txBody>
          <a:bodyPr wrap="none" rtlCol="0">
            <a:spAutoFit/>
          </a:bodyPr>
          <a:lstStyle/>
          <a:p>
            <a:r>
              <a:rPr lang="it-IT" dirty="0" err="1"/>
              <a:t>Table</a:t>
            </a:r>
            <a:r>
              <a:rPr lang="it-IT" dirty="0"/>
              <a:t> S1. Sample </a:t>
            </a:r>
            <a:r>
              <a:rPr lang="it-IT" dirty="0" err="1"/>
              <a:t>description</a:t>
            </a:r>
            <a:r>
              <a:rPr lang="it-IT" dirty="0"/>
              <a:t>: date, sex, </a:t>
            </a:r>
            <a:r>
              <a:rPr lang="it-IT" dirty="0" err="1"/>
              <a:t>ward</a:t>
            </a:r>
            <a:r>
              <a:rPr lang="it-IT" dirty="0"/>
              <a:t> area, </a:t>
            </a:r>
            <a:r>
              <a:rPr lang="it-IT" dirty="0" err="1"/>
              <a:t>number</a:t>
            </a:r>
            <a:r>
              <a:rPr lang="it-IT" dirty="0"/>
              <a:t> of isolate from the </a:t>
            </a:r>
            <a:r>
              <a:rPr lang="it-IT" dirty="0" err="1"/>
              <a:t>same</a:t>
            </a:r>
            <a:r>
              <a:rPr lang="it-IT" dirty="0"/>
              <a:t> </a:t>
            </a:r>
            <a:r>
              <a:rPr lang="it-IT" dirty="0" err="1"/>
              <a:t>patient</a:t>
            </a:r>
            <a:r>
              <a:rPr lang="it-IT" dirty="0"/>
              <a:t>, sample, therapy and </a:t>
            </a:r>
            <a:r>
              <a:rPr lang="it-IT" dirty="0" err="1"/>
              <a:t>outcame</a:t>
            </a:r>
            <a:endParaRPr lang="it-IT" dirty="0"/>
          </a:p>
        </p:txBody>
      </p:sp>
      <p:sp>
        <p:nvSpPr>
          <p:cNvPr id="2" name="CasellaDiTesto 1">
            <a:extLst>
              <a:ext uri="{FF2B5EF4-FFF2-40B4-BE49-F238E27FC236}">
                <a16:creationId xmlns:a16="http://schemas.microsoft.com/office/drawing/2014/main" id="{B7B875A9-9051-0DB7-246C-F66049F7CA12}"/>
              </a:ext>
            </a:extLst>
          </p:cNvPr>
          <p:cNvSpPr txBox="1"/>
          <p:nvPr/>
        </p:nvSpPr>
        <p:spPr>
          <a:xfrm>
            <a:off x="404044" y="6466009"/>
            <a:ext cx="11628367" cy="215444"/>
          </a:xfrm>
          <a:prstGeom prst="rect">
            <a:avLst/>
          </a:prstGeom>
          <a:noFill/>
        </p:spPr>
        <p:txBody>
          <a:bodyPr wrap="square" rtlCol="0">
            <a:spAutoFit/>
          </a:bodyPr>
          <a:lstStyle/>
          <a:p>
            <a:pPr algn="ctr"/>
            <a:r>
              <a:rPr lang="it-IT" sz="800" dirty="0" err="1"/>
              <a:t>Antibiotic</a:t>
            </a:r>
            <a:r>
              <a:rPr lang="it-IT" sz="800" dirty="0"/>
              <a:t>: CZA - </a:t>
            </a:r>
            <a:r>
              <a:rPr lang="it-IT" sz="800" dirty="0" err="1"/>
              <a:t>ceftazidime</a:t>
            </a:r>
            <a:r>
              <a:rPr lang="it-IT" sz="800" dirty="0"/>
              <a:t>/</a:t>
            </a:r>
            <a:r>
              <a:rPr lang="it-IT" sz="800" dirty="0" err="1"/>
              <a:t>avibactam</a:t>
            </a:r>
            <a:r>
              <a:rPr lang="it-IT" sz="800" dirty="0"/>
              <a:t>, TZP - </a:t>
            </a:r>
            <a:r>
              <a:rPr lang="it-IT" sz="800" dirty="0" err="1"/>
              <a:t>piperacillin</a:t>
            </a:r>
            <a:r>
              <a:rPr lang="it-IT" sz="800" dirty="0"/>
              <a:t>/</a:t>
            </a:r>
            <a:r>
              <a:rPr lang="it-IT" sz="800" dirty="0" err="1"/>
              <a:t>tazobactam</a:t>
            </a:r>
            <a:r>
              <a:rPr lang="it-IT" sz="800" dirty="0"/>
              <a:t>,  MEM- </a:t>
            </a:r>
            <a:r>
              <a:rPr lang="it-IT" sz="800" dirty="0" err="1"/>
              <a:t>meropenem</a:t>
            </a:r>
            <a:r>
              <a:rPr lang="it-IT" sz="800" dirty="0"/>
              <a:t>, CN - </a:t>
            </a:r>
            <a:r>
              <a:rPr lang="it-IT" sz="800" dirty="0" err="1"/>
              <a:t>gentamycin</a:t>
            </a:r>
            <a:r>
              <a:rPr lang="it-IT" sz="800" dirty="0"/>
              <a:t>, CS - </a:t>
            </a:r>
            <a:r>
              <a:rPr lang="it-IT" sz="800" dirty="0" err="1"/>
              <a:t>colistin</a:t>
            </a:r>
            <a:r>
              <a:rPr lang="it-IT" sz="800" dirty="0"/>
              <a:t>, FOS - </a:t>
            </a:r>
            <a:r>
              <a:rPr lang="it-IT" sz="800" dirty="0" err="1"/>
              <a:t>fosfomycin</a:t>
            </a:r>
            <a:r>
              <a:rPr lang="it-IT" sz="800" dirty="0"/>
              <a:t>, SXT -</a:t>
            </a:r>
            <a:r>
              <a:rPr lang="it-IT" sz="800" dirty="0" err="1"/>
              <a:t>trimethoprim</a:t>
            </a:r>
            <a:r>
              <a:rPr lang="it-IT" sz="800" dirty="0"/>
              <a:t>/</a:t>
            </a:r>
            <a:r>
              <a:rPr lang="it-IT" sz="800" dirty="0" err="1"/>
              <a:t>sulfamethoxazole</a:t>
            </a:r>
            <a:r>
              <a:rPr lang="it-IT" sz="800" dirty="0"/>
              <a:t>, DPC-</a:t>
            </a:r>
            <a:r>
              <a:rPr lang="it-IT" sz="800" dirty="0" err="1"/>
              <a:t>daptomycin</a:t>
            </a:r>
            <a:r>
              <a:rPr lang="it-IT" sz="800" dirty="0"/>
              <a:t>, CRO-</a:t>
            </a:r>
            <a:r>
              <a:rPr lang="it-IT" sz="800" dirty="0" err="1"/>
              <a:t>cefriaxone</a:t>
            </a:r>
            <a:r>
              <a:rPr lang="it-IT" sz="800" dirty="0"/>
              <a:t>, LEV-</a:t>
            </a:r>
            <a:r>
              <a:rPr lang="it-IT" sz="800" dirty="0" err="1"/>
              <a:t>levofloxacine</a:t>
            </a:r>
            <a:r>
              <a:rPr lang="it-IT" sz="800" dirty="0"/>
              <a:t>, SAM- </a:t>
            </a:r>
            <a:r>
              <a:rPr lang="it-IT" sz="800" dirty="0" err="1"/>
              <a:t>ampicillin-sulbactam</a:t>
            </a:r>
            <a:r>
              <a:rPr lang="it-IT" sz="800" dirty="0"/>
              <a:t>, LNZ-</a:t>
            </a:r>
            <a:r>
              <a:rPr lang="it-IT" sz="800" dirty="0" err="1"/>
              <a:t>linezolid</a:t>
            </a:r>
            <a:endParaRPr lang="it-IT" sz="800" dirty="0"/>
          </a:p>
        </p:txBody>
      </p:sp>
    </p:spTree>
    <p:extLst>
      <p:ext uri="{BB962C8B-B14F-4D97-AF65-F5344CB8AC3E}">
        <p14:creationId xmlns:p14="http://schemas.microsoft.com/office/powerpoint/2010/main" val="4060180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a:extLst>
              <a:ext uri="{FF2B5EF4-FFF2-40B4-BE49-F238E27FC236}">
                <a16:creationId xmlns:a16="http://schemas.microsoft.com/office/drawing/2014/main" id="{342AAE3A-67F6-15A8-F427-B4D13CBAFAF6}"/>
              </a:ext>
            </a:extLst>
          </p:cNvPr>
          <p:cNvSpPr txBox="1"/>
          <p:nvPr/>
        </p:nvSpPr>
        <p:spPr>
          <a:xfrm>
            <a:off x="2063578" y="420130"/>
            <a:ext cx="5412828" cy="369332"/>
          </a:xfrm>
          <a:prstGeom prst="rect">
            <a:avLst/>
          </a:prstGeom>
          <a:noFill/>
        </p:spPr>
        <p:txBody>
          <a:bodyPr wrap="none" rtlCol="0">
            <a:spAutoFit/>
          </a:bodyPr>
          <a:lstStyle/>
          <a:p>
            <a:r>
              <a:rPr lang="it-IT" dirty="0" err="1"/>
              <a:t>Table</a:t>
            </a:r>
            <a:r>
              <a:rPr lang="it-IT" dirty="0"/>
              <a:t> S2. </a:t>
            </a:r>
            <a:r>
              <a:rPr lang="it-IT" dirty="0" err="1"/>
              <a:t>Quantification</a:t>
            </a:r>
            <a:r>
              <a:rPr lang="it-IT" dirty="0"/>
              <a:t> of DNA for Library </a:t>
            </a:r>
            <a:r>
              <a:rPr lang="it-IT" dirty="0" err="1"/>
              <a:t>preparation</a:t>
            </a:r>
            <a:r>
              <a:rPr lang="it-IT" dirty="0"/>
              <a:t>. </a:t>
            </a:r>
          </a:p>
        </p:txBody>
      </p:sp>
      <p:graphicFrame>
        <p:nvGraphicFramePr>
          <p:cNvPr id="2" name="Tabella 1">
            <a:extLst>
              <a:ext uri="{FF2B5EF4-FFF2-40B4-BE49-F238E27FC236}">
                <a16:creationId xmlns:a16="http://schemas.microsoft.com/office/drawing/2014/main" id="{F62C4BC9-169D-4461-0F28-07E8402FBF02}"/>
              </a:ext>
            </a:extLst>
          </p:cNvPr>
          <p:cNvGraphicFramePr>
            <a:graphicFrameLocks noGrp="1"/>
          </p:cNvGraphicFramePr>
          <p:nvPr>
            <p:extLst>
              <p:ext uri="{D42A27DB-BD31-4B8C-83A1-F6EECF244321}">
                <p14:modId xmlns:p14="http://schemas.microsoft.com/office/powerpoint/2010/main" val="829603370"/>
              </p:ext>
            </p:extLst>
          </p:nvPr>
        </p:nvGraphicFramePr>
        <p:xfrm>
          <a:off x="3023236" y="1639094"/>
          <a:ext cx="3961128" cy="4064000"/>
        </p:xfrm>
        <a:graphic>
          <a:graphicData uri="http://schemas.openxmlformats.org/drawingml/2006/table">
            <a:tbl>
              <a:tblPr firstRow="1" firstCol="1" bandRow="1"/>
              <a:tblGrid>
                <a:gridCol w="990282">
                  <a:extLst>
                    <a:ext uri="{9D8B030D-6E8A-4147-A177-3AD203B41FA5}">
                      <a16:colId xmlns:a16="http://schemas.microsoft.com/office/drawing/2014/main" val="2969851601"/>
                    </a:ext>
                  </a:extLst>
                </a:gridCol>
                <a:gridCol w="990282">
                  <a:extLst>
                    <a:ext uri="{9D8B030D-6E8A-4147-A177-3AD203B41FA5}">
                      <a16:colId xmlns:a16="http://schemas.microsoft.com/office/drawing/2014/main" val="4102207766"/>
                    </a:ext>
                  </a:extLst>
                </a:gridCol>
                <a:gridCol w="990282">
                  <a:extLst>
                    <a:ext uri="{9D8B030D-6E8A-4147-A177-3AD203B41FA5}">
                      <a16:colId xmlns:a16="http://schemas.microsoft.com/office/drawing/2014/main" val="2232655405"/>
                    </a:ext>
                  </a:extLst>
                </a:gridCol>
                <a:gridCol w="990282">
                  <a:extLst>
                    <a:ext uri="{9D8B030D-6E8A-4147-A177-3AD203B41FA5}">
                      <a16:colId xmlns:a16="http://schemas.microsoft.com/office/drawing/2014/main" val="1995405415"/>
                    </a:ext>
                  </a:extLst>
                </a:gridCol>
              </a:tblGrid>
              <a:tr h="215900">
                <a:tc rowSpan="2">
                  <a:txBody>
                    <a:bodyPr/>
                    <a:lstStyle/>
                    <a:p>
                      <a:pPr algn="ctr"/>
                      <a:r>
                        <a:rPr lang="it-IT" sz="10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Strains</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BioPhotometer</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it-IT"/>
                    </a:p>
                  </a:txBody>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Qubit</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42348913"/>
                  </a:ext>
                </a:extLst>
              </a:tr>
              <a:tr h="215900">
                <a:tc vMerge="1">
                  <a:txBody>
                    <a:bodyPr/>
                    <a:lstStyle/>
                    <a:p>
                      <a:endParaRPr lang="it-IT"/>
                    </a:p>
                  </a:txBody>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260/280 range: </a:t>
                      </a: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260/230 range: </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p>
                      <a:pPr algn="ct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it-IT" sz="1000" b="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ng/µl</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3874097"/>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1CT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75,6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959368297"/>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2CT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53,4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380577883"/>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3CT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56,6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145505009"/>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4CT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23,2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3692926114"/>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5CT</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59,2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3662687288"/>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1CZ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0,85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16,7</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849535594"/>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2CZ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1,87</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47,6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1265407161"/>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3CZ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39,8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3116689555"/>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4CZ</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544433941"/>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5CZ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78,8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040490843"/>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6CZ</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1,38</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37,6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108772685"/>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7CZ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1,97</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416714643"/>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8CZ</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43,4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990795742"/>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9CZ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1,77</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14,4</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3601050926"/>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10CZ</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2,12</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0,45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10,6</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extLst>
                  <a:ext uri="{0D108BD9-81ED-4DB2-BD59-A6C34878D82A}">
                    <a16:rowId xmlns:a16="http://schemas.microsoft.com/office/drawing/2014/main" val="2033722363"/>
                  </a:ext>
                </a:extLst>
              </a:tr>
              <a:tr h="215900">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12CZ</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2,03</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ctr"/>
                      <a:r>
                        <a:rPr lang="it-IT" sz="10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1,15</a:t>
                      </a:r>
                      <a:endParaRPr lang="it-IT" sz="12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it-IT" sz="10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63445469"/>
                  </a:ext>
                </a:extLst>
              </a:tr>
            </a:tbl>
          </a:graphicData>
        </a:graphic>
      </p:graphicFrame>
    </p:spTree>
    <p:extLst>
      <p:ext uri="{BB962C8B-B14F-4D97-AF65-F5344CB8AC3E}">
        <p14:creationId xmlns:p14="http://schemas.microsoft.com/office/powerpoint/2010/main" val="2282061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10A30D-625B-9817-9D2E-3E358EA1ACEF}"/>
              </a:ext>
            </a:extLst>
          </p:cNvPr>
          <p:cNvSpPr>
            <a:spLocks noGrp="1"/>
          </p:cNvSpPr>
          <p:nvPr>
            <p:ph type="title"/>
          </p:nvPr>
        </p:nvSpPr>
        <p:spPr/>
        <p:txBody>
          <a:bodyPr>
            <a:normAutofit/>
          </a:bodyPr>
          <a:lstStyle/>
          <a:p>
            <a:r>
              <a:rPr lang="en-US" sz="1800" b="1" dirty="0"/>
              <a:t>Supplementary material “clinical information”</a:t>
            </a:r>
            <a:br>
              <a:rPr lang="it-IT" sz="1800" dirty="0"/>
            </a:br>
            <a:endParaRPr lang="it-IT" sz="1800" dirty="0"/>
          </a:p>
        </p:txBody>
      </p:sp>
      <p:sp>
        <p:nvSpPr>
          <p:cNvPr id="3" name="Segnaposto contenuto 2">
            <a:extLst>
              <a:ext uri="{FF2B5EF4-FFF2-40B4-BE49-F238E27FC236}">
                <a16:creationId xmlns:a16="http://schemas.microsoft.com/office/drawing/2014/main" id="{5CDBE1F8-2B97-FB92-709B-D3306B4E4CAE}"/>
              </a:ext>
            </a:extLst>
          </p:cNvPr>
          <p:cNvSpPr>
            <a:spLocks noGrp="1"/>
          </p:cNvSpPr>
          <p:nvPr>
            <p:ph idx="1"/>
          </p:nvPr>
        </p:nvSpPr>
        <p:spPr>
          <a:xfrm>
            <a:off x="838200" y="1331355"/>
            <a:ext cx="10515600" cy="3166505"/>
          </a:xfrm>
        </p:spPr>
        <p:txBody>
          <a:bodyPr>
            <a:noAutofit/>
          </a:bodyPr>
          <a:lstStyle/>
          <a:p>
            <a:pPr marL="0" indent="0" algn="just">
              <a:buNone/>
            </a:pPr>
            <a:r>
              <a:rPr lang="en-US" sz="1600" dirty="0"/>
              <a:t>Patients collected in Catania (1/2CT, 3CT, 4CT and 5CT) were not treated with ceftazidime/avibactam. Two out four were collected form the same ward, from </a:t>
            </a:r>
            <a:r>
              <a:rPr lang="en-US" sz="1600" dirty="0" err="1"/>
              <a:t>brocoaspirate</a:t>
            </a:r>
            <a:r>
              <a:rPr lang="en-US" sz="1600" dirty="0"/>
              <a:t> and blood culture in the same period, and treated with meropenem and </a:t>
            </a:r>
            <a:r>
              <a:rPr lang="en-US" sz="1600" dirty="0" err="1"/>
              <a:t>colistine</a:t>
            </a:r>
            <a:r>
              <a:rPr lang="en-US" sz="1600" dirty="0"/>
              <a:t>. A naïve strains (2CT) ceftazidime/avibactam resistant was collected in perianal swab for the first patient. The other two patients were collected from blood culture and burn swab from patient treated with meropenem and daptomycin and meropenem during the infection. </a:t>
            </a:r>
            <a:endParaRPr lang="it-IT" sz="1600" dirty="0"/>
          </a:p>
          <a:p>
            <a:pPr marL="0" indent="0" algn="just">
              <a:buNone/>
            </a:pPr>
            <a:r>
              <a:rPr lang="en-US" sz="1600" dirty="0"/>
              <a:t>Among patients followed at “</a:t>
            </a:r>
            <a:r>
              <a:rPr lang="en-US" sz="1600" i="1" dirty="0"/>
              <a:t>Mater Domini</a:t>
            </a:r>
            <a:r>
              <a:rPr lang="en-US" sz="1600" dirty="0"/>
              <a:t>” teaching hospital, in four cases (samples 1CZ, 5CZ, 9CZ, 10CZ) the </a:t>
            </a:r>
            <a:r>
              <a:rPr lang="en-US" sz="1600" i="1" dirty="0"/>
              <a:t>K. pneumoniae</a:t>
            </a:r>
            <a:r>
              <a:rPr lang="en-US" sz="1600" dirty="0"/>
              <a:t> isolates were obtained after ceftazidime/avibactam was administrated to patients. Only for the 9CZ isolate obtained from a rectal swab, a previous isolate (8CZ) was obtained from blood culture from the same patient while he was naïve to ceftazidime/avibactam. </a:t>
            </a:r>
            <a:endParaRPr lang="it-IT" sz="1600" dirty="0"/>
          </a:p>
          <a:p>
            <a:pPr marL="0" indent="0" algn="just">
              <a:buNone/>
            </a:pPr>
            <a:r>
              <a:rPr lang="en-US" sz="1600" dirty="0"/>
              <a:t>Therefore, our dataset is not powerful enough to provide a demonstration of the actual risk of emergence of </a:t>
            </a:r>
            <a:r>
              <a:rPr lang="en-US" sz="1600" i="1" dirty="0"/>
              <a:t>K. pneumoniae</a:t>
            </a:r>
            <a:r>
              <a:rPr lang="en-US" sz="1600" dirty="0"/>
              <a:t> resistance induced by ceftazidime/avibactam. Rather, our objective was to provide an in-depth characterization of the study isolates. </a:t>
            </a:r>
            <a:endParaRPr lang="it-IT" sz="1600" dirty="0"/>
          </a:p>
          <a:p>
            <a:pPr marL="0" indent="0" algn="just">
              <a:buNone/>
            </a:pPr>
            <a:r>
              <a:rPr lang="en-US" sz="1600" dirty="0"/>
              <a:t>Regarding the prognosis of infection, four patients providing isolates 1CZ, 4CZ, 5CZ, 8+9CZ recovered and were discharged, while the remaining 6 patients died. Only two patients were prescribed ceftazidime/avibactam at the same day of sample collection (2CZ and 4CZ); the former died after receiving ceftazidime/avibactam in combination with colistin and daptomycin and the latter survived after ceftazidime/avibactam in combination with colistin and tigecycline. </a:t>
            </a:r>
            <a:endParaRPr lang="it-IT" sz="1600" dirty="0"/>
          </a:p>
          <a:p>
            <a:pPr marL="0" indent="0" algn="just">
              <a:buNone/>
            </a:pPr>
            <a:r>
              <a:rPr lang="en-US" sz="1600" dirty="0"/>
              <a:t>Due to the small number of the study patients, we were not able to perform an analysis of the treatment outcomes and their predictors, including </a:t>
            </a:r>
            <a:r>
              <a:rPr lang="en-US" sz="1600" dirty="0" err="1"/>
              <a:t>resistome</a:t>
            </a:r>
            <a:r>
              <a:rPr lang="en-US" sz="1600" dirty="0"/>
              <a:t> and virulome characteristics. Therefore, more studies are needed in this respect. </a:t>
            </a:r>
            <a:endParaRPr lang="it-IT" sz="1600" dirty="0"/>
          </a:p>
          <a:p>
            <a:pPr algn="just"/>
            <a:endParaRPr lang="it-IT" sz="1600" dirty="0"/>
          </a:p>
        </p:txBody>
      </p:sp>
    </p:spTree>
    <p:extLst>
      <p:ext uri="{BB962C8B-B14F-4D97-AF65-F5344CB8AC3E}">
        <p14:creationId xmlns:p14="http://schemas.microsoft.com/office/powerpoint/2010/main" val="192926835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7029</TotalTime>
  <Words>1005</Words>
  <Application>Microsoft Macintosh PowerPoint</Application>
  <PresentationFormat>Widescreen</PresentationFormat>
  <Paragraphs>431</Paragraphs>
  <Slides>4</Slides>
  <Notes>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4</vt:i4>
      </vt:variant>
    </vt:vector>
  </HeadingPairs>
  <TitlesOfParts>
    <vt:vector size="8" baseType="lpstr">
      <vt:lpstr>Arial</vt:lpstr>
      <vt:lpstr>Calibri</vt:lpstr>
      <vt:lpstr>Calibri Light</vt:lpstr>
      <vt:lpstr>Tema di Office</vt:lpstr>
      <vt:lpstr>Presentazione standard di PowerPoint</vt:lpstr>
      <vt:lpstr>Presentazione standard di PowerPoint</vt:lpstr>
      <vt:lpstr>Presentazione standard di PowerPoint</vt:lpstr>
      <vt:lpstr>Supplementary material “clinical information”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dafne bongiorno</dc:creator>
  <cp:lastModifiedBy>dafne bongiorno</cp:lastModifiedBy>
  <cp:revision>58</cp:revision>
  <cp:lastPrinted>2022-05-20T14:48:48Z</cp:lastPrinted>
  <dcterms:created xsi:type="dcterms:W3CDTF">2022-05-18T15:23:03Z</dcterms:created>
  <dcterms:modified xsi:type="dcterms:W3CDTF">2022-09-11T15:09:11Z</dcterms:modified>
</cp:coreProperties>
</file>