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C6C53D-684E-40CC-9632-BCA7700A9B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1DFA1FF-9A36-44F7-AC38-2972E45B27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572CFCE-A94E-4A2C-85C0-7B670A17F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72AB02C-49CC-43B9-9408-4F676FB76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2233CB-0296-4986-8E78-902D86ADA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87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4938C0-A189-4B96-8168-F7060BD9D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2D0943E-5B78-40A9-9C72-E1839E93F4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548160B-225A-437F-A747-A52226838E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B9DE9E2-F4BC-4BEC-AC99-B745F3BC6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1229B64-BAF6-42CE-9612-3D2524930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266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7DDED5D-8135-4F1E-B961-288FB3610E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29F9CBB-CD2B-4088-BC1E-CFBD26A82B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351F6F2-B924-483B-A294-62401F0BF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A275A4-E47F-4835-918D-C7565E22C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2AD419E-F62E-4B1E-9940-47067FD5F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01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6AAFE3-5DC4-473A-87D6-294FA3CC7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D54B35-BBD9-48A2-88E7-B43E5674DB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9783348-B235-49C2-91E0-05772590E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EFB067F-9F6B-4355-93B4-B9A1EF57A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D8AA7A3-06AE-40BB-9E53-CAC95CE22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9855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F03BBEE-E3FB-4B44-ABF7-BE760D24B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1495753-D68F-44AF-AA36-F993B79966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D59655-AF67-4009-8240-0CF3C4B55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33AE099-4E04-41DD-AC4A-34A1CD0A3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57FCD4-71EF-48EC-AA18-D689C718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6446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514FB1E-3543-4749-A49E-0A832C1C1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9A8159-E43F-4086-992E-21FEEFA87F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6323862-3387-4816-9129-85B6CB75AE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A1B09A-CB13-40EB-9844-3EB918CC7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2EAA82-75C6-4A75-B345-B1BCDB52FF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854A89B-04B7-4D67-A0CE-4E79A4DD4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0679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D3B911-EA87-4FA5-AE0F-742A16B79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03EAC2-89EC-4F5A-88D9-22F4EFF875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C6C2BD1-B55F-429E-A730-AFC6EBE94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B8C6610-6F59-48E5-9DC1-7A1D78620F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2B9FFF2-88FF-42A0-BFEB-D140F3F2CF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08AD125-CAF0-4B3B-84E6-F519DF744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D9DD47D-2911-494B-9028-0C9ED974C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E9C08F4-86DE-4DE6-9659-CC6A33740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591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918E9D6-8FA0-4F42-8DEB-2BEB9FAE3A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9344218-E8A0-4D4A-A428-D1B1C7E4F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47A5CC3-5A5B-44D3-B3FD-CE3B67F68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C01D3DB-5C66-456C-8D33-D566F37D3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84721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79145ADB-7EF0-4FC0-8F7A-FC0E126D3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572D67C-4C62-40C5-98E5-24B701177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EA70140-F703-48D7-A98B-A3882B81A1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7072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B5C95E-503A-4A1D-8FF7-DF6D105D0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46C8241-4897-4710-AB5C-2A8A30CE36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259B95A-83A1-4079-B77E-0E0CAA51B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DFCB3E4-5616-4A7C-B55F-BDFC2666B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0CE13B-C154-4AFB-BA74-817B9054E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277EA58-4ED2-444E-83AD-250AC5D5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548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C02113-F4AD-49F5-B839-8F9E82D24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0163C89-7B58-4F41-BC33-96A23A2225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56DB15-80D5-4E07-84F9-87ECEE0B15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BA2A7C0-4B9A-42A1-AB50-7954D3C3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2758663-8F01-42E5-9EC9-EFC0698A6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D82216F-19DF-4F1F-8BF1-C6D468E785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2441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69093D1-13CA-484C-8B66-22D83B2B1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E56CE8F-78F8-47E0-9B96-878BB6880B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287E60-AC73-44A8-B01E-78F55EEDFB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F8C724-B110-4F8D-ABC1-93232A39D1AA}" type="datetimeFigureOut">
              <a:rPr kumimoji="1" lang="ja-JP" altLang="en-US" smtClean="0"/>
              <a:t>2022/12/16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1C0953C-080C-431D-8278-5548974343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0913408-10AF-471C-B015-E5989868B3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A2660-D6D3-4601-95C7-E7D6E7C9DD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545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A70113-C4CF-42D7-87EA-5BB56F56F9E9}"/>
              </a:ext>
            </a:extLst>
          </p:cNvPr>
          <p:cNvSpPr txBox="1"/>
          <p:nvPr/>
        </p:nvSpPr>
        <p:spPr>
          <a:xfrm>
            <a:off x="3047338" y="3242346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CD19EE4-EC0E-4919-A357-9BCA5E62EA6B}"/>
              </a:ext>
            </a:extLst>
          </p:cNvPr>
          <p:cNvSpPr txBox="1"/>
          <p:nvPr/>
        </p:nvSpPr>
        <p:spPr>
          <a:xfrm>
            <a:off x="3047338" y="3242346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ja-JP" altLang="en-US" dirty="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33D7298-8CA9-43EF-A170-55DFDEFF4FD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172" r="34015" b="13862"/>
          <a:stretch/>
        </p:blipFill>
        <p:spPr>
          <a:xfrm>
            <a:off x="2070123" y="435315"/>
            <a:ext cx="4047214" cy="4126935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F44F6725-B074-45E1-B453-B694FDA3A8B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4776" t="12505" r="21799" b="79786"/>
          <a:stretch/>
        </p:blipFill>
        <p:spPr>
          <a:xfrm>
            <a:off x="3749836" y="3451157"/>
            <a:ext cx="488950" cy="648897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C8F1549-4CC3-4EC6-A997-072C22C2F3F4}"/>
              </a:ext>
            </a:extLst>
          </p:cNvPr>
          <p:cNvSpPr txBox="1"/>
          <p:nvPr/>
        </p:nvSpPr>
        <p:spPr>
          <a:xfrm>
            <a:off x="4208968" y="3462976"/>
            <a:ext cx="1082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Solid-part size</a:t>
            </a:r>
            <a:endParaRPr kumimoji="1" lang="ja-JP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E5783F48-0A8B-49BC-9708-062E67A6947D}"/>
              </a:ext>
            </a:extLst>
          </p:cNvPr>
          <p:cNvSpPr txBox="1"/>
          <p:nvPr/>
        </p:nvSpPr>
        <p:spPr>
          <a:xfrm>
            <a:off x="4208968" y="3739975"/>
            <a:ext cx="185662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rPr>
              <a:t>Average solid CT value</a:t>
            </a:r>
            <a:endParaRPr kumimoji="1" lang="ja-JP" altLang="en-US" sz="12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3A16BB2-B9AA-4500-A72F-7175020C09E0}"/>
              </a:ext>
            </a:extLst>
          </p:cNvPr>
          <p:cNvSpPr txBox="1"/>
          <p:nvPr/>
        </p:nvSpPr>
        <p:spPr>
          <a:xfrm>
            <a:off x="3638518" y="4562250"/>
            <a:ext cx="13974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Calibri" panose="020F0502020204030204" pitchFamily="34" charset="0"/>
                <a:cs typeface="Calibri" panose="020F0502020204030204" pitchFamily="34" charset="0"/>
              </a:rPr>
              <a:t>1-Specificity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033A5B3-768E-4C26-AA4F-4BB0B881F586}"/>
              </a:ext>
            </a:extLst>
          </p:cNvPr>
          <p:cNvSpPr txBox="1"/>
          <p:nvPr/>
        </p:nvSpPr>
        <p:spPr>
          <a:xfrm rot="16200000">
            <a:off x="1194486" y="2160228"/>
            <a:ext cx="139744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400" b="1" dirty="0">
                <a:latin typeface="Calibri" panose="020F0502020204030204" pitchFamily="34" charset="0"/>
                <a:cs typeface="Calibri" panose="020F0502020204030204" pitchFamily="34" charset="0"/>
              </a:rPr>
              <a:t>Sensitivity</a:t>
            </a:r>
            <a:endParaRPr kumimoji="1" lang="ja-JP" alt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B89ACE80-C2C1-450A-9F44-FAD337F6C33E}"/>
              </a:ext>
            </a:extLst>
          </p:cNvPr>
          <p:cNvGrpSpPr/>
          <p:nvPr/>
        </p:nvGrpSpPr>
        <p:grpSpPr>
          <a:xfrm>
            <a:off x="6758408" y="3324476"/>
            <a:ext cx="4818948" cy="830997"/>
            <a:chOff x="5732890" y="4227738"/>
            <a:chExt cx="4818948" cy="830997"/>
          </a:xfrm>
        </p:grpSpPr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2AB30EE-45F7-47F7-B5F9-BB7FA46B8241}"/>
                </a:ext>
              </a:extLst>
            </p:cNvPr>
            <p:cNvSpPr txBox="1"/>
            <p:nvPr/>
          </p:nvSpPr>
          <p:spPr>
            <a:xfrm>
              <a:off x="5732890" y="4227738"/>
              <a:ext cx="4818948" cy="83099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		AUC	95%CI	Cut-off value</a:t>
              </a:r>
            </a:p>
            <a:p>
              <a:endParaRPr kumimoji="1" lang="en-US" altLang="ja-JP" sz="1200" b="1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r>
                <a:rPr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Solid-part size	</a:t>
              </a:r>
              <a:r>
                <a:rPr kumimoji="1"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	.754	.701-.806	1.83 cm</a:t>
              </a:r>
            </a:p>
            <a:p>
              <a:r>
                <a:rPr lang="en-US" altLang="ja-JP" sz="1200" b="1" dirty="0">
                  <a:latin typeface="Calibri" panose="020F0502020204030204" pitchFamily="34" charset="0"/>
                  <a:cs typeface="Calibri" panose="020F0502020204030204" pitchFamily="34" charset="0"/>
                </a:rPr>
                <a:t>Average solid CT value	.761	.705-.818	-103 HU</a:t>
              </a:r>
            </a:p>
          </p:txBody>
        </p: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C872BFFE-2A65-4BE0-9ACE-B55BAEF06A37}"/>
                </a:ext>
              </a:extLst>
            </p:cNvPr>
            <p:cNvCxnSpPr>
              <a:cxnSpLocks/>
            </p:cNvCxnSpPr>
            <p:nvPr/>
          </p:nvCxnSpPr>
          <p:spPr>
            <a:xfrm>
              <a:off x="5820355" y="4556097"/>
              <a:ext cx="461382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88C933B-58EF-E4D2-6CE6-6646580795E9}"/>
              </a:ext>
            </a:extLst>
          </p:cNvPr>
          <p:cNvSpPr txBox="1"/>
          <p:nvPr/>
        </p:nvSpPr>
        <p:spPr>
          <a:xfrm>
            <a:off x="107717" y="124676"/>
            <a:ext cx="26459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Supplement Figure 1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504992-671A-7EB7-4F74-E8BCEAF196AA}"/>
              </a:ext>
            </a:extLst>
          </p:cNvPr>
          <p:cNvSpPr txBox="1"/>
          <p:nvPr/>
        </p:nvSpPr>
        <p:spPr>
          <a:xfrm>
            <a:off x="1300650" y="5242605"/>
            <a:ext cx="9529893" cy="10079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US" altLang="ja-JP" sz="16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Receiver-operating characteristics area under the curve for solid-part size and average solid </a:t>
            </a:r>
            <a:r>
              <a:rPr lang="en-US" altLang="ja-JP" sz="16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computed tomography</a:t>
            </a:r>
            <a:r>
              <a:rPr lang="en-US" altLang="ja-JP" sz="1600" kern="1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value to identify lymph node metastasis. </a:t>
            </a:r>
            <a:r>
              <a:rPr lang="en-US" altLang="ja-JP" sz="16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CT, computed tomography; HU, Hounsfield units.</a:t>
            </a:r>
            <a:endParaRPr lang="ja-JP" altLang="ja-JP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3921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14529</TotalTime>
  <Words>82</Words>
  <Application>Microsoft Office PowerPoint</Application>
  <PresentationFormat>ワイド画面</PresentationFormat>
  <Paragraphs>10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游明朝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嶋田 善久</dc:creator>
  <cp:lastModifiedBy>嶋田 善久</cp:lastModifiedBy>
  <cp:revision>138</cp:revision>
  <cp:lastPrinted>2022-06-05T04:29:12Z</cp:lastPrinted>
  <dcterms:created xsi:type="dcterms:W3CDTF">2021-12-15T07:28:45Z</dcterms:created>
  <dcterms:modified xsi:type="dcterms:W3CDTF">2022-12-15T23:36:58Z</dcterms:modified>
</cp:coreProperties>
</file>