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920" autoAdjust="0"/>
  </p:normalViewPr>
  <p:slideViewPr>
    <p:cSldViewPr snapToGrid="0">
      <p:cViewPr varScale="1">
        <p:scale>
          <a:sx n="87" d="100"/>
          <a:sy n="87" d="100"/>
        </p:scale>
        <p:origin x="84" y="26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3D3B6-22F5-4B66-B20C-F14BBD22B2CD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39DC1-484E-4345-98C1-2C100B8DE17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15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39DC1-484E-4345-98C1-2C100B8DE17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2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01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34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656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06405" indent="0" algn="ctr">
              <a:buNone/>
              <a:defRPr/>
            </a:lvl2pPr>
            <a:lvl3pPr marL="812810" indent="0" algn="ctr">
              <a:buNone/>
              <a:defRPr/>
            </a:lvl3pPr>
            <a:lvl4pPr marL="1219215" indent="0" algn="ctr">
              <a:buNone/>
              <a:defRPr/>
            </a:lvl4pPr>
            <a:lvl5pPr marL="1625620" indent="0" algn="ctr">
              <a:buNone/>
              <a:defRPr/>
            </a:lvl5pPr>
            <a:lvl6pPr marL="2032025" indent="0" algn="ctr">
              <a:buNone/>
              <a:defRPr/>
            </a:lvl6pPr>
            <a:lvl7pPr marL="2438430" indent="0" algn="ctr">
              <a:buNone/>
              <a:defRPr/>
            </a:lvl7pPr>
            <a:lvl8pPr marL="2844836" indent="0" algn="ctr">
              <a:buNone/>
              <a:defRPr/>
            </a:lvl8pPr>
            <a:lvl9pPr marL="3251241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388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060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89" y="4406901"/>
            <a:ext cx="77724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405" indent="0">
              <a:buNone/>
              <a:defRPr sz="1600"/>
            </a:lvl2pPr>
            <a:lvl3pPr marL="812810" indent="0">
              <a:buNone/>
              <a:defRPr sz="1422"/>
            </a:lvl3pPr>
            <a:lvl4pPr marL="1219215" indent="0">
              <a:buNone/>
              <a:defRPr sz="1244"/>
            </a:lvl4pPr>
            <a:lvl5pPr marL="1625620" indent="0">
              <a:buNone/>
              <a:defRPr sz="1244"/>
            </a:lvl5pPr>
            <a:lvl6pPr marL="2032025" indent="0">
              <a:buNone/>
              <a:defRPr sz="1244"/>
            </a:lvl6pPr>
            <a:lvl7pPr marL="2438430" indent="0">
              <a:buNone/>
              <a:defRPr sz="1244"/>
            </a:lvl7pPr>
            <a:lvl8pPr marL="2844836" indent="0">
              <a:buNone/>
              <a:defRPr sz="1244"/>
            </a:lvl8pPr>
            <a:lvl9pPr marL="3251241" indent="0">
              <a:buNone/>
              <a:defRPr sz="1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00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8467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9734" y="1981200"/>
            <a:ext cx="3818467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847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78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29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10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82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7697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89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756" y="273051"/>
            <a:ext cx="5111044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89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12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67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179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93834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79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83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98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30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932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9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44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8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CBBF0-E61F-4FA9-98BC-9714D578FF99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BEE1-52B5-4D5E-8CD6-9DA942241DE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6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00"/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44" b="0">
                <a:ea typeface="Osaka" charset="-128"/>
                <a:cs typeface="+mn-cs"/>
              </a:defRPr>
            </a:lvl1pPr>
          </a:lstStyle>
          <a:p>
            <a:fld id="{663B3BFD-9562-4DE7-A02C-2FEF9B0080D7}" type="datetimeFigureOut">
              <a:rPr kumimoji="1" lang="ja-JP" altLang="en-US" smtClean="0"/>
              <a:pPr/>
              <a:t>2022/12/12</a:t>
            </a:fld>
            <a:endParaRPr kumimoji="1" lang="ja-JP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44" b="0">
                <a:ea typeface="Osaka" charset="-128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44" b="0"/>
            </a:lvl1pPr>
          </a:lstStyle>
          <a:p>
            <a:fld id="{6C25B392-AA39-4882-A12F-5AA915C036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18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+mj-lt"/>
          <a:ea typeface="+mj-ea"/>
          <a:cs typeface="Osak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  <a:cs typeface="Osaka"/>
        </a:defRPr>
      </a:lvl5pPr>
      <a:lvl6pPr marL="406405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6pPr>
      <a:lvl7pPr marL="812810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7pPr>
      <a:lvl8pPr marL="1219215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8pPr>
      <a:lvl9pPr marL="1625620" algn="ctr" rtl="0" eaLnBrk="1" fontAlgn="base" hangingPunct="1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imes" pitchFamily="18" charset="0"/>
          <a:ea typeface="Osaka" charset="-128"/>
        </a:defRPr>
      </a:lvl9pPr>
    </p:titleStyle>
    <p:bodyStyle>
      <a:lvl1pPr marL="304804" indent="-304804" algn="l" rtl="0" eaLnBrk="1" fontAlgn="base" hangingPunct="1">
        <a:spcBef>
          <a:spcPct val="20000"/>
        </a:spcBef>
        <a:spcAft>
          <a:spcPct val="0"/>
        </a:spcAft>
        <a:buChar char="•"/>
        <a:defRPr kumimoji="1" sz="2844">
          <a:solidFill>
            <a:schemeClr val="tx1"/>
          </a:solidFill>
          <a:latin typeface="+mn-lt"/>
          <a:ea typeface="+mn-ea"/>
          <a:cs typeface="Osaka"/>
        </a:defRPr>
      </a:lvl1pPr>
      <a:lvl2pPr marL="660408" indent="-254003" algn="l" rtl="0" eaLnBrk="1" fontAlgn="base" hangingPunct="1">
        <a:spcBef>
          <a:spcPct val="20000"/>
        </a:spcBef>
        <a:spcAft>
          <a:spcPct val="0"/>
        </a:spcAft>
        <a:buChar char="–"/>
        <a:defRPr kumimoji="1" sz="2489">
          <a:solidFill>
            <a:schemeClr val="tx1"/>
          </a:solidFill>
          <a:latin typeface="+mn-lt"/>
          <a:ea typeface="+mn-ea"/>
          <a:cs typeface="Osaka"/>
        </a:defRPr>
      </a:lvl2pPr>
      <a:lvl3pPr marL="1016013" indent="-203203" algn="l" rtl="0" eaLnBrk="1" fontAlgn="base" hangingPunct="1">
        <a:spcBef>
          <a:spcPct val="20000"/>
        </a:spcBef>
        <a:spcAft>
          <a:spcPct val="0"/>
        </a:spcAft>
        <a:buChar char="•"/>
        <a:defRPr kumimoji="1" sz="2133">
          <a:solidFill>
            <a:schemeClr val="tx1"/>
          </a:solidFill>
          <a:latin typeface="+mn-lt"/>
          <a:ea typeface="+mn-ea"/>
          <a:cs typeface="Osaka"/>
        </a:defRPr>
      </a:lvl3pPr>
      <a:lvl4pPr marL="1422418" indent="-203203" algn="l" rtl="0" eaLnBrk="1" fontAlgn="base" hangingPunct="1">
        <a:spcBef>
          <a:spcPct val="20000"/>
        </a:spcBef>
        <a:spcAft>
          <a:spcPct val="0"/>
        </a:spcAft>
        <a:buChar char="–"/>
        <a:defRPr kumimoji="1" sz="1778">
          <a:solidFill>
            <a:schemeClr val="tx1"/>
          </a:solidFill>
          <a:latin typeface="+mn-lt"/>
          <a:ea typeface="+mn-ea"/>
          <a:cs typeface="Osaka"/>
        </a:defRPr>
      </a:lvl4pPr>
      <a:lvl5pPr marL="182882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  <a:cs typeface="Osaka"/>
        </a:defRPr>
      </a:lvl5pPr>
      <a:lvl6pPr marL="2235228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6pPr>
      <a:lvl7pPr marL="264163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7pPr>
      <a:lvl8pPr marL="3048038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8pPr>
      <a:lvl9pPr marL="3454443" indent="-203203" algn="l" rtl="0" eaLnBrk="1" fontAlgn="base" hangingPunct="1">
        <a:spcBef>
          <a:spcPct val="20000"/>
        </a:spcBef>
        <a:spcAft>
          <a:spcPct val="0"/>
        </a:spcAft>
        <a:buChar char="»"/>
        <a:defRPr kumimoji="1" sz="17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812810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avi"/><Relationship Id="rId13" Type="http://schemas.openxmlformats.org/officeDocument/2006/relationships/image" Target="../media/image4.png"/><Relationship Id="rId3" Type="http://schemas.microsoft.com/office/2007/relationships/media" Target="../media/media2.avi"/><Relationship Id="rId7" Type="http://schemas.microsoft.com/office/2007/relationships/media" Target="../media/media4.avi"/><Relationship Id="rId12" Type="http://schemas.openxmlformats.org/officeDocument/2006/relationships/image" Target="../media/image3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openxmlformats.org/officeDocument/2006/relationships/image" Target="../media/image2.png"/><Relationship Id="rId5" Type="http://schemas.microsoft.com/office/2007/relationships/media" Target="../media/media3.avi"/><Relationship Id="rId10" Type="http://schemas.openxmlformats.org/officeDocument/2006/relationships/image" Target="../media/image1.png"/><Relationship Id="rId4" Type="http://schemas.openxmlformats.org/officeDocument/2006/relationships/video" Target="../media/media2.avi"/><Relationship Id="rId9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ideo" Target="../media/media8.avi"/><Relationship Id="rId13" Type="http://schemas.openxmlformats.org/officeDocument/2006/relationships/image" Target="../media/image7.png"/><Relationship Id="rId3" Type="http://schemas.microsoft.com/office/2007/relationships/media" Target="../media/media6.avi"/><Relationship Id="rId7" Type="http://schemas.microsoft.com/office/2007/relationships/media" Target="../media/media8.avi"/><Relationship Id="rId12" Type="http://schemas.openxmlformats.org/officeDocument/2006/relationships/image" Target="../media/image6.png"/><Relationship Id="rId2" Type="http://schemas.openxmlformats.org/officeDocument/2006/relationships/video" Target="../media/media5.avi"/><Relationship Id="rId1" Type="http://schemas.microsoft.com/office/2007/relationships/media" Target="../media/media5.avi"/><Relationship Id="rId6" Type="http://schemas.openxmlformats.org/officeDocument/2006/relationships/video" Target="../media/media7.avi"/><Relationship Id="rId11" Type="http://schemas.openxmlformats.org/officeDocument/2006/relationships/image" Target="../media/image5.png"/><Relationship Id="rId5" Type="http://schemas.microsoft.com/office/2007/relationships/media" Target="../media/media7.avi"/><Relationship Id="rId10" Type="http://schemas.openxmlformats.org/officeDocument/2006/relationships/notesSlide" Target="../notesSlides/notesSlide1.xml"/><Relationship Id="rId4" Type="http://schemas.openxmlformats.org/officeDocument/2006/relationships/video" Target="../media/media6.avi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タイトル 1"/>
          <p:cNvSpPr txBox="1">
            <a:spLocks/>
          </p:cNvSpPr>
          <p:nvPr/>
        </p:nvSpPr>
        <p:spPr>
          <a:xfrm>
            <a:off x="1331363" y="4230495"/>
            <a:ext cx="1681349" cy="442035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SYTOX+BF</a:t>
            </a:r>
          </a:p>
        </p:txBody>
      </p:sp>
      <p:sp>
        <p:nvSpPr>
          <p:cNvPr id="85" name="タイトル 1"/>
          <p:cNvSpPr txBox="1">
            <a:spLocks/>
          </p:cNvSpPr>
          <p:nvPr/>
        </p:nvSpPr>
        <p:spPr>
          <a:xfrm>
            <a:off x="1226246" y="2082533"/>
            <a:ext cx="1891583" cy="530441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FRET/CFP</a:t>
            </a:r>
          </a:p>
        </p:txBody>
      </p:sp>
      <p:grpSp>
        <p:nvGrpSpPr>
          <p:cNvPr id="134" name="グループ化 133"/>
          <p:cNvGrpSpPr/>
          <p:nvPr/>
        </p:nvGrpSpPr>
        <p:grpSpPr>
          <a:xfrm rot="5400000">
            <a:off x="3921601" y="94042"/>
            <a:ext cx="470059" cy="1829884"/>
            <a:chOff x="1814957" y="3663827"/>
            <a:chExt cx="391716" cy="995265"/>
          </a:xfrm>
        </p:grpSpPr>
        <p:cxnSp>
          <p:nvCxnSpPr>
            <p:cNvPr id="86" name="直線コネクタ 85"/>
            <p:cNvCxnSpPr/>
            <p:nvPr/>
          </p:nvCxnSpPr>
          <p:spPr>
            <a:xfrm>
              <a:off x="2206673" y="3663827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タイトル 1"/>
            <p:cNvSpPr txBox="1">
              <a:spLocks/>
            </p:cNvSpPr>
            <p:nvPr/>
          </p:nvSpPr>
          <p:spPr>
            <a:xfrm rot="16200000">
              <a:off x="1760529" y="3977278"/>
              <a:ext cx="477220" cy="368363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</p:grpSp>
      <p:grpSp>
        <p:nvGrpSpPr>
          <p:cNvPr id="133" name="グループ化 132"/>
          <p:cNvGrpSpPr/>
          <p:nvPr/>
        </p:nvGrpSpPr>
        <p:grpSpPr>
          <a:xfrm rot="5400000">
            <a:off x="6168695" y="94044"/>
            <a:ext cx="470056" cy="1829884"/>
            <a:chOff x="1814963" y="2261310"/>
            <a:chExt cx="391714" cy="995265"/>
          </a:xfrm>
        </p:grpSpPr>
        <p:cxnSp>
          <p:nvCxnSpPr>
            <p:cNvPr id="90" name="直線コネクタ 89"/>
            <p:cNvCxnSpPr/>
            <p:nvPr/>
          </p:nvCxnSpPr>
          <p:spPr>
            <a:xfrm>
              <a:off x="2206677" y="2261310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タイトル 1"/>
            <p:cNvSpPr txBox="1">
              <a:spLocks/>
            </p:cNvSpPr>
            <p:nvPr/>
          </p:nvSpPr>
          <p:spPr>
            <a:xfrm rot="16200000">
              <a:off x="1830720" y="2574760"/>
              <a:ext cx="336849" cy="368363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Atf3</a:t>
              </a:r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3222194" y="269283"/>
            <a:ext cx="4134254" cy="470066"/>
            <a:chOff x="3848452" y="775778"/>
            <a:chExt cx="3673784" cy="391722"/>
          </a:xfrm>
        </p:grpSpPr>
        <p:cxnSp>
          <p:nvCxnSpPr>
            <p:cNvPr id="129" name="直線コネクタ 128"/>
            <p:cNvCxnSpPr/>
            <p:nvPr/>
          </p:nvCxnSpPr>
          <p:spPr>
            <a:xfrm rot="5400000">
              <a:off x="5685344" y="-669392"/>
              <a:ext cx="0" cy="36737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タイトル 1"/>
            <p:cNvSpPr txBox="1">
              <a:spLocks/>
            </p:cNvSpPr>
            <p:nvPr/>
          </p:nvSpPr>
          <p:spPr>
            <a:xfrm>
              <a:off x="5341082" y="775778"/>
              <a:ext cx="688519" cy="368363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5-AD</a:t>
              </a:r>
            </a:p>
          </p:txBody>
        </p:sp>
      </p:grpSp>
      <p:pic>
        <p:nvPicPr>
          <p:cNvPr id="144" name="Ad-ATF3_A04_CH2&amp;CH4_For figure_CH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5443471" y="3449726"/>
            <a:ext cx="1920506" cy="2091978"/>
          </a:xfrm>
          <a:prstGeom prst="rect">
            <a:avLst/>
          </a:prstGeom>
        </p:spPr>
      </p:pic>
      <p:pic>
        <p:nvPicPr>
          <p:cNvPr id="145" name="Ad-CNT_A03_CH2&amp;CH4_For figure_CH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3196375" y="3449726"/>
            <a:ext cx="1920506" cy="2091978"/>
          </a:xfrm>
          <a:prstGeom prst="rect">
            <a:avLst/>
          </a:prstGeom>
        </p:spPr>
      </p:pic>
      <p:pic>
        <p:nvPicPr>
          <p:cNvPr id="146" name="Ad-ATF3_A04_CH1(G)&amp;CH3(R)_For figure_CH3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5443471" y="1301764"/>
            <a:ext cx="1920506" cy="2091978"/>
          </a:xfrm>
          <a:prstGeom prst="rect">
            <a:avLst/>
          </a:prstGeom>
        </p:spPr>
      </p:pic>
      <p:pic>
        <p:nvPicPr>
          <p:cNvPr id="147" name="Ad-CNT_A03_CH1(G)&amp;CH3(R)_For figure_CH3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3196375" y="1301764"/>
            <a:ext cx="1920506" cy="209197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98740" y="5657671"/>
            <a:ext cx="7746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Supplementary </a:t>
            </a:r>
            <a:r>
              <a:rPr lang="en-GB" altLang="ja-JP" dirty="0"/>
              <a:t>Movie</a:t>
            </a:r>
            <a:r>
              <a:rPr lang="en-US" altLang="ja-JP" dirty="0" smtClean="0"/>
              <a:t> </a:t>
            </a:r>
            <a:r>
              <a:rPr lang="en-US" altLang="ja-JP" dirty="0" smtClean="0"/>
              <a:t>1a. </a:t>
            </a:r>
            <a:r>
              <a:rPr lang="en-US" altLang="ja-JP" dirty="0"/>
              <a:t>Live imaging of Fig. </a:t>
            </a:r>
            <a:r>
              <a:rPr lang="en-US" altLang="ja-JP" dirty="0" smtClean="0"/>
              <a:t>7c</a:t>
            </a:r>
            <a:r>
              <a:rPr lang="en-US" altLang="ja-JP" dirty="0"/>
              <a:t>. Halo-Atf3 (Atf3) or halo (CTRL) was overexpressed by adenovirus in H4IIE-SMART cells treated with/without 5-AD (3 μM). Cell death was monitored by SYTOX and necroptosis by FRET. The time shown in the figure is the time after virus infection. BF, bright-field.</a:t>
            </a:r>
          </a:p>
        </p:txBody>
      </p:sp>
    </p:spTree>
    <p:extLst>
      <p:ext uri="{BB962C8B-B14F-4D97-AF65-F5344CB8AC3E}">
        <p14:creationId xmlns:p14="http://schemas.microsoft.com/office/powerpoint/2010/main" val="130957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4"/>
    </mc:Choice>
    <mc:Fallback xmlns="">
      <p:transition spd="slow" advTm="82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6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666" fill="hold"/>
                                        <p:tgtEl>
                                          <p:spTgt spid="1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66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666" fill="hold"/>
                                        <p:tgtEl>
                                          <p:spTgt spid="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45"/>
                </p:tgtEl>
              </p:cMediaNode>
            </p:video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144"/>
                </p:tgtEl>
              </p:cMediaNode>
            </p:video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47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46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70" objId="145"/>
        <p14:playEvt time="318" objId="144"/>
        <p14:playEvt time="464" objId="147"/>
        <p14:playEvt time="621" objId="146"/>
        <p14:stopEvt time="6982" objId="145"/>
        <p14:stopEvt time="7129" objId="144"/>
        <p14:stopEvt time="7287" objId="147"/>
        <p14:stopEvt time="7295" objId="146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コピー ～ コピー (2) ～ A04_CH1(R)&amp;CH3(C)_CH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5435004" y="1301753"/>
            <a:ext cx="1829056" cy="2095792"/>
          </a:xfrm>
          <a:prstGeom prst="rect">
            <a:avLst/>
          </a:prstGeom>
        </p:spPr>
      </p:pic>
      <p:pic>
        <p:nvPicPr>
          <p:cNvPr id="11" name="コピー (2) ～ A03_CH1(R)&amp;CH3(C)_CH3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3298276" y="1301764"/>
            <a:ext cx="1829056" cy="2095792"/>
          </a:xfrm>
          <a:prstGeom prst="rect">
            <a:avLst/>
          </a:prstGeom>
        </p:spPr>
      </p:pic>
      <p:pic>
        <p:nvPicPr>
          <p:cNvPr id="9" name="コピー (2) ～ A03_CH2&amp;CH4_CH4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3298276" y="3449726"/>
            <a:ext cx="1829056" cy="2095792"/>
          </a:xfrm>
          <a:prstGeom prst="rect">
            <a:avLst/>
          </a:prstGeom>
        </p:spPr>
      </p:pic>
      <p:pic>
        <p:nvPicPr>
          <p:cNvPr id="5" name="コピー (2) ～ A04_CH2&amp;CH4_CH4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5435004" y="3449726"/>
            <a:ext cx="1829056" cy="2095792"/>
          </a:xfrm>
          <a:prstGeom prst="rect">
            <a:avLst/>
          </a:prstGeom>
        </p:spPr>
      </p:pic>
      <p:sp>
        <p:nvSpPr>
          <p:cNvPr id="84" name="タイトル 1"/>
          <p:cNvSpPr txBox="1">
            <a:spLocks/>
          </p:cNvSpPr>
          <p:nvPr/>
        </p:nvSpPr>
        <p:spPr>
          <a:xfrm>
            <a:off x="1331363" y="4230495"/>
            <a:ext cx="1681349" cy="442035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SYTOX+BF</a:t>
            </a:r>
          </a:p>
        </p:txBody>
      </p:sp>
      <p:sp>
        <p:nvSpPr>
          <p:cNvPr id="85" name="タイトル 1"/>
          <p:cNvSpPr txBox="1">
            <a:spLocks/>
          </p:cNvSpPr>
          <p:nvPr/>
        </p:nvSpPr>
        <p:spPr>
          <a:xfrm>
            <a:off x="1226246" y="2082533"/>
            <a:ext cx="1891583" cy="530441"/>
          </a:xfrm>
          <a:prstGeom prst="rect">
            <a:avLst/>
          </a:prstGeom>
          <a:noFill/>
        </p:spPr>
        <p:txBody>
          <a:bodyPr vert="horz" wrap="none" lIns="36000" tIns="36000" rIns="36000" bIns="3600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FRET/CFP</a:t>
            </a:r>
          </a:p>
        </p:txBody>
      </p:sp>
      <p:grpSp>
        <p:nvGrpSpPr>
          <p:cNvPr id="134" name="グループ化 133"/>
          <p:cNvGrpSpPr/>
          <p:nvPr/>
        </p:nvGrpSpPr>
        <p:grpSpPr>
          <a:xfrm rot="5400000">
            <a:off x="3977775" y="94042"/>
            <a:ext cx="470059" cy="1829884"/>
            <a:chOff x="1814957" y="3663827"/>
            <a:chExt cx="391716" cy="995265"/>
          </a:xfrm>
        </p:grpSpPr>
        <p:cxnSp>
          <p:nvCxnSpPr>
            <p:cNvPr id="86" name="直線コネクタ 85"/>
            <p:cNvCxnSpPr/>
            <p:nvPr/>
          </p:nvCxnSpPr>
          <p:spPr>
            <a:xfrm>
              <a:off x="2206673" y="3663827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タイトル 1"/>
            <p:cNvSpPr txBox="1">
              <a:spLocks/>
            </p:cNvSpPr>
            <p:nvPr/>
          </p:nvSpPr>
          <p:spPr>
            <a:xfrm rot="16200000">
              <a:off x="1760529" y="3977278"/>
              <a:ext cx="477220" cy="368363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</p:grpSp>
      <p:grpSp>
        <p:nvGrpSpPr>
          <p:cNvPr id="133" name="グループ化 132"/>
          <p:cNvGrpSpPr/>
          <p:nvPr/>
        </p:nvGrpSpPr>
        <p:grpSpPr>
          <a:xfrm rot="5400000">
            <a:off x="6114504" y="94044"/>
            <a:ext cx="470056" cy="1829884"/>
            <a:chOff x="1814963" y="2261310"/>
            <a:chExt cx="391714" cy="995265"/>
          </a:xfrm>
        </p:grpSpPr>
        <p:cxnSp>
          <p:nvCxnSpPr>
            <p:cNvPr id="90" name="直線コネクタ 89"/>
            <p:cNvCxnSpPr/>
            <p:nvPr/>
          </p:nvCxnSpPr>
          <p:spPr>
            <a:xfrm>
              <a:off x="2206677" y="2261310"/>
              <a:ext cx="0" cy="9952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タイトル 1"/>
            <p:cNvSpPr txBox="1">
              <a:spLocks/>
            </p:cNvSpPr>
            <p:nvPr/>
          </p:nvSpPr>
          <p:spPr>
            <a:xfrm rot="16200000">
              <a:off x="1830720" y="2574760"/>
              <a:ext cx="336849" cy="368363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Atf3</a:t>
              </a:r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3222194" y="269283"/>
            <a:ext cx="4134254" cy="470066"/>
            <a:chOff x="3848452" y="775778"/>
            <a:chExt cx="3673784" cy="391722"/>
          </a:xfrm>
        </p:grpSpPr>
        <p:cxnSp>
          <p:nvCxnSpPr>
            <p:cNvPr id="129" name="直線コネクタ 128"/>
            <p:cNvCxnSpPr/>
            <p:nvPr/>
          </p:nvCxnSpPr>
          <p:spPr>
            <a:xfrm rot="5400000">
              <a:off x="5685344" y="-669392"/>
              <a:ext cx="0" cy="36737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タイトル 1"/>
            <p:cNvSpPr txBox="1">
              <a:spLocks/>
            </p:cNvSpPr>
            <p:nvPr/>
          </p:nvSpPr>
          <p:spPr>
            <a:xfrm>
              <a:off x="5341082" y="775778"/>
              <a:ext cx="688519" cy="368363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t" anchorCtr="0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2400" dirty="0">
                  <a:latin typeface="Arial" panose="020B0604020202020204" pitchFamily="34" charset="0"/>
                  <a:cs typeface="Arial" panose="020B0604020202020204" pitchFamily="34" charset="0"/>
                </a:rPr>
                <a:t>5-AD</a:t>
              </a: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561975" y="5657671"/>
            <a:ext cx="8020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Supplementary </a:t>
            </a:r>
            <a:r>
              <a:rPr lang="en-GB" altLang="ja-JP"/>
              <a:t>Movie</a:t>
            </a:r>
            <a:r>
              <a:rPr lang="en-US" altLang="ja-JP" smtClean="0"/>
              <a:t> </a:t>
            </a:r>
            <a:r>
              <a:rPr lang="en-US" altLang="ja-JP" dirty="0" smtClean="0"/>
              <a:t>1b. </a:t>
            </a:r>
            <a:r>
              <a:rPr lang="en-US" altLang="ja-JP" dirty="0"/>
              <a:t>Live imaging of Supplementary </a:t>
            </a:r>
            <a:r>
              <a:rPr lang="en-US" altLang="ja-JP" dirty="0" smtClean="0"/>
              <a:t>Fig</a:t>
            </a:r>
            <a:r>
              <a:rPr lang="en-US" altLang="ja-JP" dirty="0"/>
              <a:t>. </a:t>
            </a:r>
            <a:r>
              <a:rPr lang="en-US" altLang="ja-JP" dirty="0" smtClean="0"/>
              <a:t>7c. </a:t>
            </a:r>
            <a:r>
              <a:rPr lang="en-US" altLang="ja-JP" dirty="0"/>
              <a:t>Halo-Atf3 (Atf3) or halo (CTRL) was overexpressed by adenovirus in H4IIE-SMART cells treated with/without 5-AD (3 </a:t>
            </a:r>
            <a:r>
              <a:rPr lang="el-GR" altLang="ja-JP" dirty="0"/>
              <a:t>μ</a:t>
            </a:r>
            <a:r>
              <a:rPr lang="en-US" altLang="ja-JP" dirty="0"/>
              <a:t>M). Cell death was monitored by SYTOX and necroptosis by FRET. The time shown in the figure is the time after virus infection. BF, bright-field.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75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86"/>
    </mc:Choice>
    <mc:Fallback xmlns="">
      <p:transition spd="slow" advTm="76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9"/>
        <p14:playEvt time="0" objId="5"/>
        <p14:playEvt time="0" objId="11"/>
        <p14:playEvt time="0" objId="12"/>
        <p14:stopEvt time="6510" objId="5"/>
        <p14:stopEvt time="6512" objId="9"/>
        <p14:stopEvt time="6517" objId="11"/>
        <p14:stopEvt time="6520" objId="12"/>
      </p14:showEvtLst>
    </p:ext>
  </p:extLs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テーマ1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Times"/>
        <a:ea typeface="Osaka"/>
        <a:cs typeface=""/>
      </a:majorFont>
      <a:minorFont>
        <a:latin typeface="Time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>
          <a:solidFill>
            <a:schemeClr val="bg1"/>
          </a:solidFill>
          <a:round/>
          <a:headEnd type="triangle" w="med" len="med"/>
          <a:tailEnd type="triangle" w="med" len="med"/>
        </a:ln>
        <a:effectLst/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Osaka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ーマ1" id="{E2BA37B2-B56B-40A4-A096-610387FAAFCF}" vid="{F18B19AC-B80E-4DAF-9DE6-02AB3BB87E6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137</Words>
  <Application>Microsoft Office PowerPoint</Application>
  <PresentationFormat>画面に合わせる (4:3)</PresentationFormat>
  <Paragraphs>13</Paragraphs>
  <Slides>2</Slides>
  <Notes>1</Notes>
  <HiddenSlides>0</HiddenSlides>
  <MMClips>8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Osaka</vt:lpstr>
      <vt:lpstr>游ゴシック</vt:lpstr>
      <vt:lpstr>游ゴシック Light</vt:lpstr>
      <vt:lpstr>Arial</vt:lpstr>
      <vt:lpstr>Calibri</vt:lpstr>
      <vt:lpstr>Calibri Light</vt:lpstr>
      <vt:lpstr>Times</vt:lpstr>
      <vt:lpstr>Office テーマ</vt:lpstr>
      <vt:lpstr>テーマ1</vt:lpstr>
      <vt:lpstr>PowerPoint プレゼンテーション</vt:lpstr>
      <vt:lpstr>PowerPoint プレゼンテーション</vt:lpstr>
    </vt:vector>
  </TitlesOfParts>
  <Company>Kanazawa University (Build151007)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inaba yuka</dc:creator>
  <cp:lastModifiedBy>inaba yuka</cp:lastModifiedBy>
  <cp:revision>45</cp:revision>
  <dcterms:created xsi:type="dcterms:W3CDTF">2020-12-11T02:25:17Z</dcterms:created>
  <dcterms:modified xsi:type="dcterms:W3CDTF">2022-12-12T06:11:50Z</dcterms:modified>
</cp:coreProperties>
</file>