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sldIdLst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269" autoAdjust="0"/>
  </p:normalViewPr>
  <p:slideViewPr>
    <p:cSldViewPr snapToGrid="0">
      <p:cViewPr varScale="1">
        <p:scale>
          <a:sx n="87" d="100"/>
          <a:sy n="87" d="100"/>
        </p:scale>
        <p:origin x="84" y="22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3D3B6-22F5-4B66-B20C-F14BBD22B2CD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39DC1-484E-4345-98C1-2C100B8DE17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15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39DC1-484E-4345-98C1-2C100B8DE17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39DC1-484E-4345-98C1-2C100B8DE17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608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01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34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656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06405" indent="0" algn="ctr">
              <a:buNone/>
              <a:defRPr/>
            </a:lvl2pPr>
            <a:lvl3pPr marL="812810" indent="0" algn="ctr">
              <a:buNone/>
              <a:defRPr/>
            </a:lvl3pPr>
            <a:lvl4pPr marL="1219215" indent="0" algn="ctr">
              <a:buNone/>
              <a:defRPr/>
            </a:lvl4pPr>
            <a:lvl5pPr marL="1625620" indent="0" algn="ctr">
              <a:buNone/>
              <a:defRPr/>
            </a:lvl5pPr>
            <a:lvl6pPr marL="2032025" indent="0" algn="ctr">
              <a:buNone/>
              <a:defRPr/>
            </a:lvl6pPr>
            <a:lvl7pPr marL="2438430" indent="0" algn="ctr">
              <a:buNone/>
              <a:defRPr/>
            </a:lvl7pPr>
            <a:lvl8pPr marL="2844836" indent="0" algn="ctr">
              <a:buNone/>
              <a:defRPr/>
            </a:lvl8pPr>
            <a:lvl9pPr marL="3251241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388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060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89" y="4406901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405" indent="0">
              <a:buNone/>
              <a:defRPr sz="1600"/>
            </a:lvl2pPr>
            <a:lvl3pPr marL="812810" indent="0">
              <a:buNone/>
              <a:defRPr sz="1422"/>
            </a:lvl3pPr>
            <a:lvl4pPr marL="1219215" indent="0">
              <a:buNone/>
              <a:defRPr sz="1244"/>
            </a:lvl4pPr>
            <a:lvl5pPr marL="1625620" indent="0">
              <a:buNone/>
              <a:defRPr sz="1244"/>
            </a:lvl5pPr>
            <a:lvl6pPr marL="2032025" indent="0">
              <a:buNone/>
              <a:defRPr sz="1244"/>
            </a:lvl6pPr>
            <a:lvl7pPr marL="2438430" indent="0">
              <a:buNone/>
              <a:defRPr sz="1244"/>
            </a:lvl7pPr>
            <a:lvl8pPr marL="2844836" indent="0">
              <a:buNone/>
              <a:defRPr sz="1244"/>
            </a:lvl8pPr>
            <a:lvl9pPr marL="3251241" indent="0">
              <a:buNone/>
              <a:defRPr sz="1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0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8467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9734" y="1981200"/>
            <a:ext cx="3818467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847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78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29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10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82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7697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89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756" y="273051"/>
            <a:ext cx="5111044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89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12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67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179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93834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79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83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98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30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932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9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44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8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6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44" b="0">
                <a:ea typeface="Osaka" charset="-128"/>
                <a:cs typeface="+mn-cs"/>
              </a:defRPr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44" b="0">
                <a:ea typeface="Osaka" charset="-128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44" b="0"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18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+mj-lt"/>
          <a:ea typeface="+mj-ea"/>
          <a:cs typeface="Osak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5pPr>
      <a:lvl6pPr marL="406405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6pPr>
      <a:lvl7pPr marL="812810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7pPr>
      <a:lvl8pPr marL="1219215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8pPr>
      <a:lvl9pPr marL="1625620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9pPr>
    </p:titleStyle>
    <p:bodyStyle>
      <a:lvl1pPr marL="304804" indent="-304804" algn="l" rtl="0" eaLnBrk="1" fontAlgn="base" hangingPunct="1">
        <a:spcBef>
          <a:spcPct val="20000"/>
        </a:spcBef>
        <a:spcAft>
          <a:spcPct val="0"/>
        </a:spcAft>
        <a:buChar char="•"/>
        <a:defRPr kumimoji="1" sz="2844">
          <a:solidFill>
            <a:schemeClr val="tx1"/>
          </a:solidFill>
          <a:latin typeface="+mn-lt"/>
          <a:ea typeface="+mn-ea"/>
          <a:cs typeface="Osaka"/>
        </a:defRPr>
      </a:lvl1pPr>
      <a:lvl2pPr marL="660408" indent="-254003" algn="l" rtl="0" eaLnBrk="1" fontAlgn="base" hangingPunct="1">
        <a:spcBef>
          <a:spcPct val="20000"/>
        </a:spcBef>
        <a:spcAft>
          <a:spcPct val="0"/>
        </a:spcAft>
        <a:buChar char="–"/>
        <a:defRPr kumimoji="1" sz="2489">
          <a:solidFill>
            <a:schemeClr val="tx1"/>
          </a:solidFill>
          <a:latin typeface="+mn-lt"/>
          <a:ea typeface="+mn-ea"/>
          <a:cs typeface="Osaka"/>
        </a:defRPr>
      </a:lvl2pPr>
      <a:lvl3pPr marL="1016013" indent="-203203" algn="l" rtl="0" eaLnBrk="1" fontAlgn="base" hangingPunct="1">
        <a:spcBef>
          <a:spcPct val="20000"/>
        </a:spcBef>
        <a:spcAft>
          <a:spcPct val="0"/>
        </a:spcAft>
        <a:buChar char="•"/>
        <a:defRPr kumimoji="1" sz="2133">
          <a:solidFill>
            <a:schemeClr val="tx1"/>
          </a:solidFill>
          <a:latin typeface="+mn-lt"/>
          <a:ea typeface="+mn-ea"/>
          <a:cs typeface="Osaka"/>
        </a:defRPr>
      </a:lvl3pPr>
      <a:lvl4pPr marL="1422418" indent="-203203" algn="l" rtl="0" eaLnBrk="1" fontAlgn="base" hangingPunct="1">
        <a:spcBef>
          <a:spcPct val="20000"/>
        </a:spcBef>
        <a:spcAft>
          <a:spcPct val="0"/>
        </a:spcAft>
        <a:buChar char="–"/>
        <a:defRPr kumimoji="1" sz="1778">
          <a:solidFill>
            <a:schemeClr val="tx1"/>
          </a:solidFill>
          <a:latin typeface="+mn-lt"/>
          <a:ea typeface="+mn-ea"/>
          <a:cs typeface="Osaka"/>
        </a:defRPr>
      </a:lvl4pPr>
      <a:lvl5pPr marL="182882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  <a:cs typeface="Osaka"/>
        </a:defRPr>
      </a:lvl5pPr>
      <a:lvl6pPr marL="2235228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6pPr>
      <a:lvl7pPr marL="264163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7pPr>
      <a:lvl8pPr marL="3048038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8pPr>
      <a:lvl9pPr marL="345444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avi"/><Relationship Id="rId13" Type="http://schemas.microsoft.com/office/2007/relationships/media" Target="../media/media7.m4a"/><Relationship Id="rId18" Type="http://schemas.openxmlformats.org/officeDocument/2006/relationships/image" Target="../media/image1.png"/><Relationship Id="rId3" Type="http://schemas.microsoft.com/office/2007/relationships/media" Target="../media/media2.avi"/><Relationship Id="rId21" Type="http://schemas.openxmlformats.org/officeDocument/2006/relationships/image" Target="../media/image4.png"/><Relationship Id="rId7" Type="http://schemas.microsoft.com/office/2007/relationships/media" Target="../media/media4.avi"/><Relationship Id="rId12" Type="http://schemas.openxmlformats.org/officeDocument/2006/relationships/video" Target="../media/media6.avi"/><Relationship Id="rId17" Type="http://schemas.openxmlformats.org/officeDocument/2006/relationships/notesSlide" Target="../notesSlides/notesSlide1.xml"/><Relationship Id="rId2" Type="http://schemas.openxmlformats.org/officeDocument/2006/relationships/video" Target="../media/media1.avi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3.png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microsoft.com/office/2007/relationships/media" Target="../media/media6.avi"/><Relationship Id="rId24" Type="http://schemas.openxmlformats.org/officeDocument/2006/relationships/image" Target="../media/image7.png"/><Relationship Id="rId5" Type="http://schemas.microsoft.com/office/2007/relationships/media" Target="../media/media3.avi"/><Relationship Id="rId15" Type="http://schemas.openxmlformats.org/officeDocument/2006/relationships/tags" Target="../tags/tag1.xml"/><Relationship Id="rId23" Type="http://schemas.openxmlformats.org/officeDocument/2006/relationships/image" Target="../media/image6.png"/><Relationship Id="rId10" Type="http://schemas.openxmlformats.org/officeDocument/2006/relationships/video" Target="../media/media5.avi"/><Relationship Id="rId19" Type="http://schemas.openxmlformats.org/officeDocument/2006/relationships/image" Target="../media/image2.png"/><Relationship Id="rId4" Type="http://schemas.openxmlformats.org/officeDocument/2006/relationships/video" Target="../media/media2.avi"/><Relationship Id="rId9" Type="http://schemas.microsoft.com/office/2007/relationships/media" Target="../media/media5.avi"/><Relationship Id="rId14" Type="http://schemas.openxmlformats.org/officeDocument/2006/relationships/audio" Target="../media/media7.m4a"/><Relationship Id="rId2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ideo" Target="../media/media11.avi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1.png"/><Relationship Id="rId3" Type="http://schemas.microsoft.com/office/2007/relationships/media" Target="../media/media9.avi"/><Relationship Id="rId7" Type="http://schemas.microsoft.com/office/2007/relationships/media" Target="../media/media11.avi"/><Relationship Id="rId12" Type="http://schemas.openxmlformats.org/officeDocument/2006/relationships/video" Target="../media/media13.avi"/><Relationship Id="rId17" Type="http://schemas.openxmlformats.org/officeDocument/2006/relationships/image" Target="../media/image10.png"/><Relationship Id="rId2" Type="http://schemas.openxmlformats.org/officeDocument/2006/relationships/video" Target="../media/media8.avi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1" Type="http://schemas.microsoft.com/office/2007/relationships/media" Target="../media/media8.avi"/><Relationship Id="rId6" Type="http://schemas.openxmlformats.org/officeDocument/2006/relationships/video" Target="../media/media10.avi"/><Relationship Id="rId11" Type="http://schemas.microsoft.com/office/2007/relationships/media" Target="../media/media13.avi"/><Relationship Id="rId5" Type="http://schemas.microsoft.com/office/2007/relationships/media" Target="../media/media10.avi"/><Relationship Id="rId15" Type="http://schemas.openxmlformats.org/officeDocument/2006/relationships/image" Target="../media/image8.png"/><Relationship Id="rId10" Type="http://schemas.openxmlformats.org/officeDocument/2006/relationships/video" Target="../media/media12.avi"/><Relationship Id="rId19" Type="http://schemas.openxmlformats.org/officeDocument/2006/relationships/image" Target="../media/image12.png"/><Relationship Id="rId4" Type="http://schemas.openxmlformats.org/officeDocument/2006/relationships/video" Target="../media/media9.avi"/><Relationship Id="rId9" Type="http://schemas.microsoft.com/office/2007/relationships/media" Target="../media/media12.avi"/><Relationship Id="rId1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72000" y="5380672"/>
            <a:ext cx="900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dirty="0"/>
              <a:t>Supplementary </a:t>
            </a:r>
            <a:r>
              <a:rPr lang="en-GB" altLang="ja-JP" dirty="0"/>
              <a:t>Movie</a:t>
            </a:r>
            <a:r>
              <a:rPr lang="en-US" altLang="ja-JP" dirty="0" smtClean="0"/>
              <a:t> </a:t>
            </a:r>
            <a:r>
              <a:rPr lang="en-US" altLang="ja-JP" dirty="0" smtClean="0"/>
              <a:t>2a. </a:t>
            </a:r>
            <a:r>
              <a:rPr lang="en-US" altLang="ja-JP" dirty="0"/>
              <a:t>Live imaging of Fig. </a:t>
            </a:r>
            <a:r>
              <a:rPr lang="en-US" altLang="ja-JP" dirty="0" smtClean="0"/>
              <a:t>7g</a:t>
            </a:r>
            <a:r>
              <a:rPr lang="en-US" altLang="ja-JP" dirty="0"/>
              <a:t>, 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</a:t>
            </a:r>
            <a:r>
              <a:rPr lang="en-US" altLang="ja-JP" dirty="0"/>
              <a:t>and </a:t>
            </a:r>
            <a:r>
              <a:rPr lang="en-US" altLang="ja-JP" dirty="0" smtClean="0"/>
              <a:t>k. </a:t>
            </a:r>
            <a:r>
              <a:rPr lang="en-US" altLang="ja-JP" dirty="0"/>
              <a:t>Halo-Atf3 (Atf3) or halo (CTRL) was overexpressed by adenovirus in H4IIE-SMART cells treated with 5-AD (3 </a:t>
            </a:r>
            <a:r>
              <a:rPr lang="el-GR" altLang="ja-JP" dirty="0"/>
              <a:t>μ</a:t>
            </a:r>
            <a:r>
              <a:rPr lang="en-US" altLang="ja-JP" dirty="0"/>
              <a:t>M). GSK872 (5 </a:t>
            </a:r>
            <a:r>
              <a:rPr lang="el-GR" altLang="ja-JP" dirty="0"/>
              <a:t>μ</a:t>
            </a:r>
            <a:r>
              <a:rPr lang="en-US" altLang="ja-JP" dirty="0"/>
              <a:t>M) was added </a:t>
            </a:r>
            <a:r>
              <a:rPr lang="en-US" altLang="ja-JP" dirty="0" smtClean="0"/>
              <a:t>24 </a:t>
            </a:r>
            <a:r>
              <a:rPr lang="en-US" altLang="ja-JP" dirty="0"/>
              <a:t>h after infection. TNF</a:t>
            </a:r>
            <a:r>
              <a:rPr lang="el-GR" altLang="ja-JP" dirty="0"/>
              <a:t>α (25 </a:t>
            </a:r>
            <a:r>
              <a:rPr lang="en-US" altLang="ja-JP" dirty="0"/>
              <a:t>ng/mL) and </a:t>
            </a:r>
            <a:r>
              <a:rPr lang="en-US" altLang="ja-JP" dirty="0" smtClean="0"/>
              <a:t>SYTOX </a:t>
            </a:r>
            <a:r>
              <a:rPr lang="en-US" altLang="ja-JP" dirty="0"/>
              <a:t>(1 </a:t>
            </a:r>
            <a:r>
              <a:rPr lang="el-GR" altLang="ja-JP" dirty="0"/>
              <a:t>μ</a:t>
            </a:r>
            <a:r>
              <a:rPr lang="en-US" altLang="ja-JP" dirty="0"/>
              <a:t>M) were added 41 h after infection. Cell death was monitored by SYTOX and necroptosis by FRET/CFP. The time shown in the figure is the time after treatment with TNFα.</a:t>
            </a:r>
            <a:r>
              <a:rPr lang="ja-JP" altLang="en-US" dirty="0"/>
              <a:t> </a:t>
            </a:r>
            <a:r>
              <a:rPr lang="en-US" altLang="ja-JP" dirty="0"/>
              <a:t>BF, bright-field.</a:t>
            </a:r>
            <a:endParaRPr lang="ja-JP" altLang="en-US" dirty="0"/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502202" y="4195516"/>
            <a:ext cx="1681349" cy="442035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SYTOX+BF</a:t>
            </a:r>
          </a:p>
        </p:txBody>
      </p:sp>
      <p:sp>
        <p:nvSpPr>
          <p:cNvPr id="26" name="タイトル 1"/>
          <p:cNvSpPr txBox="1">
            <a:spLocks/>
          </p:cNvSpPr>
          <p:nvPr/>
        </p:nvSpPr>
        <p:spPr>
          <a:xfrm>
            <a:off x="554716" y="2177893"/>
            <a:ext cx="1576320" cy="442035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FRET/CFP</a:t>
            </a:r>
          </a:p>
        </p:txBody>
      </p:sp>
      <p:grpSp>
        <p:nvGrpSpPr>
          <p:cNvPr id="27" name="グループ化 26"/>
          <p:cNvGrpSpPr/>
          <p:nvPr/>
        </p:nvGrpSpPr>
        <p:grpSpPr>
          <a:xfrm rot="5400000">
            <a:off x="3017719" y="381794"/>
            <a:ext cx="442035" cy="1524904"/>
            <a:chOff x="1764638" y="3663827"/>
            <a:chExt cx="442035" cy="995265"/>
          </a:xfrm>
        </p:grpSpPr>
        <p:cxnSp>
          <p:nvCxnSpPr>
            <p:cNvPr id="43" name="直線コネクタ 42"/>
            <p:cNvCxnSpPr/>
            <p:nvPr/>
          </p:nvCxnSpPr>
          <p:spPr>
            <a:xfrm>
              <a:off x="2206673" y="3663827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タイトル 1"/>
            <p:cNvSpPr txBox="1">
              <a:spLocks/>
            </p:cNvSpPr>
            <p:nvPr/>
          </p:nvSpPr>
          <p:spPr>
            <a:xfrm rot="16200000">
              <a:off x="1699324" y="3940442"/>
              <a:ext cx="572663" cy="442035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</p:grpSp>
      <p:grpSp>
        <p:nvGrpSpPr>
          <p:cNvPr id="28" name="グループ化 27"/>
          <p:cNvGrpSpPr/>
          <p:nvPr/>
        </p:nvGrpSpPr>
        <p:grpSpPr>
          <a:xfrm rot="5400000">
            <a:off x="4940484" y="381797"/>
            <a:ext cx="442035" cy="1524904"/>
            <a:chOff x="1764644" y="2261308"/>
            <a:chExt cx="442035" cy="995265"/>
          </a:xfrm>
        </p:grpSpPr>
        <p:cxnSp>
          <p:nvCxnSpPr>
            <p:cNvPr id="41" name="直線コネクタ 40"/>
            <p:cNvCxnSpPr/>
            <p:nvPr/>
          </p:nvCxnSpPr>
          <p:spPr>
            <a:xfrm>
              <a:off x="2206677" y="2261308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タイトル 1"/>
            <p:cNvSpPr txBox="1">
              <a:spLocks/>
            </p:cNvSpPr>
            <p:nvPr/>
          </p:nvSpPr>
          <p:spPr>
            <a:xfrm rot="16200000">
              <a:off x="1813497" y="2537922"/>
              <a:ext cx="344330" cy="442035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Atf3</a:t>
              </a: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485668" y="134041"/>
            <a:ext cx="5351667" cy="442038"/>
            <a:chOff x="3848452" y="725462"/>
            <a:chExt cx="3673784" cy="442038"/>
          </a:xfrm>
        </p:grpSpPr>
        <p:cxnSp>
          <p:nvCxnSpPr>
            <p:cNvPr id="39" name="直線コネクタ 38"/>
            <p:cNvCxnSpPr/>
            <p:nvPr/>
          </p:nvCxnSpPr>
          <p:spPr>
            <a:xfrm rot="5400000">
              <a:off x="5685344" y="-669392"/>
              <a:ext cx="0" cy="36737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タイトル 1"/>
            <p:cNvSpPr txBox="1">
              <a:spLocks/>
            </p:cNvSpPr>
            <p:nvPr/>
          </p:nvSpPr>
          <p:spPr>
            <a:xfrm>
              <a:off x="5035067" y="725462"/>
              <a:ext cx="1300559" cy="442035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5-AD</a:t>
              </a:r>
              <a:r>
                <a:rPr lang="ja-JP" alt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+ TNFα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 rot="5400000">
            <a:off x="6685631" y="197132"/>
            <a:ext cx="811368" cy="1524905"/>
            <a:chOff x="1395310" y="2261308"/>
            <a:chExt cx="811368" cy="995265"/>
          </a:xfrm>
        </p:grpSpPr>
        <p:cxnSp>
          <p:nvCxnSpPr>
            <p:cNvPr id="37" name="直線コネクタ 36"/>
            <p:cNvCxnSpPr/>
            <p:nvPr/>
          </p:nvCxnSpPr>
          <p:spPr>
            <a:xfrm>
              <a:off x="2206678" y="2261308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タイトル 1"/>
            <p:cNvSpPr txBox="1">
              <a:spLocks/>
            </p:cNvSpPr>
            <p:nvPr/>
          </p:nvSpPr>
          <p:spPr>
            <a:xfrm rot="16200000">
              <a:off x="1397484" y="2353254"/>
              <a:ext cx="807020" cy="811367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GSK872</a:t>
              </a:r>
            </a:p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+Atf3</a:t>
              </a:r>
            </a:p>
          </p:txBody>
        </p:sp>
      </p:grpSp>
      <p:pic>
        <p:nvPicPr>
          <p:cNvPr id="31" name="A02_CH2&amp;CH4_For fig_CNTwTN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2333593" y="3426533"/>
            <a:ext cx="1810286" cy="1980000"/>
          </a:xfrm>
          <a:prstGeom prst="rect">
            <a:avLst/>
          </a:prstGeom>
        </p:spPr>
      </p:pic>
      <p:pic>
        <p:nvPicPr>
          <p:cNvPr id="32" name="B02-1_CH2&amp;CH4_CH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243241" y="3426533"/>
            <a:ext cx="1836521" cy="1980000"/>
          </a:xfrm>
          <a:prstGeom prst="rect">
            <a:avLst/>
          </a:prstGeom>
        </p:spPr>
      </p:pic>
      <p:pic>
        <p:nvPicPr>
          <p:cNvPr id="33" name="C02-1_CH2&amp;CH4 for fig_CH4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6173055" y="3426533"/>
            <a:ext cx="1836521" cy="1980000"/>
          </a:xfrm>
          <a:prstGeom prst="rect">
            <a:avLst/>
          </a:prstGeom>
        </p:spPr>
      </p:pic>
      <p:pic>
        <p:nvPicPr>
          <p:cNvPr id="34" name="A02_CH1&amp;CH3_For fig_CNTwTNF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1" cstate="print"/>
          <a:stretch>
            <a:fillRect/>
          </a:stretch>
        </p:blipFill>
        <p:spPr>
          <a:xfrm>
            <a:off x="2333593" y="1408910"/>
            <a:ext cx="1810286" cy="1980000"/>
          </a:xfrm>
          <a:prstGeom prst="rect">
            <a:avLst/>
          </a:prstGeom>
        </p:spPr>
      </p:pic>
      <p:pic>
        <p:nvPicPr>
          <p:cNvPr id="35" name="B02-1_CH1&amp;CH3_CH3">
            <a:hlinkClick r:id="" action="ppaction://media"/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2" cstate="print"/>
          <a:stretch>
            <a:fillRect/>
          </a:stretch>
        </p:blipFill>
        <p:spPr>
          <a:xfrm>
            <a:off x="4243241" y="1408910"/>
            <a:ext cx="1836521" cy="1980000"/>
          </a:xfrm>
          <a:prstGeom prst="rect">
            <a:avLst/>
          </a:prstGeom>
        </p:spPr>
      </p:pic>
      <p:pic>
        <p:nvPicPr>
          <p:cNvPr id="36" name="C02-1_CH1&amp;CH3 for fig_CH3">
            <a:hlinkClick r:id="" action="ppaction://media"/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6173055" y="1408910"/>
            <a:ext cx="1836521" cy="1980000"/>
          </a:xfrm>
          <a:prstGeom prst="rect">
            <a:avLst/>
          </a:prstGeom>
        </p:spPr>
      </p:pic>
      <p:pic>
        <p:nvPicPr>
          <p:cNvPr id="3" name="オーディオ 2">
            <a:hlinkClick r:id="" action="ppaction://media"/>
          </p:cNvPr>
          <p:cNvPicPr>
            <a:picLocks noChangeAspect="1"/>
          </p:cNvPicPr>
          <p:nvPr>
            <a:audioFile r:link="rId14"/>
            <p:custDataLst>
              <p:tags r:id="rId15"/>
            </p:custDataLst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462400" y="699152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5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66"/>
    </mc:Choice>
    <mc:Fallback xmlns="">
      <p:transition spd="slow" advTm="89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50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00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00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50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650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50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36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" objId="34"/>
        <p14:playEvt time="267" objId="35"/>
        <p14:playEvt time="424" objId="36"/>
        <p14:playEvt time="564" objId="33"/>
        <p14:playEvt time="706" objId="32"/>
        <p14:playEvt time="876" objId="31"/>
        <p14:stopEvt time="6765" objId="34"/>
        <p14:stopEvt time="6921" objId="35"/>
        <p14:stopEvt time="7062" objId="36"/>
        <p14:stopEvt time="7203" objId="33"/>
        <p14:stopEvt time="7374" objId="32"/>
        <p14:stopEvt time="7385" objId="31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90000" y="5380672"/>
            <a:ext cx="896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dirty="0" smtClean="0"/>
              <a:t>Supplementary </a:t>
            </a:r>
            <a:r>
              <a:rPr lang="en-GB" altLang="ja-JP" dirty="0"/>
              <a:t>Movie</a:t>
            </a:r>
            <a:r>
              <a:rPr lang="en-US" altLang="ja-JP" dirty="0" smtClean="0"/>
              <a:t> </a:t>
            </a:r>
            <a:r>
              <a:rPr lang="en-US" altLang="ja-JP" dirty="0" smtClean="0"/>
              <a:t>2b. Live imaging of Supplementary Fig. 7d. Halo-Atf3 (Atf3) or halo (CTRL) was overexpressed by adenovirus in H4IIE-SMART cells treated with 5-AD (3 </a:t>
            </a:r>
            <a:r>
              <a:rPr lang="el-GR" altLang="ja-JP" dirty="0" smtClean="0"/>
              <a:t>μ</a:t>
            </a:r>
            <a:r>
              <a:rPr lang="en-US" altLang="ja-JP" dirty="0" smtClean="0"/>
              <a:t>M). GSK872 (5 </a:t>
            </a:r>
            <a:r>
              <a:rPr lang="el-GR" altLang="ja-JP" dirty="0" smtClean="0"/>
              <a:t>μ</a:t>
            </a:r>
            <a:r>
              <a:rPr lang="en-US" altLang="ja-JP" dirty="0" smtClean="0"/>
              <a:t>M) was added 24 h after infection. TNF</a:t>
            </a:r>
            <a:r>
              <a:rPr lang="el-GR" altLang="ja-JP" dirty="0" smtClean="0"/>
              <a:t>α (25 </a:t>
            </a:r>
            <a:r>
              <a:rPr lang="en-US" altLang="ja-JP" dirty="0" smtClean="0"/>
              <a:t>ng/mL) and SYTOX (1 </a:t>
            </a:r>
            <a:r>
              <a:rPr lang="el-GR" altLang="ja-JP" dirty="0" smtClean="0"/>
              <a:t>μ</a:t>
            </a:r>
            <a:r>
              <a:rPr lang="en-US" altLang="ja-JP" dirty="0" smtClean="0"/>
              <a:t>M) were added 41 h after infection. Cell death was monitored by SYTOX and necroptosis by FRET/CFP. The time shown in the figure is the time after treatment with TNFα.</a:t>
            </a:r>
            <a:r>
              <a:rPr lang="ja-JP" altLang="en-US" dirty="0" smtClean="0"/>
              <a:t> </a:t>
            </a:r>
            <a:r>
              <a:rPr lang="en-US" altLang="ja-JP" dirty="0" smtClean="0"/>
              <a:t>BF, bright-field.</a:t>
            </a:r>
            <a:endParaRPr lang="ja-JP" altLang="en-US" dirty="0"/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502202" y="4195516"/>
            <a:ext cx="1681349" cy="442035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SYTOX+BF</a:t>
            </a:r>
          </a:p>
        </p:txBody>
      </p:sp>
      <p:sp>
        <p:nvSpPr>
          <p:cNvPr id="26" name="タイトル 1"/>
          <p:cNvSpPr txBox="1">
            <a:spLocks/>
          </p:cNvSpPr>
          <p:nvPr/>
        </p:nvSpPr>
        <p:spPr>
          <a:xfrm>
            <a:off x="554716" y="2177893"/>
            <a:ext cx="1576320" cy="442035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FRET/CFP</a:t>
            </a:r>
          </a:p>
        </p:txBody>
      </p:sp>
      <p:grpSp>
        <p:nvGrpSpPr>
          <p:cNvPr id="27" name="グループ化 26"/>
          <p:cNvGrpSpPr/>
          <p:nvPr/>
        </p:nvGrpSpPr>
        <p:grpSpPr>
          <a:xfrm rot="5400000">
            <a:off x="3017719" y="381794"/>
            <a:ext cx="442035" cy="1524904"/>
            <a:chOff x="1764638" y="3663827"/>
            <a:chExt cx="442035" cy="995265"/>
          </a:xfrm>
        </p:grpSpPr>
        <p:cxnSp>
          <p:nvCxnSpPr>
            <p:cNvPr id="43" name="直線コネクタ 42"/>
            <p:cNvCxnSpPr/>
            <p:nvPr/>
          </p:nvCxnSpPr>
          <p:spPr>
            <a:xfrm>
              <a:off x="2206673" y="3663827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タイトル 1"/>
            <p:cNvSpPr txBox="1">
              <a:spLocks/>
            </p:cNvSpPr>
            <p:nvPr/>
          </p:nvSpPr>
          <p:spPr>
            <a:xfrm rot="16200000">
              <a:off x="1699324" y="3940442"/>
              <a:ext cx="572663" cy="442035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</p:grpSp>
      <p:grpSp>
        <p:nvGrpSpPr>
          <p:cNvPr id="28" name="グループ化 27"/>
          <p:cNvGrpSpPr/>
          <p:nvPr/>
        </p:nvGrpSpPr>
        <p:grpSpPr>
          <a:xfrm rot="5400000">
            <a:off x="4940484" y="381797"/>
            <a:ext cx="442035" cy="1524904"/>
            <a:chOff x="1764644" y="2261308"/>
            <a:chExt cx="442035" cy="995265"/>
          </a:xfrm>
        </p:grpSpPr>
        <p:cxnSp>
          <p:nvCxnSpPr>
            <p:cNvPr id="41" name="直線コネクタ 40"/>
            <p:cNvCxnSpPr/>
            <p:nvPr/>
          </p:nvCxnSpPr>
          <p:spPr>
            <a:xfrm>
              <a:off x="2206677" y="2261308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タイトル 1"/>
            <p:cNvSpPr txBox="1">
              <a:spLocks/>
            </p:cNvSpPr>
            <p:nvPr/>
          </p:nvSpPr>
          <p:spPr>
            <a:xfrm rot="16200000">
              <a:off x="1813497" y="2537922"/>
              <a:ext cx="344330" cy="442035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Atf3</a:t>
              </a: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485668" y="134041"/>
            <a:ext cx="5351667" cy="442038"/>
            <a:chOff x="3848452" y="725462"/>
            <a:chExt cx="3673784" cy="442038"/>
          </a:xfrm>
        </p:grpSpPr>
        <p:cxnSp>
          <p:nvCxnSpPr>
            <p:cNvPr id="39" name="直線コネクタ 38"/>
            <p:cNvCxnSpPr/>
            <p:nvPr/>
          </p:nvCxnSpPr>
          <p:spPr>
            <a:xfrm rot="5400000">
              <a:off x="5685344" y="-669392"/>
              <a:ext cx="0" cy="36737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タイトル 1"/>
            <p:cNvSpPr txBox="1">
              <a:spLocks/>
            </p:cNvSpPr>
            <p:nvPr/>
          </p:nvSpPr>
          <p:spPr>
            <a:xfrm>
              <a:off x="5035067" y="725462"/>
              <a:ext cx="1300559" cy="442035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5-AD</a:t>
              </a:r>
              <a:r>
                <a:rPr lang="ja-JP" alt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+ TNFα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 rot="5400000">
            <a:off x="6685631" y="197132"/>
            <a:ext cx="811368" cy="1524905"/>
            <a:chOff x="1395310" y="2261308"/>
            <a:chExt cx="811368" cy="995265"/>
          </a:xfrm>
        </p:grpSpPr>
        <p:cxnSp>
          <p:nvCxnSpPr>
            <p:cNvPr id="37" name="直線コネクタ 36"/>
            <p:cNvCxnSpPr/>
            <p:nvPr/>
          </p:nvCxnSpPr>
          <p:spPr>
            <a:xfrm>
              <a:off x="2206678" y="2261308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タイトル 1"/>
            <p:cNvSpPr txBox="1">
              <a:spLocks/>
            </p:cNvSpPr>
            <p:nvPr/>
          </p:nvSpPr>
          <p:spPr>
            <a:xfrm rot="16200000">
              <a:off x="1397484" y="2353254"/>
              <a:ext cx="807020" cy="811367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GSK872</a:t>
              </a:r>
            </a:p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+Atf3</a:t>
              </a:r>
            </a:p>
          </p:txBody>
        </p:sp>
      </p:grpSp>
      <p:pic>
        <p:nvPicPr>
          <p:cNvPr id="2" name="コピー ～ A02_CH2&amp;CH4_CH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 cstate="print"/>
          <a:stretch>
            <a:fillRect/>
          </a:stretch>
        </p:blipFill>
        <p:spPr>
          <a:xfrm>
            <a:off x="2343879" y="3526761"/>
            <a:ext cx="1800000" cy="1779545"/>
          </a:xfrm>
          <a:prstGeom prst="rect">
            <a:avLst/>
          </a:prstGeom>
        </p:spPr>
      </p:pic>
      <p:pic>
        <p:nvPicPr>
          <p:cNvPr id="24" name="コピー (2) ～ A02_CH1(R)&amp;CH3(C)_CH3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2343879" y="1509138"/>
            <a:ext cx="1800000" cy="1779545"/>
          </a:xfrm>
          <a:prstGeom prst="rect">
            <a:avLst/>
          </a:prstGeom>
        </p:spPr>
      </p:pic>
      <p:pic>
        <p:nvPicPr>
          <p:cNvPr id="4" name="コピー ～ コピー (3) ～ B02_CH1(R)&amp;CH3(C)_CH3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279762" y="1509138"/>
            <a:ext cx="1800000" cy="1779545"/>
          </a:xfrm>
          <a:prstGeom prst="rect">
            <a:avLst/>
          </a:prstGeom>
        </p:spPr>
      </p:pic>
      <p:pic>
        <p:nvPicPr>
          <p:cNvPr id="5" name="コピー ～ B02_CH2&amp;CH4_CH4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279762" y="3526761"/>
            <a:ext cx="1800000" cy="1779545"/>
          </a:xfrm>
          <a:prstGeom prst="rect">
            <a:avLst/>
          </a:prstGeom>
        </p:spPr>
      </p:pic>
      <p:pic>
        <p:nvPicPr>
          <p:cNvPr id="6" name="コピー ～ C02_CH2&amp;CH4_CH4">
            <a:hlinkClick r:id="" action="ppaction://media"/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6209576" y="3526761"/>
            <a:ext cx="1800000" cy="1779545"/>
          </a:xfrm>
          <a:prstGeom prst="rect">
            <a:avLst/>
          </a:prstGeom>
        </p:spPr>
      </p:pic>
      <p:pic>
        <p:nvPicPr>
          <p:cNvPr id="7" name="コピー ～ コピー (2) ～ C02_CH1(R)&amp;CH3(C)">
            <a:hlinkClick r:id="" action="ppaction://media"/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6209576" y="1509138"/>
            <a:ext cx="1800000" cy="177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47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3"/>
    </mc:Choice>
    <mc:Fallback xmlns="">
      <p:transition spd="slow" advTm="78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50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6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2"/>
        <p14:playEvt time="0" objId="24"/>
        <p14:playEvt time="0" objId="4"/>
        <p14:playEvt time="1" objId="5"/>
        <p14:playEvt time="1" objId="7"/>
        <p14:playEvt time="1" objId="6"/>
        <p14:stopEvt time="6519" objId="24"/>
        <p14:stopEvt time="6521" objId="4"/>
        <p14:stopEvt time="6523" objId="2"/>
        <p14:stopEvt time="6524" objId="7"/>
        <p14:stopEvt time="6526" objId="5"/>
        <p14:stopEvt time="6527" objId="6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201905de-9b2f-4aff-85b5-5786dd5fe390"/>
  <p:tag name="TEMPPRESENTATIONFILE" val="C:\Users\Richard\AppData\Local\Temp\tmpFDFF.tmp"/>
  <p:tag name="TEMPMEDIAFILENAME" val="C:\Users\Richard\AppData\Local\Temp\tmpFF38_オーディオ 2"/>
  <p:tag name="MEDIAFADEDURATION" val="0.2"/>
  <p:tag name="MEDIATRANSPARENCY" val="0.3"/>
  <p:tag name="MEDIACAPTIONSPROMPTED" val="Fals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テーマ1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Times"/>
        <a:ea typeface="Osaka"/>
        <a:cs typeface=""/>
      </a:majorFont>
      <a:minorFont>
        <a:latin typeface="Time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>
          <a:solidFill>
            <a:schemeClr val="bg1"/>
          </a:solidFill>
          <a:round/>
          <a:headEnd type="triangle" w="med" len="med"/>
          <a:tailEnd type="triangle" w="med" len="med"/>
        </a:ln>
        <a:effectLst/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Osaka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ーマ1" id="{E2BA37B2-B56B-40A4-A096-610387FAAFCF}" vid="{F18B19AC-B80E-4DAF-9DE6-02AB3BB87E6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221</Words>
  <Application>Microsoft Office PowerPoint</Application>
  <PresentationFormat>画面に合わせる (4:3)</PresentationFormat>
  <Paragraphs>18</Paragraphs>
  <Slides>2</Slides>
  <Notes>2</Notes>
  <HiddenSlides>0</HiddenSlides>
  <MMClips>13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Osaka</vt:lpstr>
      <vt:lpstr>游ゴシック</vt:lpstr>
      <vt:lpstr>游ゴシック Light</vt:lpstr>
      <vt:lpstr>Arial</vt:lpstr>
      <vt:lpstr>Calibri</vt:lpstr>
      <vt:lpstr>Calibri Light</vt:lpstr>
      <vt:lpstr>Times</vt:lpstr>
      <vt:lpstr>Office テーマ</vt:lpstr>
      <vt:lpstr>テーマ1</vt:lpstr>
      <vt:lpstr>PowerPoint プレゼンテーション</vt:lpstr>
      <vt:lpstr>PowerPoint プレゼンテーション</vt:lpstr>
    </vt:vector>
  </TitlesOfParts>
  <Company>Kanazawa University (Build151007)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inaba yuka</dc:creator>
  <cp:lastModifiedBy>inaba yuka</cp:lastModifiedBy>
  <cp:revision>44</cp:revision>
  <dcterms:created xsi:type="dcterms:W3CDTF">2020-12-11T02:25:17Z</dcterms:created>
  <dcterms:modified xsi:type="dcterms:W3CDTF">2022-12-12T06:12:31Z</dcterms:modified>
</cp:coreProperties>
</file>