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7/4/2022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feld 44"/>
          <p:cNvSpPr txBox="1"/>
          <p:nvPr/>
        </p:nvSpPr>
        <p:spPr>
          <a:xfrm>
            <a:off x="193199" y="1576860"/>
            <a:ext cx="11895772" cy="4077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194945" y="734559"/>
            <a:ext cx="1189577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altLang="en-US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de-DE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altLang="en-US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DE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showed a non-significant decrease in the rate of IE when high-risk patients take AP prior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to invasive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dental procedures</a:t>
            </a:r>
            <a:endParaRPr lang="de-DE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95987" y="1807047"/>
            <a:ext cx="36870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dirty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r>
              <a:rPr lang="de-DE" alt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Systematic</a:t>
            </a:r>
            <a:r>
              <a:rPr lang="de-DE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de-DE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alt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CENTRAL, MEDLINE </a:t>
            </a:r>
            <a:r>
              <a:rPr lang="de-DE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Ovid </a:t>
            </a:r>
            <a:r>
              <a:rPr lang="de-DE" alt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EMBASE</a:t>
            </a:r>
            <a:endParaRPr lang="de-DE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91193" y="201284"/>
            <a:ext cx="11870617" cy="42989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Antibiotic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prophylaxis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dental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prevent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infective</a:t>
            </a:r>
            <a:r>
              <a:rPr lang="de-DE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endocarditis</a:t>
            </a:r>
            <a:endParaRPr lang="de-DE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Gewinkelte Verbindung 23"/>
          <p:cNvCxnSpPr/>
          <p:nvPr/>
        </p:nvCxnSpPr>
        <p:spPr>
          <a:xfrm>
            <a:off x="7416165" y="3721100"/>
            <a:ext cx="1275715" cy="542925"/>
          </a:xfrm>
          <a:prstGeom prst="bentConnector3">
            <a:avLst>
              <a:gd name="adj1" fmla="val 500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nhaltsplatzhalter 27" descr="UMH_C_DENTAL@1x_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flipH="1">
            <a:off x="5611637" y="1576860"/>
            <a:ext cx="6484725" cy="40770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661395" y="3960136"/>
            <a:ext cx="23389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dirty="0" err="1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DE" altLang="en-US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dirty="0" err="1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en-US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dirty="0" err="1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  <a:endParaRPr lang="de-DE" altLang="en-US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  <a:p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</a:p>
          <a:p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endParaRPr lang="de-DE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74278" y="4298757"/>
            <a:ext cx="181070" cy="154384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92D05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362473" y="4555862"/>
            <a:ext cx="181070" cy="154384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92D05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362473" y="4812741"/>
            <a:ext cx="181070" cy="154384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92D05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712495" y="3033599"/>
            <a:ext cx="2451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PROSPERO</a:t>
            </a:r>
            <a:endParaRPr lang="de-DE" altLang="en-US" sz="16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CRD42020175398</a:t>
            </a:r>
            <a:endParaRPr lang="de-DE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ussdiagramm: Verbinder 9"/>
          <p:cNvSpPr/>
          <p:nvPr/>
        </p:nvSpPr>
        <p:spPr>
          <a:xfrm>
            <a:off x="398492" y="2040258"/>
            <a:ext cx="290103" cy="295678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8" name="Gerader Verbinder 37"/>
          <p:cNvCxnSpPr/>
          <p:nvPr/>
        </p:nvCxnSpPr>
        <p:spPr>
          <a:xfrm flipH="1">
            <a:off x="329806" y="2294826"/>
            <a:ext cx="105385" cy="1408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301382" y="3256157"/>
            <a:ext cx="236136" cy="362217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Rechteck 42"/>
          <p:cNvSpPr/>
          <p:nvPr/>
        </p:nvSpPr>
        <p:spPr>
          <a:xfrm>
            <a:off x="449274" y="3104864"/>
            <a:ext cx="236136" cy="362217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Textfeld 45"/>
          <p:cNvSpPr txBox="1"/>
          <p:nvPr/>
        </p:nvSpPr>
        <p:spPr>
          <a:xfrm>
            <a:off x="193199" y="5771282"/>
            <a:ext cx="11895772" cy="92333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altLang="en-US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r>
              <a:rPr lang="de-DE" altLang="en-US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	E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vidence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 favor or against the use of AP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before dental procedure scare especially at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low and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moderate risk</a:t>
            </a: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More studies needed to draw substantial conclusion</a:t>
            </a:r>
            <a:endParaRPr lang="de-DE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141084" y="1905141"/>
            <a:ext cx="1021433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336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6141084" y="3082344"/>
            <a:ext cx="93647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528628" y="2140392"/>
            <a:ext cx="4296634" cy="83099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Exclusion</a:t>
            </a:r>
            <a:endParaRPr lang="de-CH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Duplicates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n=72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Exclusion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after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/title n=50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Exclusion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after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n=191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6247683" y="4121047"/>
            <a:ext cx="72327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Gerader Verbinder 57"/>
          <p:cNvCxnSpPr>
            <a:stCxn id="50" idx="2"/>
            <a:endCxn id="52" idx="0"/>
          </p:cNvCxnSpPr>
          <p:nvPr/>
        </p:nvCxnSpPr>
        <p:spPr>
          <a:xfrm flipH="1">
            <a:off x="6609321" y="3359343"/>
            <a:ext cx="1" cy="761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7528628" y="3424692"/>
            <a:ext cx="4296634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Exclusion</a:t>
            </a:r>
            <a:endParaRPr lang="de-CH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In-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depth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n=22</a:t>
            </a:r>
          </a:p>
        </p:txBody>
      </p:sp>
      <p:cxnSp>
        <p:nvCxnSpPr>
          <p:cNvPr id="68" name="Gerader Verbinder 67"/>
          <p:cNvCxnSpPr>
            <a:endCxn id="50" idx="0"/>
          </p:cNvCxnSpPr>
          <p:nvPr/>
        </p:nvCxnSpPr>
        <p:spPr>
          <a:xfrm flipH="1">
            <a:off x="6609322" y="2212918"/>
            <a:ext cx="2" cy="8694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Gerader Verbinder 69"/>
          <p:cNvCxnSpPr/>
          <p:nvPr/>
        </p:nvCxnSpPr>
        <p:spPr>
          <a:xfrm>
            <a:off x="6609321" y="2647631"/>
            <a:ext cx="9193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Gerader Verbinder 73"/>
          <p:cNvCxnSpPr>
            <a:endCxn id="63" idx="1"/>
          </p:cNvCxnSpPr>
          <p:nvPr/>
        </p:nvCxnSpPr>
        <p:spPr>
          <a:xfrm>
            <a:off x="6651800" y="3655524"/>
            <a:ext cx="876828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feld 79"/>
          <p:cNvSpPr txBox="1"/>
          <p:nvPr/>
        </p:nvSpPr>
        <p:spPr>
          <a:xfrm>
            <a:off x="5832734" y="4470772"/>
            <a:ext cx="5992528" cy="101566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				Log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Ratio:</a:t>
            </a:r>
            <a:endParaRPr lang="de-CH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Tubiana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al, 2017			-0.94 (-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2.10-0.22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de-CH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=0.11</a:t>
            </a:r>
          </a:p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endParaRPr lang="de-CH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Gerader Verbinder 84"/>
          <p:cNvCxnSpPr/>
          <p:nvPr/>
        </p:nvCxnSpPr>
        <p:spPr>
          <a:xfrm>
            <a:off x="7707086" y="4804278"/>
            <a:ext cx="1605298" cy="27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ussdiagramm: Verbinder 86"/>
          <p:cNvSpPr/>
          <p:nvPr/>
        </p:nvSpPr>
        <p:spPr>
          <a:xfrm>
            <a:off x="8272702" y="4760333"/>
            <a:ext cx="123327" cy="12179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91" name="Gerader Verbinder 90"/>
          <p:cNvCxnSpPr/>
          <p:nvPr/>
        </p:nvCxnSpPr>
        <p:spPr>
          <a:xfrm>
            <a:off x="9106569" y="4529563"/>
            <a:ext cx="1217" cy="549431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Gerader Verbinder 96"/>
          <p:cNvCxnSpPr/>
          <p:nvPr/>
        </p:nvCxnSpPr>
        <p:spPr>
          <a:xfrm>
            <a:off x="7528628" y="5078994"/>
            <a:ext cx="1793361" cy="719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 98"/>
          <p:cNvSpPr/>
          <p:nvPr/>
        </p:nvSpPr>
        <p:spPr>
          <a:xfrm>
            <a:off x="5983455" y="5000536"/>
            <a:ext cx="181070" cy="154384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92D05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7348834" y="5192209"/>
            <a:ext cx="2581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-2.5    -1.5	-0.5      	0.5	</a:t>
            </a:r>
            <a:endParaRPr lang="de-CH" dirty="0"/>
          </a:p>
        </p:txBody>
      </p:sp>
      <p:cxnSp>
        <p:nvCxnSpPr>
          <p:cNvPr id="102" name="Gerader Verbinder 101"/>
          <p:cNvCxnSpPr/>
          <p:nvPr/>
        </p:nvCxnSpPr>
        <p:spPr>
          <a:xfrm>
            <a:off x="7528628" y="5077728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Gerader Verbinder 104"/>
          <p:cNvCxnSpPr/>
          <p:nvPr/>
        </p:nvCxnSpPr>
        <p:spPr>
          <a:xfrm>
            <a:off x="9321989" y="5086193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Gerader Verbinder 105"/>
          <p:cNvCxnSpPr/>
          <p:nvPr/>
        </p:nvCxnSpPr>
        <p:spPr>
          <a:xfrm>
            <a:off x="8516494" y="5086781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Gerader Verbinder 106"/>
          <p:cNvCxnSpPr/>
          <p:nvPr/>
        </p:nvCxnSpPr>
        <p:spPr>
          <a:xfrm>
            <a:off x="8054022" y="5086193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Gerader Verbinder 107"/>
          <p:cNvCxnSpPr/>
          <p:nvPr/>
        </p:nvCxnSpPr>
        <p:spPr>
          <a:xfrm>
            <a:off x="7808815" y="5077140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Gerader Verbinder 108"/>
          <p:cNvCxnSpPr/>
          <p:nvPr/>
        </p:nvCxnSpPr>
        <p:spPr>
          <a:xfrm>
            <a:off x="8828998" y="5086193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Gerader Verbinder 109"/>
          <p:cNvCxnSpPr/>
          <p:nvPr/>
        </p:nvCxnSpPr>
        <p:spPr>
          <a:xfrm>
            <a:off x="9106569" y="5077728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Textfeld 111"/>
          <p:cNvSpPr txBox="1"/>
          <p:nvPr/>
        </p:nvSpPr>
        <p:spPr>
          <a:xfrm>
            <a:off x="2773389" y="2858559"/>
            <a:ext cx="231666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Antibiotic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prophylaxis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endParaRPr lang="de-CH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CH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ental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2326573" y="4471331"/>
            <a:ext cx="122982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High-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IE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feld 116"/>
          <p:cNvSpPr txBox="1"/>
          <p:nvPr/>
        </p:nvSpPr>
        <p:spPr>
          <a:xfrm>
            <a:off x="4406300" y="4461841"/>
            <a:ext cx="1196161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Low-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IE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feld 117"/>
          <p:cNvSpPr txBox="1"/>
          <p:nvPr/>
        </p:nvSpPr>
        <p:spPr>
          <a:xfrm>
            <a:off x="3328984" y="4841318"/>
            <a:ext cx="124585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Moderate </a:t>
            </a:r>
            <a:r>
              <a:rPr lang="de-C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IE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Gewinkelter Verbinder 118"/>
          <p:cNvCxnSpPr>
            <a:stCxn id="112" idx="2"/>
            <a:endCxn id="116" idx="0"/>
          </p:cNvCxnSpPr>
          <p:nvPr/>
        </p:nvCxnSpPr>
        <p:spPr>
          <a:xfrm rot="5400000">
            <a:off x="2861050" y="3400661"/>
            <a:ext cx="1151107" cy="99023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fragezeichen symbol flache vektor illustration design - fragezeichen stock-grafiken, -clipart, -cartoons und -symbo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257" y="3531956"/>
            <a:ext cx="299559" cy="24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2" name="Gewinkelter Verbinder 121"/>
          <p:cNvCxnSpPr>
            <a:endCxn id="117" idx="0"/>
          </p:cNvCxnSpPr>
          <p:nvPr/>
        </p:nvCxnSpPr>
        <p:spPr>
          <a:xfrm rot="16200000" flipH="1">
            <a:off x="3916801" y="3374261"/>
            <a:ext cx="1102498" cy="1072662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Gerader Verbinder 123"/>
          <p:cNvCxnSpPr>
            <a:stCxn id="1026" idx="0"/>
            <a:endCxn id="118" idx="0"/>
          </p:cNvCxnSpPr>
          <p:nvPr/>
        </p:nvCxnSpPr>
        <p:spPr>
          <a:xfrm>
            <a:off x="3941525" y="3435207"/>
            <a:ext cx="10387" cy="14061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pille flasche symbol design vektor vorlage - pillendose stock-grafiken, -clipart, -cartoons und -symbo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375" y="3435207"/>
            <a:ext cx="902299" cy="9022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8" name="Gerader Verbinder 127"/>
          <p:cNvCxnSpPr/>
          <p:nvPr/>
        </p:nvCxnSpPr>
        <p:spPr>
          <a:xfrm>
            <a:off x="8293334" y="5086193"/>
            <a:ext cx="0" cy="106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fragezeichen symbol flache vektor illustration design - fragezeichen stock-grafiken, -clipart, -cartoons und -symbo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579" y="3534068"/>
            <a:ext cx="242917" cy="24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Breitbild</PresentationFormat>
  <Paragraphs>32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Hasse Barbara</dc:creator>
  <cp:lastModifiedBy>Hasse Barbara</cp:lastModifiedBy>
  <cp:revision>32</cp:revision>
  <dcterms:created xsi:type="dcterms:W3CDTF">2022-02-27T14:30:00Z</dcterms:created>
  <dcterms:modified xsi:type="dcterms:W3CDTF">2022-07-04T08:58:14Z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A6D215FB16B84F98BE01BBFAE2930BD1</vt:lpwstr>
  </property>
  <property fmtid="{D5CDD505-2E9C-101B-9397-08002B2CF9AE}" pid="3" name="KSOProductBuildVer">
    <vt:lpwstr>1031-11.2.0.10463</vt:lpwstr>
  </property>
</Properties>
</file>