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84" r:id="rId2"/>
  </p:sldIdLst>
  <p:sldSz cx="6858000" cy="12192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79"/>
    <p:restoredTop sz="94740"/>
  </p:normalViewPr>
  <p:slideViewPr>
    <p:cSldViewPr snapToGrid="0" snapToObjects="1">
      <p:cViewPr varScale="1">
        <p:scale>
          <a:sx n="69" d="100"/>
          <a:sy n="69" d="100"/>
        </p:scale>
        <p:origin x="3672" y="2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CAB0FA-E370-B24C-940C-2AB9C1343A47}" type="datetimeFigureOut">
              <a:rPr lang="en-US" smtClean="0"/>
              <a:t>10/3/22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60638" y="1143000"/>
            <a:ext cx="17367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7530E1-8CBB-9844-8D90-7AB3EA187B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6801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9AD52-C63D-F64B-9697-8F918AE1B0AC}" type="datetimeFigureOut">
              <a:rPr lang="en-US" smtClean="0"/>
              <a:t>10/3/22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0D40A-9301-C94F-A19B-D53C3F003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6981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9AD52-C63D-F64B-9697-8F918AE1B0AC}" type="datetimeFigureOut">
              <a:rPr lang="en-US" smtClean="0"/>
              <a:t>10/3/22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0D40A-9301-C94F-A19B-D53C3F003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7053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9AD52-C63D-F64B-9697-8F918AE1B0AC}" type="datetimeFigureOut">
              <a:rPr lang="en-US" smtClean="0"/>
              <a:t>10/3/22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0D40A-9301-C94F-A19B-D53C3F003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403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9AD52-C63D-F64B-9697-8F918AE1B0AC}" type="datetimeFigureOut">
              <a:rPr lang="en-US" smtClean="0"/>
              <a:t>10/3/22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0D40A-9301-C94F-A19B-D53C3F003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43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9AD52-C63D-F64B-9697-8F918AE1B0AC}" type="datetimeFigureOut">
              <a:rPr lang="en-US" smtClean="0"/>
              <a:t>10/3/22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0D40A-9301-C94F-A19B-D53C3F003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7959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9AD52-C63D-F64B-9697-8F918AE1B0AC}" type="datetimeFigureOut">
              <a:rPr lang="en-US" smtClean="0"/>
              <a:t>10/3/22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0D40A-9301-C94F-A19B-D53C3F003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9024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9AD52-C63D-F64B-9697-8F918AE1B0AC}" type="datetimeFigureOut">
              <a:rPr lang="en-US" smtClean="0"/>
              <a:t>10/3/22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0D40A-9301-C94F-A19B-D53C3F003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8855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9AD52-C63D-F64B-9697-8F918AE1B0AC}" type="datetimeFigureOut">
              <a:rPr lang="en-US" smtClean="0"/>
              <a:t>10/3/22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0D40A-9301-C94F-A19B-D53C3F003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8328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9AD52-C63D-F64B-9697-8F918AE1B0AC}" type="datetimeFigureOut">
              <a:rPr lang="en-US" smtClean="0"/>
              <a:t>10/3/22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0D40A-9301-C94F-A19B-D53C3F003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8503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9AD52-C63D-F64B-9697-8F918AE1B0AC}" type="datetimeFigureOut">
              <a:rPr lang="en-US" smtClean="0"/>
              <a:t>10/3/22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0D40A-9301-C94F-A19B-D53C3F003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791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9AD52-C63D-F64B-9697-8F918AE1B0AC}" type="datetimeFigureOut">
              <a:rPr lang="en-US" smtClean="0"/>
              <a:t>10/3/22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0D40A-9301-C94F-A19B-D53C3F003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535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79AD52-C63D-F64B-9697-8F918AE1B0AC}" type="datetimeFigureOut">
              <a:rPr lang="en-US" smtClean="0"/>
              <a:t>10/3/22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80D40A-9301-C94F-A19B-D53C3F003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431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kmplot.com/analysis" TargetMode="External"/><Relationship Id="rId2" Type="http://schemas.openxmlformats.org/officeDocument/2006/relationships/hyperlink" Target="https://www.cbioportal.org/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gepia2.cancer-pku.cn/" TargetMode="External"/><Relationship Id="rId5" Type="http://schemas.openxmlformats.org/officeDocument/2006/relationships/hyperlink" Target="http://bioconductor.org/packages/release/data/experiment/html/curatedOvarianData.html" TargetMode="External"/><Relationship Id="rId4" Type="http://schemas.openxmlformats.org/officeDocument/2006/relationships/hyperlink" Target="https://gtexportal.org/home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6483299-24EA-3C4D-8823-A1B6ABDD67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719" y="1"/>
            <a:ext cx="5915025" cy="609600"/>
          </a:xfrm>
        </p:spPr>
        <p:txBody>
          <a:bodyPr>
            <a:normAutofit/>
          </a:bodyPr>
          <a:lstStyle/>
          <a:p>
            <a:r>
              <a:rPr lang="en-US" sz="2000" dirty="0"/>
              <a:t>Supplement Table 3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BDAD722-8E4E-F941-ABD1-0BDBCD306FB3}"/>
              </a:ext>
            </a:extLst>
          </p:cNvPr>
          <p:cNvSpPr/>
          <p:nvPr/>
        </p:nvSpPr>
        <p:spPr>
          <a:xfrm>
            <a:off x="143719" y="4202244"/>
            <a:ext cx="5874327" cy="461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200000"/>
              </a:lnSpc>
              <a:tabLst>
                <a:tab pos="457200" algn="l"/>
              </a:tabLst>
            </a:pPr>
            <a:r>
              <a:rPr lang="en-US" sz="1400" b="1" dirty="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Table S2.</a:t>
            </a: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</a:t>
            </a:r>
            <a:r>
              <a:rPr lang="en-US" sz="1400" b="1" dirty="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Public Database Analysis</a:t>
            </a:r>
            <a:endParaRPr lang="en-US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3F1DDB6C-219C-8C46-8262-A40765DAA1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7192607"/>
              </p:ext>
            </p:extLst>
          </p:nvPr>
        </p:nvGraphicFramePr>
        <p:xfrm>
          <a:off x="143719" y="609601"/>
          <a:ext cx="6525142" cy="3962400"/>
        </p:xfrm>
        <a:graphic>
          <a:graphicData uri="http://schemas.openxmlformats.org/drawingml/2006/table">
            <a:tbl>
              <a:tblPr firstRow="1" bandRow="1"/>
              <a:tblGrid>
                <a:gridCol w="1319592">
                  <a:extLst>
                    <a:ext uri="{9D8B030D-6E8A-4147-A177-3AD203B41FA5}">
                      <a16:colId xmlns:a16="http://schemas.microsoft.com/office/drawing/2014/main" val="3887558265"/>
                    </a:ext>
                  </a:extLst>
                </a:gridCol>
                <a:gridCol w="1102576">
                  <a:extLst>
                    <a:ext uri="{9D8B030D-6E8A-4147-A177-3AD203B41FA5}">
                      <a16:colId xmlns:a16="http://schemas.microsoft.com/office/drawing/2014/main" val="2275607505"/>
                    </a:ext>
                  </a:extLst>
                </a:gridCol>
                <a:gridCol w="1110867">
                  <a:extLst>
                    <a:ext uri="{9D8B030D-6E8A-4147-A177-3AD203B41FA5}">
                      <a16:colId xmlns:a16="http://schemas.microsoft.com/office/drawing/2014/main" val="358204415"/>
                    </a:ext>
                  </a:extLst>
                </a:gridCol>
                <a:gridCol w="1342988">
                  <a:extLst>
                    <a:ext uri="{9D8B030D-6E8A-4147-A177-3AD203B41FA5}">
                      <a16:colId xmlns:a16="http://schemas.microsoft.com/office/drawing/2014/main" val="3580737714"/>
                    </a:ext>
                  </a:extLst>
                </a:gridCol>
                <a:gridCol w="1649119">
                  <a:extLst>
                    <a:ext uri="{9D8B030D-6E8A-4147-A177-3AD203B41FA5}">
                      <a16:colId xmlns:a16="http://schemas.microsoft.com/office/drawing/2014/main" val="4014103664"/>
                    </a:ext>
                  </a:extLst>
                </a:gridCol>
              </a:tblGrid>
              <a:tr h="105179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Public Database</a:t>
                      </a:r>
                    </a:p>
                  </a:txBody>
                  <a:tcPr marL="60716" marR="607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Genes</a:t>
                      </a:r>
                    </a:p>
                  </a:txBody>
                  <a:tcPr marL="59178" marR="5917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Group</a:t>
                      </a:r>
                    </a:p>
                  </a:txBody>
                  <a:tcPr marL="59178" marR="5917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Notes</a:t>
                      </a:r>
                    </a:p>
                  </a:txBody>
                  <a:tcPr marL="59178" marR="5917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Reference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marL="59178" marR="5917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8423883"/>
                  </a:ext>
                </a:extLst>
              </a:tr>
              <a:tr h="21035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chemeClr val="tx1"/>
                          </a:solidFill>
                          <a:latin typeface="+mn-lt"/>
                        </a:rPr>
                        <a:t>Cancer Cell Line Encyclopedia (CCLE)</a:t>
                      </a:r>
                      <a:r>
                        <a:rPr lang="en-US" sz="1000" b="1" baseline="30000" dirty="0">
                          <a:solidFill>
                            <a:schemeClr val="tx1"/>
                          </a:solidFill>
                          <a:latin typeface="+mn-lt"/>
                        </a:rPr>
                        <a:t>1,2</a:t>
                      </a:r>
                    </a:p>
                  </a:txBody>
                  <a:tcPr marL="60716" marR="607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TWEAK (TNFSF12); FN14 (TNFRSF12A)</a:t>
                      </a:r>
                    </a:p>
                  </a:txBody>
                  <a:tcPr marL="60716" marR="607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Ovarian Cancer Cell Lines </a:t>
                      </a:r>
                    </a:p>
                  </a:txBody>
                  <a:tcPr marL="60716" marR="607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Reconstructed in excel by unique ID</a:t>
                      </a:r>
                    </a:p>
                  </a:txBody>
                  <a:tcPr marL="60716" marR="607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en-US" sz="1000" dirty="0"/>
                        <a:t> </a:t>
                      </a:r>
                      <a:r>
                        <a:rPr lang="en-US" sz="1000" dirty="0">
                          <a:hlinkClick r:id="rId2"/>
                        </a:rPr>
                        <a:t>https://www.cbioportal.org/</a:t>
                      </a:r>
                      <a:endParaRPr lang="en-US" sz="1000" dirty="0"/>
                    </a:p>
                  </a:txBody>
                  <a:tcPr marL="60716" marR="607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7114193"/>
                  </a:ext>
                </a:extLst>
              </a:tr>
              <a:tr h="124012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chemeClr val="tx1"/>
                          </a:solidFill>
                          <a:latin typeface="+mn-lt"/>
                        </a:rPr>
                        <a:t>Kaplan-Meier Plotter</a:t>
                      </a:r>
                      <a:r>
                        <a:rPr lang="en-US" sz="1000" b="1" baseline="30000" dirty="0">
                          <a:solidFill>
                            <a:schemeClr val="tx1"/>
                          </a:solidFill>
                          <a:latin typeface="+mn-lt"/>
                        </a:rPr>
                        <a:t>3</a:t>
                      </a:r>
                    </a:p>
                  </a:txBody>
                  <a:tcPr marL="60716" marR="607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TWEAK (TNFSF12)</a:t>
                      </a:r>
                    </a:p>
                  </a:txBody>
                  <a:tcPr marL="60716" marR="607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Ovarian cancer </a:t>
                      </a:r>
                    </a:p>
                  </a:txBody>
                  <a:tcPr marL="60716" marR="607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No modifications</a:t>
                      </a:r>
                    </a:p>
                  </a:txBody>
                  <a:tcPr marL="60716" marR="607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hlinkClick r:id="rId3"/>
                        </a:rPr>
                        <a:t>https://kmplot.com/analysis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marL="60716" marR="607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2018173"/>
                  </a:ext>
                </a:extLst>
              </a:tr>
              <a:tr h="315537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chemeClr val="tx1"/>
                          </a:solidFill>
                          <a:latin typeface="+mn-lt"/>
                        </a:rPr>
                        <a:t>Genotype-Tissue Expression Project (</a:t>
                      </a:r>
                      <a:r>
                        <a:rPr lang="en-US" sz="1000" b="1" dirty="0" err="1">
                          <a:solidFill>
                            <a:schemeClr val="tx1"/>
                          </a:solidFill>
                          <a:latin typeface="+mn-lt"/>
                        </a:rPr>
                        <a:t>GTEx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  <a:latin typeface="+mn-lt"/>
                        </a:rPr>
                        <a:t>)</a:t>
                      </a:r>
                      <a:r>
                        <a:rPr lang="en-US" sz="1000" b="1" baseline="30000" dirty="0">
                          <a:solidFill>
                            <a:schemeClr val="tx1"/>
                          </a:solidFill>
                          <a:latin typeface="+mn-lt"/>
                        </a:rPr>
                        <a:t>4</a:t>
                      </a:r>
                    </a:p>
                  </a:txBody>
                  <a:tcPr marL="60716" marR="607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TWEAK (TNFSF12); FN14 (TNFRSF12A)</a:t>
                      </a:r>
                    </a:p>
                  </a:txBody>
                  <a:tcPr marL="60716" marR="607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Normal tissue</a:t>
                      </a:r>
                    </a:p>
                  </a:txBody>
                  <a:tcPr marL="60716" marR="607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Reconstructed in excel by unique ID</a:t>
                      </a:r>
                    </a:p>
                  </a:txBody>
                  <a:tcPr marL="60716" marR="607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en-US" sz="1000" dirty="0">
                          <a:hlinkClick r:id="rId4"/>
                        </a:rPr>
                        <a:t>https://gtexportal.org/home/</a:t>
                      </a:r>
                      <a:r>
                        <a:rPr lang="en-US" sz="1000" dirty="0"/>
                        <a:t> </a:t>
                      </a:r>
                    </a:p>
                  </a:txBody>
                  <a:tcPr marL="60716" marR="607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0718582"/>
                  </a:ext>
                </a:extLst>
              </a:tr>
              <a:tr h="420716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chemeClr val="tx1"/>
                          </a:solidFill>
                          <a:latin typeface="+mn-lt"/>
                        </a:rPr>
                        <a:t>The Cancer Genome Atlas (TCGA)</a:t>
                      </a:r>
                      <a:endParaRPr lang="en-US" sz="1000" b="1" baseline="30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0716" marR="607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TWEAK (TNFSF12)</a:t>
                      </a:r>
                    </a:p>
                  </a:txBody>
                  <a:tcPr marL="60716" marR="607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Ovarian Serous Cystadenocarcinoma</a:t>
                      </a:r>
                    </a:p>
                  </a:txBody>
                  <a:tcPr marL="60716" marR="607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Reconstructed in excel by unique ID. Z-scores associated with survival outcomes at 5 years</a:t>
                      </a:r>
                    </a:p>
                  </a:txBody>
                  <a:tcPr marL="60716" marR="607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hlinkClick r:id="rId2"/>
                        </a:rPr>
                        <a:t>https://www.cbioportal.org/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marL="60716" marR="607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1261527"/>
                  </a:ext>
                </a:extLst>
              </a:tr>
              <a:tr h="210358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err="1">
                          <a:solidFill>
                            <a:schemeClr val="tx1"/>
                          </a:solidFill>
                          <a:latin typeface="+mn-lt"/>
                        </a:rPr>
                        <a:t>curatedOvarianData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  <a:latin typeface="+mn-lt"/>
                        </a:rPr>
                        <a:t> Forest plots</a:t>
                      </a:r>
                      <a:r>
                        <a:rPr lang="en-US" sz="1000" b="1" baseline="30000" dirty="0">
                          <a:solidFill>
                            <a:schemeClr val="tx1"/>
                          </a:solidFill>
                          <a:latin typeface="+mn-lt"/>
                        </a:rPr>
                        <a:t>5</a:t>
                      </a:r>
                    </a:p>
                  </a:txBody>
                  <a:tcPr marL="60716" marR="607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TWEAK (TNFSF12); FN14 (TNFRSF12A)</a:t>
                      </a:r>
                    </a:p>
                  </a:txBody>
                  <a:tcPr marL="60716" marR="607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Ovarian cancer</a:t>
                      </a:r>
                    </a:p>
                  </a:txBody>
                  <a:tcPr marL="60716" marR="607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No modifications</a:t>
                      </a:r>
                    </a:p>
                  </a:txBody>
                  <a:tcPr marL="60716" marR="607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hlinkClick r:id="rId5"/>
                        </a:rPr>
                        <a:t>http://bioconductor.org/packages/release/data/experiment/html/curatedOvarianData.html</a:t>
                      </a:r>
                      <a:r>
                        <a:rPr lang="en-US" sz="1000" dirty="0"/>
                        <a:t> 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marL="60716" marR="607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7119139"/>
                  </a:ext>
                </a:extLst>
              </a:tr>
              <a:tr h="420716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chemeClr val="tx1"/>
                          </a:solidFill>
                          <a:latin typeface="+mn-lt"/>
                        </a:rPr>
                        <a:t>Gene Expression Profiling Interactive Analysis, version 2 (GEPIA2)</a:t>
                      </a:r>
                      <a:r>
                        <a:rPr lang="en-US" sz="1000" b="1" baseline="30000" dirty="0">
                          <a:solidFill>
                            <a:schemeClr val="tx1"/>
                          </a:solidFill>
                          <a:latin typeface="+mn-lt"/>
                        </a:rPr>
                        <a:t>6</a:t>
                      </a:r>
                    </a:p>
                  </a:txBody>
                  <a:tcPr marL="60716" marR="607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FN14 (TNFRSF12A)</a:t>
                      </a:r>
                    </a:p>
                  </a:txBody>
                  <a:tcPr marL="60716" marR="607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Ovarian and normal tissue</a:t>
                      </a:r>
                    </a:p>
                  </a:txBody>
                  <a:tcPr marL="60716" marR="607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No modifications</a:t>
                      </a:r>
                    </a:p>
                  </a:txBody>
                  <a:tcPr marL="60716" marR="607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tx1"/>
                          </a:solidFill>
                          <a:hlinkClick r:id="rId6"/>
                        </a:rPr>
                        <a:t>http://gepia2.cancer-pku.cn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marL="60716" marR="607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8393387"/>
                  </a:ext>
                </a:extLst>
              </a:tr>
              <a:tr h="315537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chemeClr val="tx1"/>
                          </a:solidFill>
                          <a:latin typeface="+mn-lt"/>
                        </a:rPr>
                        <a:t>Jordan et al</a:t>
                      </a:r>
                      <a:r>
                        <a:rPr lang="en-US" sz="1000" b="1" baseline="30000" dirty="0">
                          <a:solidFill>
                            <a:schemeClr val="tx1"/>
                          </a:solidFill>
                          <a:latin typeface="+mn-lt"/>
                        </a:rPr>
                        <a:t>7</a:t>
                      </a:r>
                    </a:p>
                  </a:txBody>
                  <a:tcPr marL="60716" marR="607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TWEAK (TNFSF12); other selected genes</a:t>
                      </a:r>
                    </a:p>
                  </a:txBody>
                  <a:tcPr marL="60716" marR="607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latin typeface="+mn-lt"/>
                        </a:rPr>
                        <a:t>Pre- vs Post-NACT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0716" marR="607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Reconstructed in excel by gene</a:t>
                      </a:r>
                    </a:p>
                  </a:txBody>
                  <a:tcPr marL="60716" marR="607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Accessed with permission</a:t>
                      </a:r>
                    </a:p>
                  </a:txBody>
                  <a:tcPr marL="60716" marR="607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9427748"/>
                  </a:ext>
                </a:extLst>
              </a:tr>
              <a:tr h="210358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err="1">
                          <a:solidFill>
                            <a:schemeClr val="tx1"/>
                          </a:solidFill>
                          <a:latin typeface="+mn-lt"/>
                        </a:rPr>
                        <a:t>Javallana</a:t>
                      </a:r>
                      <a:r>
                        <a:rPr lang="en-US" sz="1000" b="1" dirty="0">
                          <a:solidFill>
                            <a:schemeClr val="tx1"/>
                          </a:solidFill>
                          <a:latin typeface="+mn-lt"/>
                        </a:rPr>
                        <a:t> et al</a:t>
                      </a:r>
                      <a:r>
                        <a:rPr lang="en-US" sz="1000" b="1" baseline="30000" dirty="0">
                          <a:solidFill>
                            <a:schemeClr val="tx1"/>
                          </a:solidFill>
                          <a:latin typeface="+mn-lt"/>
                        </a:rPr>
                        <a:t>8</a:t>
                      </a:r>
                    </a:p>
                  </a:txBody>
                  <a:tcPr marL="60716" marR="607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TWEAK (TNFSF12)</a:t>
                      </a: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0716" marR="607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latin typeface="+mn-lt"/>
                        </a:rPr>
                        <a:t>Pre- vs Post-NACT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0716" marR="607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Reconstructed in excel by gene</a:t>
                      </a:r>
                    </a:p>
                  </a:txBody>
                  <a:tcPr marL="60716" marR="607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The data analyzed in this study were obtained from PMC at doi:10.1158/0008-5472.CAN-21-1467.</a:t>
                      </a:r>
                    </a:p>
                  </a:txBody>
                  <a:tcPr marL="60716" marR="607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1010955"/>
                  </a:ext>
                </a:extLst>
              </a:tr>
            </a:tbl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7ACFBD44-FCFA-F227-4659-D67223042738}"/>
              </a:ext>
            </a:extLst>
          </p:cNvPr>
          <p:cNvSpPr/>
          <p:nvPr/>
        </p:nvSpPr>
        <p:spPr>
          <a:xfrm>
            <a:off x="66096" y="4433108"/>
            <a:ext cx="5874327" cy="461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200000"/>
              </a:lnSpc>
              <a:tabLst>
                <a:tab pos="457200" algn="l"/>
              </a:tabLst>
            </a:pPr>
            <a:r>
              <a:rPr lang="en-US" sz="1400" b="1" dirty="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Table S3.</a:t>
            </a: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</a:t>
            </a:r>
            <a:r>
              <a:rPr lang="en-US" sz="1400" b="1" dirty="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Public databases used in this study</a:t>
            </a:r>
            <a:endParaRPr lang="en-US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47876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7096</TotalTime>
  <Words>258</Words>
  <Application>Microsoft Macintosh PowerPoint</Application>
  <PresentationFormat>Widescreen</PresentationFormat>
  <Paragraphs>48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Supplement Table 3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Mikella Robinson</cp:lastModifiedBy>
  <cp:revision>207</cp:revision>
  <dcterms:created xsi:type="dcterms:W3CDTF">2022-03-23T18:39:40Z</dcterms:created>
  <dcterms:modified xsi:type="dcterms:W3CDTF">2022-10-03T21:55:39Z</dcterms:modified>
</cp:coreProperties>
</file>