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sldIdLst>
    <p:sldId id="285" r:id="rId2"/>
  </p:sldIdLst>
  <p:sldSz cx="6858000" cy="12192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79"/>
    <p:restoredTop sz="94762"/>
  </p:normalViewPr>
  <p:slideViewPr>
    <p:cSldViewPr snapToGrid="0" snapToObjects="1">
      <p:cViewPr varScale="1">
        <p:scale>
          <a:sx n="65" d="100"/>
          <a:sy n="65" d="100"/>
        </p:scale>
        <p:origin x="3672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CCAB0FA-E370-B24C-940C-2AB9C1343A47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7530E1-8CBB-9844-8D90-7AB3EA187B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46801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16981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57053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403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3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959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29024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8885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38328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8503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57915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35356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79AD52-C63D-F64B-9697-8F918AE1B0AC}" type="datetimeFigureOut">
              <a:rPr lang="en-US" smtClean="0"/>
              <a:t>9/8/22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0D40A-9301-C94F-A19B-D53C3F00302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5431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66C53EB-87C3-B044-9219-95280ED1E946}"/>
              </a:ext>
            </a:extLst>
          </p:cNvPr>
          <p:cNvSpPr txBox="1"/>
          <p:nvPr/>
        </p:nvSpPr>
        <p:spPr>
          <a:xfrm>
            <a:off x="485192" y="707827"/>
            <a:ext cx="5793688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Domcke</a:t>
            </a:r>
            <a:r>
              <a:rPr lang="en-US" sz="900" dirty="0"/>
              <a:t>, S., Sinha, R., Levine, D. A., Sander, C. &amp; Schultz, N. Evaluating cell lines as </a:t>
            </a:r>
            <a:r>
              <a:rPr lang="en-US" sz="900" dirty="0" err="1"/>
              <a:t>tumour</a:t>
            </a:r>
            <a:r>
              <a:rPr lang="en-US" sz="900" dirty="0"/>
              <a:t> models by comparison of genomic profiles. Nat </a:t>
            </a:r>
            <a:r>
              <a:rPr lang="en-US" sz="900" dirty="0" err="1"/>
              <a:t>Commun</a:t>
            </a:r>
            <a:r>
              <a:rPr lang="en-US" sz="900" dirty="0"/>
              <a:t> 4, 2126, doi:10.1038/ncomms3126 (2013).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/>
              <a:t>Hernandez, L.</a:t>
            </a:r>
            <a:r>
              <a:rPr lang="en-US" sz="900" i="1" dirty="0"/>
              <a:t> et al.</a:t>
            </a:r>
            <a:r>
              <a:rPr lang="en-US" sz="900" dirty="0"/>
              <a:t> Characterization of ovarian cancer cell lines as in vivo models for preclinical studies. </a:t>
            </a:r>
            <a:r>
              <a:rPr lang="en-US" sz="900" i="1" dirty="0" err="1"/>
              <a:t>Gynecol</a:t>
            </a:r>
            <a:r>
              <a:rPr lang="en-US" sz="900" i="1" dirty="0"/>
              <a:t> Oncol</a:t>
            </a:r>
            <a:r>
              <a:rPr lang="en-US" sz="900" dirty="0"/>
              <a:t> </a:t>
            </a:r>
            <a:r>
              <a:rPr lang="en-US" sz="900" b="1" dirty="0"/>
              <a:t>142</a:t>
            </a:r>
            <a:r>
              <a:rPr lang="en-US" sz="900" dirty="0"/>
              <a:t>, 332-340, doi:10.1016/j.ygyno.2016.05.028 (2016).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Bairoch</a:t>
            </a:r>
            <a:r>
              <a:rPr lang="en-US" sz="900" dirty="0"/>
              <a:t>, A. The </a:t>
            </a:r>
            <a:r>
              <a:rPr lang="en-US" sz="900" dirty="0" err="1"/>
              <a:t>Cellosaurus</a:t>
            </a:r>
            <a:r>
              <a:rPr lang="en-US" sz="900" dirty="0"/>
              <a:t>, a Cell-Line Knowledge Resource. </a:t>
            </a:r>
            <a:r>
              <a:rPr lang="en-US" sz="900" i="1" dirty="0"/>
              <a:t>J </a:t>
            </a:r>
            <a:r>
              <a:rPr lang="en-US" sz="900" i="1" dirty="0" err="1"/>
              <a:t>Biomol</a:t>
            </a:r>
            <a:r>
              <a:rPr lang="en-US" sz="900" i="1" dirty="0"/>
              <a:t> Tech</a:t>
            </a:r>
            <a:r>
              <a:rPr lang="en-US" sz="900" dirty="0"/>
              <a:t> </a:t>
            </a:r>
            <a:r>
              <a:rPr lang="en-US" sz="900" b="1" dirty="0"/>
              <a:t>29</a:t>
            </a:r>
            <a:r>
              <a:rPr lang="en-US" sz="900" dirty="0"/>
              <a:t>, 25-38, doi:10.7171/jbt.18-2902-002 (2018). 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Dutil</a:t>
            </a:r>
            <a:r>
              <a:rPr lang="en-US" sz="900" dirty="0"/>
              <a:t>, J., Chen, Z., Monteiro, A. N., Teer, J. K. &amp; </a:t>
            </a:r>
            <a:r>
              <a:rPr lang="en-US" sz="900" dirty="0" err="1"/>
              <a:t>Eschrich</a:t>
            </a:r>
            <a:r>
              <a:rPr lang="en-US" sz="900" dirty="0"/>
              <a:t>, S. A. An Interactive Resource to Probe Genetic Diversity and Estimated Ancestry in Cancer Cell Lines. </a:t>
            </a:r>
            <a:r>
              <a:rPr lang="en-US" sz="900" i="1" dirty="0"/>
              <a:t>Cancer Res</a:t>
            </a:r>
            <a:r>
              <a:rPr lang="en-US" sz="900" dirty="0"/>
              <a:t> </a:t>
            </a:r>
            <a:r>
              <a:rPr lang="en-US" sz="900" b="1" dirty="0"/>
              <a:t>79</a:t>
            </a:r>
            <a:r>
              <a:rPr lang="en-US" sz="900" dirty="0"/>
              <a:t>, 1263-1273, doi:10.1158/0008-5472.CAN-18-2747 (2019).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Cerami</a:t>
            </a:r>
            <a:r>
              <a:rPr lang="en-US" sz="900" dirty="0"/>
              <a:t>, E.</a:t>
            </a:r>
            <a:r>
              <a:rPr lang="en-US" sz="900" i="1" dirty="0"/>
              <a:t> et al.</a:t>
            </a:r>
            <a:r>
              <a:rPr lang="en-US" sz="900" dirty="0"/>
              <a:t> The </a:t>
            </a:r>
            <a:r>
              <a:rPr lang="en-US" sz="900" dirty="0" err="1"/>
              <a:t>cBio</a:t>
            </a:r>
            <a:r>
              <a:rPr lang="en-US" sz="900" dirty="0"/>
              <a:t> cancer genomics portal: an open platform for exploring multidimensional cancer genomics data. </a:t>
            </a:r>
            <a:r>
              <a:rPr lang="en-US" sz="900" i="1" dirty="0"/>
              <a:t>Cancer </a:t>
            </a:r>
            <a:r>
              <a:rPr lang="en-US" sz="900" i="1" dirty="0" err="1"/>
              <a:t>Discov</a:t>
            </a:r>
            <a:r>
              <a:rPr lang="en-US" sz="900" dirty="0"/>
              <a:t> </a:t>
            </a:r>
            <a:r>
              <a:rPr lang="en-US" sz="900" b="1" dirty="0"/>
              <a:t>2</a:t>
            </a:r>
            <a:r>
              <a:rPr lang="en-US" sz="900" dirty="0"/>
              <a:t>, 401-404, doi:10.1158/2159-8290.CD-12-0095 (2012).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/>
              <a:t>Gao, J.</a:t>
            </a:r>
            <a:r>
              <a:rPr lang="en-US" sz="900" i="1" dirty="0"/>
              <a:t> et al.</a:t>
            </a:r>
            <a:r>
              <a:rPr lang="en-US" sz="900" dirty="0"/>
              <a:t> Integrative analysis of complex cancer genomics and clinical profiles using the </a:t>
            </a:r>
            <a:r>
              <a:rPr lang="en-US" sz="900" dirty="0" err="1"/>
              <a:t>cBioPortal</a:t>
            </a:r>
            <a:r>
              <a:rPr lang="en-US" sz="900" dirty="0"/>
              <a:t>. </a:t>
            </a:r>
            <a:r>
              <a:rPr lang="en-US" sz="900" i="1" dirty="0"/>
              <a:t>Sci Signal</a:t>
            </a:r>
            <a:r>
              <a:rPr lang="en-US" sz="900" dirty="0"/>
              <a:t> </a:t>
            </a:r>
            <a:r>
              <a:rPr lang="en-US" sz="900" b="1" dirty="0"/>
              <a:t>6</a:t>
            </a:r>
            <a:r>
              <a:rPr lang="en-US" sz="900" dirty="0"/>
              <a:t>, pl1, doi:10.1126/scisignal.2004088 (2013).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Gyorffy</a:t>
            </a:r>
            <a:r>
              <a:rPr lang="en-US" sz="900" dirty="0"/>
              <a:t>, B., </a:t>
            </a:r>
            <a:r>
              <a:rPr lang="en-US" sz="900" dirty="0" err="1"/>
              <a:t>Lánczky</a:t>
            </a:r>
            <a:r>
              <a:rPr lang="en-US" sz="900" dirty="0"/>
              <a:t>, A. &amp; </a:t>
            </a:r>
            <a:r>
              <a:rPr lang="en-US" sz="900" dirty="0" err="1"/>
              <a:t>Szállási</a:t>
            </a:r>
            <a:r>
              <a:rPr lang="en-US" sz="900" dirty="0"/>
              <a:t>, Z. Implementing an online tool for genome-wide validation of survival-associated biomarkers in ovarian-cancer using microarray data from 1287 patients. </a:t>
            </a:r>
            <a:r>
              <a:rPr lang="en-US" sz="900" i="1" dirty="0" err="1"/>
              <a:t>Endocr</a:t>
            </a:r>
            <a:r>
              <a:rPr lang="en-US" sz="900" i="1" dirty="0"/>
              <a:t> </a:t>
            </a:r>
            <a:r>
              <a:rPr lang="en-US" sz="900" i="1" dirty="0" err="1"/>
              <a:t>Relat</a:t>
            </a:r>
            <a:r>
              <a:rPr lang="en-US" sz="900" i="1" dirty="0"/>
              <a:t> Cancer</a:t>
            </a:r>
            <a:r>
              <a:rPr lang="en-US" sz="900" dirty="0"/>
              <a:t> </a:t>
            </a:r>
            <a:r>
              <a:rPr lang="en-US" sz="900" b="1" dirty="0"/>
              <a:t>19</a:t>
            </a:r>
            <a:r>
              <a:rPr lang="en-US" sz="900" dirty="0"/>
              <a:t>, 197-208, doi:10.1530/ERC-11-0329 (2012).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Carithers</a:t>
            </a:r>
            <a:r>
              <a:rPr lang="en-US" sz="900" dirty="0"/>
              <a:t>, L. J.</a:t>
            </a:r>
            <a:r>
              <a:rPr lang="en-US" sz="900" i="1" dirty="0"/>
              <a:t> et al.</a:t>
            </a:r>
            <a:r>
              <a:rPr lang="en-US" sz="900" dirty="0"/>
              <a:t> A Novel Approach to High-Quality Postmortem Tissue Procurement: The </a:t>
            </a:r>
            <a:r>
              <a:rPr lang="en-US" sz="900" dirty="0" err="1"/>
              <a:t>GTEx</a:t>
            </a:r>
            <a:r>
              <a:rPr lang="en-US" sz="900" dirty="0"/>
              <a:t> Project. </a:t>
            </a:r>
            <a:r>
              <a:rPr lang="en-US" sz="900" i="1" dirty="0" err="1"/>
              <a:t>Biopreserv</a:t>
            </a:r>
            <a:r>
              <a:rPr lang="en-US" sz="900" i="1" dirty="0"/>
              <a:t> Biobank</a:t>
            </a:r>
            <a:r>
              <a:rPr lang="en-US" sz="900" dirty="0"/>
              <a:t> </a:t>
            </a:r>
            <a:r>
              <a:rPr lang="en-US" sz="900" b="1" dirty="0"/>
              <a:t>13</a:t>
            </a:r>
            <a:r>
              <a:rPr lang="en-US" sz="900" dirty="0"/>
              <a:t>, 311-319, doi:10.1089/bio.2015.0032 (2015).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Ganzfried</a:t>
            </a:r>
            <a:r>
              <a:rPr lang="en-US" sz="900" dirty="0"/>
              <a:t>, B. F.</a:t>
            </a:r>
            <a:r>
              <a:rPr lang="en-US" sz="900" i="1" dirty="0"/>
              <a:t> et al.</a:t>
            </a:r>
            <a:r>
              <a:rPr lang="en-US" sz="900" dirty="0"/>
              <a:t> </a:t>
            </a:r>
            <a:r>
              <a:rPr lang="en-US" sz="900" dirty="0" err="1"/>
              <a:t>curatedOvarianData</a:t>
            </a:r>
            <a:r>
              <a:rPr lang="en-US" sz="900" dirty="0"/>
              <a:t>: clinically annotated data for the ovarian cancer transcriptome. </a:t>
            </a:r>
            <a:r>
              <a:rPr lang="en-US" sz="900" i="1" dirty="0"/>
              <a:t>Database (Oxford)</a:t>
            </a:r>
            <a:r>
              <a:rPr lang="en-US" sz="900" dirty="0"/>
              <a:t> </a:t>
            </a:r>
            <a:r>
              <a:rPr lang="en-US" sz="900" b="1" dirty="0"/>
              <a:t>2013</a:t>
            </a:r>
            <a:r>
              <a:rPr lang="en-US" sz="900" dirty="0"/>
              <a:t>, bat013, doi:10.1093/database/bat013 (2013).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/>
              <a:t>Tang, Z., Kang, B., Li, C., Chen, T. &amp; Zhang, Z. GEPIA2: an enhanced web server for large-scale expression profiling and interactive analysis. </a:t>
            </a:r>
            <a:r>
              <a:rPr lang="en-US" sz="900" i="1" dirty="0"/>
              <a:t>Nucleic Acids Res</a:t>
            </a:r>
            <a:r>
              <a:rPr lang="en-US" sz="900" dirty="0"/>
              <a:t> </a:t>
            </a:r>
            <a:r>
              <a:rPr lang="en-US" sz="900" b="1" dirty="0"/>
              <a:t>47</a:t>
            </a:r>
            <a:r>
              <a:rPr lang="en-US" sz="900" dirty="0"/>
              <a:t>, W556-W560, doi:10.1093/</a:t>
            </a:r>
            <a:r>
              <a:rPr lang="en-US" sz="900" dirty="0" err="1"/>
              <a:t>nar</a:t>
            </a:r>
            <a:r>
              <a:rPr lang="en-US" sz="900" dirty="0"/>
              <a:t>/gkz430 (2019).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/>
              <a:t>Jordan, K. R.</a:t>
            </a:r>
            <a:r>
              <a:rPr lang="en-US" sz="900" i="1" dirty="0"/>
              <a:t> et al.</a:t>
            </a:r>
            <a:r>
              <a:rPr lang="en-US" sz="900" dirty="0"/>
              <a:t> The Capacity of the Ovarian Cancer Tumor Microenvironment to Integrate Inflammation Signaling Conveys a Shorter Disease-free Interval. </a:t>
            </a:r>
            <a:r>
              <a:rPr lang="en-US" sz="900" i="1" dirty="0"/>
              <a:t>Clin Cancer Res</a:t>
            </a:r>
            <a:r>
              <a:rPr lang="en-US" sz="900" dirty="0"/>
              <a:t> </a:t>
            </a:r>
            <a:r>
              <a:rPr lang="en-US" sz="900" b="1" dirty="0"/>
              <a:t>26</a:t>
            </a:r>
            <a:r>
              <a:rPr lang="en-US" sz="900" dirty="0"/>
              <a:t>, 6362-6373, doi:10.1158/1078-0432.CCR-20-1762 (2020).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900" dirty="0" err="1"/>
              <a:t>Javellana</a:t>
            </a:r>
            <a:r>
              <a:rPr lang="en-US" sz="900" dirty="0"/>
              <a:t>, M.</a:t>
            </a:r>
            <a:r>
              <a:rPr lang="en-US" sz="900" i="1" dirty="0"/>
              <a:t> et al.</a:t>
            </a:r>
            <a:r>
              <a:rPr lang="en-US" sz="900" dirty="0"/>
              <a:t> Neoadjuvant Chemotherapy Induces Genomic and Transcriptomic Changes in Ovarian Cancer. </a:t>
            </a:r>
            <a:r>
              <a:rPr lang="en-US" sz="900" i="1" dirty="0"/>
              <a:t>Cancer Res</a:t>
            </a:r>
            <a:r>
              <a:rPr lang="en-US" sz="900" dirty="0"/>
              <a:t> </a:t>
            </a:r>
            <a:r>
              <a:rPr lang="en-US" sz="900" b="1" dirty="0"/>
              <a:t>82</a:t>
            </a:r>
            <a:r>
              <a:rPr lang="en-US" sz="900" dirty="0"/>
              <a:t>, 169-176, doi:10.1158/0008-5472.CAN-21-1467 (2022).</a:t>
            </a:r>
          </a:p>
          <a:p>
            <a:endParaRPr lang="en-US" sz="9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7BBE46C-BAA8-CF42-9E8E-F5F146E570DD}"/>
              </a:ext>
            </a:extLst>
          </p:cNvPr>
          <p:cNvSpPr txBox="1"/>
          <p:nvPr/>
        </p:nvSpPr>
        <p:spPr>
          <a:xfrm>
            <a:off x="205273" y="213438"/>
            <a:ext cx="20717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/>
              <a:t>Supplemental References</a:t>
            </a:r>
          </a:p>
        </p:txBody>
      </p:sp>
    </p:spTree>
    <p:extLst>
      <p:ext uri="{BB962C8B-B14F-4D97-AF65-F5344CB8AC3E}">
        <p14:creationId xmlns:p14="http://schemas.microsoft.com/office/powerpoint/2010/main" val="39505395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7096</TotalTime>
  <Words>497</Words>
  <Application>Microsoft Macintosh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Carrie House</cp:lastModifiedBy>
  <cp:revision>205</cp:revision>
  <dcterms:created xsi:type="dcterms:W3CDTF">2022-03-23T18:39:40Z</dcterms:created>
  <dcterms:modified xsi:type="dcterms:W3CDTF">2022-09-09T00:11:47Z</dcterms:modified>
</cp:coreProperties>
</file>