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12" roundtripDataSignature="AMtx7mg4s3JpOenDHCzQoHQehG9cyuLO3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0" d="100"/>
          <a:sy n="90" d="100"/>
        </p:scale>
        <p:origin x="370"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customschemas.google.com/relationships/presentationmetadata" Target="metadata"/><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0" name="Google Shape;9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8" name="Google Shape;9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0" name="Google Shape;160;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2" name="Google Shape;182;p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5" name="Google Shape;225;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9" name="Google Shape;239;p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
        <p:cNvGrpSpPr/>
        <p:nvPr/>
      </p:nvGrpSpPr>
      <p:grpSpPr>
        <a:xfrm>
          <a:off x="0" y="0"/>
          <a:ext cx="0" cy="0"/>
          <a:chOff x="0" y="0"/>
          <a:chExt cx="0" cy="0"/>
        </a:xfrm>
      </p:grpSpPr>
      <p:sp>
        <p:nvSpPr>
          <p:cNvPr id="12" name="Google Shape;12;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 name="Google Shape;13;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 name="Google Shape;14;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1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18"/>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19"/>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19"/>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10"/>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10"/>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1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 name="Google Shape;24;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12"/>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12"/>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0" name="Google Shape;30;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1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13"/>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13"/>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14"/>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14"/>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3" name="Google Shape;43;p14"/>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14"/>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14"/>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1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16"/>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7" name="Google Shape;57;p16"/>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8" name="Google Shape;58;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17"/>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17"/>
          <p:cNvSpPr>
            <a:spLocks noGrp="1"/>
          </p:cNvSpPr>
          <p:nvPr>
            <p:ph type="pic" idx="2"/>
          </p:nvPr>
        </p:nvSpPr>
        <p:spPr>
          <a:xfrm>
            <a:off x="5183188" y="987425"/>
            <a:ext cx="6172200" cy="4873625"/>
          </a:xfrm>
          <a:prstGeom prst="rect">
            <a:avLst/>
          </a:prstGeom>
          <a:noFill/>
          <a:ln>
            <a:noFill/>
          </a:ln>
        </p:spPr>
      </p:sp>
      <p:sp>
        <p:nvSpPr>
          <p:cNvPr id="64" name="Google Shape;64;p17"/>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8"/>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26" Type="http://schemas.openxmlformats.org/officeDocument/2006/relationships/image" Target="../media/image25.png"/><Relationship Id="rId3" Type="http://schemas.openxmlformats.org/officeDocument/2006/relationships/image" Target="../media/image2.pn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5" Type="http://schemas.openxmlformats.org/officeDocument/2006/relationships/image" Target="../media/image24.png"/><Relationship Id="rId2" Type="http://schemas.openxmlformats.org/officeDocument/2006/relationships/notesSlide" Target="../notesSlides/notesSlide3.xml"/><Relationship Id="rId16" Type="http://schemas.openxmlformats.org/officeDocument/2006/relationships/image" Target="../media/image15.png"/><Relationship Id="rId20" Type="http://schemas.openxmlformats.org/officeDocument/2006/relationships/image" Target="../media/image19.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24" Type="http://schemas.openxmlformats.org/officeDocument/2006/relationships/image" Target="../media/image23.png"/><Relationship Id="rId5" Type="http://schemas.openxmlformats.org/officeDocument/2006/relationships/image" Target="../media/image4.png"/><Relationship Id="rId15" Type="http://schemas.openxmlformats.org/officeDocument/2006/relationships/image" Target="../media/image14.png"/><Relationship Id="rId23" Type="http://schemas.openxmlformats.org/officeDocument/2006/relationships/image" Target="../media/image22.png"/><Relationship Id="rId28" Type="http://schemas.openxmlformats.org/officeDocument/2006/relationships/image" Target="../media/image27.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 Id="rId22" Type="http://schemas.openxmlformats.org/officeDocument/2006/relationships/image" Target="../media/image21.png"/><Relationship Id="rId27" Type="http://schemas.openxmlformats.org/officeDocument/2006/relationships/image" Target="../media/image26.png"/></Relationships>
</file>

<file path=ppt/slides/_rels/slide4.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31.jpg"/><Relationship Id="rId5" Type="http://schemas.openxmlformats.org/officeDocument/2006/relationships/image" Target="../media/image30.jpg"/><Relationship Id="rId4" Type="http://schemas.openxmlformats.org/officeDocument/2006/relationships/image" Target="../media/image29.jpg"/></Relationships>
</file>

<file path=ppt/slides/_rels/slide5.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6.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41.png"/><Relationship Id="rId5" Type="http://schemas.openxmlformats.org/officeDocument/2006/relationships/image" Target="../media/image40.png"/><Relationship Id="rId10" Type="http://schemas.openxmlformats.org/officeDocument/2006/relationships/image" Target="../media/image45.png"/><Relationship Id="rId4" Type="http://schemas.openxmlformats.org/officeDocument/2006/relationships/image" Target="../media/image39.png"/><Relationship Id="rId9" Type="http://schemas.openxmlformats.org/officeDocument/2006/relationships/image" Target="../media/image44.png"/></Relationships>
</file>

<file path=ppt/slides/_rels/slide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pic>
        <p:nvPicPr>
          <p:cNvPr id="84" name="Google Shape;84;p4"/>
          <p:cNvPicPr preferRelativeResize="0"/>
          <p:nvPr/>
        </p:nvPicPr>
        <p:blipFill rotWithShape="1">
          <a:blip r:embed="rId3">
            <a:alphaModFix/>
          </a:blip>
          <a:srcRect/>
          <a:stretch/>
        </p:blipFill>
        <p:spPr>
          <a:xfrm>
            <a:off x="2171730" y="201682"/>
            <a:ext cx="7848540" cy="4523474"/>
          </a:xfrm>
          <a:prstGeom prst="rect">
            <a:avLst/>
          </a:prstGeom>
          <a:noFill/>
          <a:ln>
            <a:noFill/>
          </a:ln>
        </p:spPr>
      </p:pic>
      <p:sp>
        <p:nvSpPr>
          <p:cNvPr id="85" name="Google Shape;85;p4"/>
          <p:cNvSpPr txBox="1"/>
          <p:nvPr/>
        </p:nvSpPr>
        <p:spPr>
          <a:xfrm>
            <a:off x="1015239" y="2579537"/>
            <a:ext cx="1141223"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800"/>
              <a:buFont typeface="Calibri"/>
              <a:buNone/>
            </a:pPr>
            <a:r>
              <a:rPr lang="en-US" sz="1800" b="1">
                <a:solidFill>
                  <a:schemeClr val="dk1"/>
                </a:solidFill>
                <a:latin typeface="Calibri"/>
                <a:ea typeface="Calibri"/>
                <a:cs typeface="Calibri"/>
                <a:sym typeface="Calibri"/>
              </a:rPr>
              <a:t>B: Clones</a:t>
            </a:r>
            <a:endParaRPr sz="1800" b="1">
              <a:solidFill>
                <a:schemeClr val="dk1"/>
              </a:solidFill>
              <a:latin typeface="Calibri"/>
              <a:ea typeface="Calibri"/>
              <a:cs typeface="Calibri"/>
              <a:sym typeface="Calibri"/>
            </a:endParaRPr>
          </a:p>
        </p:txBody>
      </p:sp>
      <p:sp>
        <p:nvSpPr>
          <p:cNvPr id="86" name="Google Shape;86;p4"/>
          <p:cNvSpPr txBox="1"/>
          <p:nvPr/>
        </p:nvSpPr>
        <p:spPr>
          <a:xfrm>
            <a:off x="1111568" y="433919"/>
            <a:ext cx="1060162"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800"/>
              <a:buFont typeface="Calibri"/>
              <a:buNone/>
            </a:pPr>
            <a:r>
              <a:rPr lang="en-US" sz="1800" b="1">
                <a:solidFill>
                  <a:schemeClr val="dk1"/>
                </a:solidFill>
                <a:latin typeface="Calibri"/>
                <a:ea typeface="Calibri"/>
                <a:cs typeface="Calibri"/>
                <a:sym typeface="Calibri"/>
              </a:rPr>
              <a:t>A: Pools</a:t>
            </a:r>
            <a:endParaRPr sz="1800" b="1">
              <a:solidFill>
                <a:schemeClr val="dk1"/>
              </a:solidFill>
              <a:latin typeface="Calibri"/>
              <a:ea typeface="Calibri"/>
              <a:cs typeface="Calibri"/>
              <a:sym typeface="Calibri"/>
            </a:endParaRPr>
          </a:p>
        </p:txBody>
      </p:sp>
      <p:sp>
        <p:nvSpPr>
          <p:cNvPr id="87" name="Google Shape;87;p4"/>
          <p:cNvSpPr txBox="1"/>
          <p:nvPr/>
        </p:nvSpPr>
        <p:spPr>
          <a:xfrm>
            <a:off x="2247008" y="4885615"/>
            <a:ext cx="7081719" cy="646331"/>
          </a:xfrm>
          <a:prstGeom prst="rect">
            <a:avLst/>
          </a:prstGeom>
          <a:noFill/>
          <a:ln w="12700" cap="flat" cmpd="sng">
            <a:solidFill>
              <a:schemeClr val="dk1"/>
            </a:solidFill>
            <a:prstDash val="solid"/>
            <a:round/>
            <a:headEnd type="none" w="sm" len="sm"/>
            <a:tailEnd type="none" w="sm" len="sm"/>
          </a:ln>
        </p:spPr>
        <p:txBody>
          <a:bodyPr spcFirstLastPara="1" wrap="square" lIns="91425" tIns="45700" rIns="91425" bIns="45700" anchor="t" anchorCtr="0">
            <a:spAutoFit/>
          </a:bodyPr>
          <a:lstStyle/>
          <a:p>
            <a:pPr marL="0" marR="0" lvl="0" indent="0" algn="just" rtl="0">
              <a:spcBef>
                <a:spcPts val="0"/>
              </a:spcBef>
              <a:spcAft>
                <a:spcPts val="0"/>
              </a:spcAft>
              <a:buNone/>
            </a:pPr>
            <a:r>
              <a:rPr lang="en-US" sz="1200" b="1" dirty="0">
                <a:solidFill>
                  <a:schemeClr val="dk1"/>
                </a:solidFill>
                <a:latin typeface="Calibri"/>
                <a:ea typeface="Calibri"/>
                <a:cs typeface="Calibri"/>
                <a:sym typeface="Calibri"/>
              </a:rPr>
              <a:t>Supplement Figure 1. Validation of CRISPR </a:t>
            </a:r>
            <a:r>
              <a:rPr lang="en-US" sz="1200" b="1" i="1" dirty="0">
                <a:solidFill>
                  <a:schemeClr val="dk1"/>
                </a:solidFill>
                <a:latin typeface="Calibri"/>
                <a:ea typeface="Calibri"/>
                <a:cs typeface="Calibri"/>
                <a:sym typeface="Calibri"/>
              </a:rPr>
              <a:t>RB1</a:t>
            </a:r>
            <a:r>
              <a:rPr lang="en-US" sz="1200" b="1" dirty="0">
                <a:solidFill>
                  <a:schemeClr val="dk1"/>
                </a:solidFill>
                <a:latin typeface="Calibri"/>
                <a:ea typeface="Calibri"/>
                <a:cs typeface="Calibri"/>
                <a:sym typeface="Calibri"/>
              </a:rPr>
              <a:t> knockout in </a:t>
            </a:r>
            <a:r>
              <a:rPr lang="en-US" sz="1200" b="1" dirty="0" err="1">
                <a:solidFill>
                  <a:schemeClr val="dk1"/>
                </a:solidFill>
                <a:latin typeface="Calibri"/>
                <a:ea typeface="Calibri"/>
                <a:cs typeface="Calibri"/>
                <a:sym typeface="Calibri"/>
              </a:rPr>
              <a:t>wt</a:t>
            </a:r>
            <a:r>
              <a:rPr lang="en-US" sz="1200" b="1" dirty="0">
                <a:solidFill>
                  <a:schemeClr val="dk1"/>
                </a:solidFill>
                <a:latin typeface="Calibri"/>
                <a:ea typeface="Calibri"/>
                <a:cs typeface="Calibri"/>
                <a:sym typeface="Calibri"/>
              </a:rPr>
              <a:t> </a:t>
            </a:r>
            <a:r>
              <a:rPr lang="en-US" sz="1200" b="1" i="1" dirty="0">
                <a:solidFill>
                  <a:schemeClr val="dk1"/>
                </a:solidFill>
                <a:latin typeface="Calibri"/>
                <a:ea typeface="Calibri"/>
                <a:cs typeface="Calibri"/>
                <a:sym typeface="Calibri"/>
              </a:rPr>
              <a:t>RB1</a:t>
            </a:r>
            <a:r>
              <a:rPr lang="en-US" sz="1200" b="1" dirty="0">
                <a:solidFill>
                  <a:schemeClr val="dk1"/>
                </a:solidFill>
                <a:latin typeface="Calibri"/>
                <a:ea typeface="Calibri"/>
                <a:cs typeface="Calibri"/>
                <a:sym typeface="Calibri"/>
              </a:rPr>
              <a:t> SCLC cells.</a:t>
            </a:r>
            <a:r>
              <a:rPr lang="en-US" sz="1200" dirty="0">
                <a:solidFill>
                  <a:schemeClr val="dk1"/>
                </a:solidFill>
                <a:latin typeface="Calibri"/>
                <a:ea typeface="Calibri"/>
                <a:cs typeface="Calibri"/>
                <a:sym typeface="Calibri"/>
              </a:rPr>
              <a:t> Western blot analysis of RB1 expression in cell lysates from </a:t>
            </a:r>
            <a:r>
              <a:rPr lang="en-US" sz="1200" dirty="0" err="1">
                <a:solidFill>
                  <a:schemeClr val="dk1"/>
                </a:solidFill>
                <a:latin typeface="Calibri"/>
                <a:ea typeface="Calibri"/>
                <a:cs typeface="Calibri"/>
                <a:sym typeface="Calibri"/>
              </a:rPr>
              <a:t>wt</a:t>
            </a:r>
            <a:r>
              <a:rPr lang="en-US" sz="1200" dirty="0">
                <a:solidFill>
                  <a:schemeClr val="dk1"/>
                </a:solidFill>
                <a:latin typeface="Calibri"/>
                <a:ea typeface="Calibri"/>
                <a:cs typeface="Calibri"/>
                <a:sym typeface="Calibri"/>
              </a:rPr>
              <a:t> </a:t>
            </a:r>
            <a:r>
              <a:rPr lang="en-US" sz="1200" i="1" dirty="0">
                <a:solidFill>
                  <a:schemeClr val="dk1"/>
                </a:solidFill>
                <a:latin typeface="Calibri"/>
                <a:ea typeface="Calibri"/>
                <a:cs typeface="Calibri"/>
                <a:sym typeface="Calibri"/>
              </a:rPr>
              <a:t>RB1</a:t>
            </a:r>
            <a:r>
              <a:rPr lang="en-US" sz="1200" dirty="0">
                <a:solidFill>
                  <a:schemeClr val="dk1"/>
                </a:solidFill>
                <a:latin typeface="Calibri"/>
                <a:ea typeface="Calibri"/>
                <a:cs typeface="Calibri"/>
                <a:sym typeface="Calibri"/>
              </a:rPr>
              <a:t> pools (panel A) and clones (panel B) in control (Con, </a:t>
            </a:r>
            <a:r>
              <a:rPr lang="en-US" sz="1200" dirty="0" err="1">
                <a:solidFill>
                  <a:schemeClr val="dk1"/>
                </a:solidFill>
                <a:latin typeface="Calibri"/>
                <a:ea typeface="Calibri"/>
                <a:cs typeface="Calibri"/>
                <a:sym typeface="Calibri"/>
              </a:rPr>
              <a:t>pLKO</a:t>
            </a:r>
            <a:r>
              <a:rPr lang="en-US" sz="1200" dirty="0">
                <a:solidFill>
                  <a:schemeClr val="dk1"/>
                </a:solidFill>
                <a:latin typeface="Calibri"/>
                <a:ea typeface="Calibri"/>
                <a:cs typeface="Calibri"/>
                <a:sym typeface="Calibri"/>
              </a:rPr>
              <a:t>) and CRISPR knockout (KO) cells after stable selection for antibiotic resistance. β-actin was used as a loading control. </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
          <p:cNvSpPr txBox="1"/>
          <p:nvPr/>
        </p:nvSpPr>
        <p:spPr>
          <a:xfrm>
            <a:off x="3440750" y="5823285"/>
            <a:ext cx="5223416" cy="276959"/>
          </a:xfrm>
          <a:prstGeom prst="rect">
            <a:avLst/>
          </a:prstGeom>
          <a:noFill/>
          <a:ln w="12700" cap="flat" cmpd="sng">
            <a:solidFill>
              <a:schemeClr val="dk1"/>
            </a:solidFill>
            <a:prstDash val="solid"/>
            <a:round/>
            <a:headEnd type="none" w="sm" len="sm"/>
            <a:tailEnd type="none" w="sm" len="sm"/>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1200"/>
              <a:buFont typeface="Arial"/>
              <a:buNone/>
            </a:pPr>
            <a:r>
              <a:rPr lang="en-US" sz="1200" b="1" i="0" u="none" strike="noStrike" cap="none" dirty="0">
                <a:solidFill>
                  <a:srgbClr val="000000"/>
                </a:solidFill>
                <a:latin typeface="Arial"/>
                <a:ea typeface="Arial"/>
                <a:cs typeface="Arial"/>
                <a:sym typeface="Arial"/>
              </a:rPr>
              <a:t>Supplement Figure 2. Overlap in Genomic and IHC Cohorts.</a:t>
            </a:r>
            <a:r>
              <a:rPr lang="en-US" sz="1200" b="0" i="0" u="none" strike="noStrike" cap="none" dirty="0">
                <a:solidFill>
                  <a:srgbClr val="000000"/>
                </a:solidFill>
                <a:latin typeface="Arial"/>
                <a:ea typeface="Arial"/>
                <a:cs typeface="Arial"/>
                <a:sym typeface="Arial"/>
              </a:rPr>
              <a:t> </a:t>
            </a:r>
            <a:endParaRPr sz="1400" b="0" i="0" u="none" strike="noStrike" cap="none" dirty="0">
              <a:solidFill>
                <a:srgbClr val="000000"/>
              </a:solidFill>
              <a:latin typeface="Arial"/>
              <a:ea typeface="Arial"/>
              <a:cs typeface="Arial"/>
              <a:sym typeface="Arial"/>
            </a:endParaRPr>
          </a:p>
        </p:txBody>
      </p:sp>
      <p:sp>
        <p:nvSpPr>
          <p:cNvPr id="93" name="Google Shape;93;p1"/>
          <p:cNvSpPr/>
          <p:nvPr/>
        </p:nvSpPr>
        <p:spPr>
          <a:xfrm>
            <a:off x="2185663" y="1087605"/>
            <a:ext cx="4007257" cy="4007257"/>
          </a:xfrm>
          <a:custGeom>
            <a:avLst/>
            <a:gdLst/>
            <a:ahLst/>
            <a:cxnLst/>
            <a:rect l="l" t="t" r="r" b="b"/>
            <a:pathLst>
              <a:path w="4007257" h="4007257" extrusionOk="0">
                <a:moveTo>
                  <a:pt x="0" y="2003629"/>
                </a:moveTo>
                <a:cubicBezTo>
                  <a:pt x="0" y="897055"/>
                  <a:pt x="897055" y="0"/>
                  <a:pt x="2003629" y="0"/>
                </a:cubicBezTo>
                <a:cubicBezTo>
                  <a:pt x="3110203" y="0"/>
                  <a:pt x="4007258" y="897055"/>
                  <a:pt x="4007258" y="2003629"/>
                </a:cubicBezTo>
                <a:cubicBezTo>
                  <a:pt x="4007258" y="3110203"/>
                  <a:pt x="3110203" y="4007258"/>
                  <a:pt x="2003629" y="4007258"/>
                </a:cubicBezTo>
                <a:cubicBezTo>
                  <a:pt x="897055" y="4007258"/>
                  <a:pt x="0" y="3110203"/>
                  <a:pt x="0" y="2003629"/>
                </a:cubicBezTo>
                <a:close/>
              </a:path>
            </a:pathLst>
          </a:custGeom>
          <a:solidFill>
            <a:schemeClr val="accent4">
              <a:alpha val="49019"/>
            </a:schemeClr>
          </a:solidFill>
          <a:ln w="25400" cap="flat" cmpd="sng">
            <a:solidFill>
              <a:schemeClr val="lt1"/>
            </a:solidFill>
            <a:prstDash val="solid"/>
            <a:round/>
            <a:headEnd type="none" w="sm" len="sm"/>
            <a:tailEnd type="none" w="sm" len="sm"/>
          </a:ln>
        </p:spPr>
        <p:txBody>
          <a:bodyPr spcFirstLastPara="1" wrap="square" lIns="559550" tIns="472525" rIns="1137175" bIns="472525" anchor="ctr" anchorCtr="0">
            <a:noAutofit/>
          </a:bodyPr>
          <a:lstStyle/>
          <a:p>
            <a:pPr marL="0" marR="0" lvl="0" indent="0" algn="ctr" rtl="0">
              <a:lnSpc>
                <a:spcPct val="90000"/>
              </a:lnSpc>
              <a:spcBef>
                <a:spcPts val="0"/>
              </a:spcBef>
              <a:spcAft>
                <a:spcPts val="0"/>
              </a:spcAft>
              <a:buClr>
                <a:srgbClr val="000000"/>
              </a:buClr>
              <a:buSzPts val="4200"/>
              <a:buFont typeface="Arial"/>
              <a:buNone/>
            </a:pPr>
            <a:r>
              <a:rPr lang="en-US" sz="4200" b="0" i="0" u="none" strike="noStrike" cap="none">
                <a:solidFill>
                  <a:schemeClr val="dk1"/>
                </a:solidFill>
                <a:latin typeface="Arial"/>
                <a:ea typeface="Arial"/>
                <a:cs typeface="Arial"/>
                <a:sym typeface="Arial"/>
              </a:rPr>
              <a:t>Genomic</a:t>
            </a:r>
            <a:endParaRPr sz="1200" b="0" i="0" u="none" strike="noStrike" cap="none">
              <a:solidFill>
                <a:srgbClr val="000000"/>
              </a:solidFill>
              <a:latin typeface="Arial"/>
              <a:ea typeface="Arial"/>
              <a:cs typeface="Arial"/>
              <a:sym typeface="Arial"/>
            </a:endParaRPr>
          </a:p>
          <a:p>
            <a:pPr marL="0" marR="0" lvl="0" indent="0" algn="ctr" rtl="0">
              <a:lnSpc>
                <a:spcPct val="90000"/>
              </a:lnSpc>
              <a:spcBef>
                <a:spcPts val="1540"/>
              </a:spcBef>
              <a:spcAft>
                <a:spcPts val="0"/>
              </a:spcAft>
              <a:buClr>
                <a:srgbClr val="000000"/>
              </a:buClr>
              <a:buSzPts val="3600"/>
              <a:buFont typeface="Arial"/>
              <a:buNone/>
            </a:pPr>
            <a:r>
              <a:rPr lang="en-US" sz="3600" b="0" i="0" u="none" strike="noStrike" cap="none">
                <a:solidFill>
                  <a:schemeClr val="dk1"/>
                </a:solidFill>
                <a:latin typeface="Arial"/>
                <a:ea typeface="Arial"/>
                <a:cs typeface="Arial"/>
                <a:sym typeface="Arial"/>
              </a:rPr>
              <a:t>(n=111)</a:t>
            </a:r>
            <a:endParaRPr sz="3600" b="0" i="0" u="none" strike="noStrike" cap="none">
              <a:solidFill>
                <a:schemeClr val="dk1"/>
              </a:solidFill>
              <a:latin typeface="Arial"/>
              <a:ea typeface="Arial"/>
              <a:cs typeface="Arial"/>
              <a:sym typeface="Arial"/>
            </a:endParaRPr>
          </a:p>
        </p:txBody>
      </p:sp>
      <p:sp>
        <p:nvSpPr>
          <p:cNvPr id="94" name="Google Shape;94;p1"/>
          <p:cNvSpPr/>
          <p:nvPr/>
        </p:nvSpPr>
        <p:spPr>
          <a:xfrm>
            <a:off x="5137823" y="1087605"/>
            <a:ext cx="4007257" cy="4007257"/>
          </a:xfrm>
          <a:custGeom>
            <a:avLst/>
            <a:gdLst/>
            <a:ahLst/>
            <a:cxnLst/>
            <a:rect l="l" t="t" r="r" b="b"/>
            <a:pathLst>
              <a:path w="4007257" h="4007257" extrusionOk="0">
                <a:moveTo>
                  <a:pt x="0" y="2003629"/>
                </a:moveTo>
                <a:cubicBezTo>
                  <a:pt x="0" y="897055"/>
                  <a:pt x="897055" y="0"/>
                  <a:pt x="2003629" y="0"/>
                </a:cubicBezTo>
                <a:cubicBezTo>
                  <a:pt x="3110203" y="0"/>
                  <a:pt x="4007258" y="897055"/>
                  <a:pt x="4007258" y="2003629"/>
                </a:cubicBezTo>
                <a:cubicBezTo>
                  <a:pt x="4007258" y="3110203"/>
                  <a:pt x="3110203" y="4007258"/>
                  <a:pt x="2003629" y="4007258"/>
                </a:cubicBezTo>
                <a:cubicBezTo>
                  <a:pt x="897055" y="4007258"/>
                  <a:pt x="0" y="3110203"/>
                  <a:pt x="0" y="2003629"/>
                </a:cubicBezTo>
                <a:close/>
              </a:path>
            </a:pathLst>
          </a:custGeom>
          <a:solidFill>
            <a:srgbClr val="4371C3">
              <a:alpha val="49019"/>
            </a:srgbClr>
          </a:solidFill>
          <a:ln w="25400" cap="flat" cmpd="sng">
            <a:solidFill>
              <a:schemeClr val="lt1"/>
            </a:solidFill>
            <a:prstDash val="solid"/>
            <a:round/>
            <a:headEnd type="none" w="sm" len="sm"/>
            <a:tailEnd type="none" w="sm" len="sm"/>
          </a:ln>
        </p:spPr>
        <p:txBody>
          <a:bodyPr spcFirstLastPara="1" wrap="square" lIns="1137175" tIns="472525" rIns="559550" bIns="472525" anchor="ctr" anchorCtr="0">
            <a:noAutofit/>
          </a:bodyPr>
          <a:lstStyle/>
          <a:p>
            <a:pPr marL="0" marR="0" lvl="0" indent="0" algn="ctr" rtl="0">
              <a:lnSpc>
                <a:spcPct val="90000"/>
              </a:lnSpc>
              <a:spcBef>
                <a:spcPts val="0"/>
              </a:spcBef>
              <a:spcAft>
                <a:spcPts val="0"/>
              </a:spcAft>
              <a:buClr>
                <a:srgbClr val="000000"/>
              </a:buClr>
              <a:buSzPts val="4200"/>
              <a:buFont typeface="Arial"/>
              <a:buNone/>
            </a:pPr>
            <a:r>
              <a:rPr lang="en-US" sz="4200" b="0" i="0" u="none" strike="noStrike" cap="none">
                <a:solidFill>
                  <a:schemeClr val="dk1"/>
                </a:solidFill>
                <a:latin typeface="Arial"/>
                <a:ea typeface="Arial"/>
                <a:cs typeface="Arial"/>
                <a:sym typeface="Arial"/>
              </a:rPr>
              <a:t>IHC</a:t>
            </a:r>
            <a:endParaRPr sz="800" b="0" i="0" u="none" strike="noStrike" cap="none">
              <a:solidFill>
                <a:srgbClr val="000000"/>
              </a:solidFill>
              <a:latin typeface="Arial"/>
              <a:ea typeface="Arial"/>
              <a:cs typeface="Arial"/>
              <a:sym typeface="Arial"/>
            </a:endParaRPr>
          </a:p>
          <a:p>
            <a:pPr marL="0" marR="0" lvl="0" indent="0" algn="ctr" rtl="0">
              <a:lnSpc>
                <a:spcPct val="90000"/>
              </a:lnSpc>
              <a:spcBef>
                <a:spcPts val="1680"/>
              </a:spcBef>
              <a:spcAft>
                <a:spcPts val="0"/>
              </a:spcAft>
              <a:buClr>
                <a:srgbClr val="000000"/>
              </a:buClr>
              <a:buSzPts val="3600"/>
              <a:buFont typeface="Arial"/>
              <a:buNone/>
            </a:pPr>
            <a:r>
              <a:rPr lang="en-US" sz="3600" b="0" i="0" u="none" strike="noStrike" cap="none">
                <a:solidFill>
                  <a:schemeClr val="dk1"/>
                </a:solidFill>
                <a:latin typeface="Arial"/>
                <a:ea typeface="Arial"/>
                <a:cs typeface="Arial"/>
                <a:sym typeface="Arial"/>
              </a:rPr>
              <a:t>(n=55)</a:t>
            </a:r>
            <a:endParaRPr sz="3600" b="0" i="0" u="none" strike="noStrike" cap="none">
              <a:solidFill>
                <a:schemeClr val="dk1"/>
              </a:solidFill>
              <a:latin typeface="Arial"/>
              <a:ea typeface="Arial"/>
              <a:cs typeface="Arial"/>
              <a:sym typeface="Arial"/>
            </a:endParaRPr>
          </a:p>
        </p:txBody>
      </p:sp>
      <p:sp>
        <p:nvSpPr>
          <p:cNvPr id="95" name="Google Shape;95;p1"/>
          <p:cNvSpPr txBox="1"/>
          <p:nvPr/>
        </p:nvSpPr>
        <p:spPr>
          <a:xfrm>
            <a:off x="5137823" y="2826261"/>
            <a:ext cx="1055100" cy="6465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600"/>
              <a:buFont typeface="Arial"/>
              <a:buNone/>
            </a:pPr>
            <a:r>
              <a:rPr lang="en-US" sz="3600" b="0" i="0" u="none" strike="noStrike" cap="none">
                <a:solidFill>
                  <a:srgbClr val="000000"/>
                </a:solidFill>
                <a:latin typeface="Arial"/>
                <a:ea typeface="Arial"/>
                <a:cs typeface="Arial"/>
                <a:sym typeface="Arial"/>
              </a:rPr>
              <a:t>n=9</a:t>
            </a:r>
            <a:endParaRPr sz="3600" b="0" i="0" u="none" strike="noStrike" cap="non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2"/>
          <p:cNvSpPr txBox="1"/>
          <p:nvPr/>
        </p:nvSpPr>
        <p:spPr>
          <a:xfrm>
            <a:off x="6864516" y="1146669"/>
            <a:ext cx="4543873" cy="1384995"/>
          </a:xfrm>
          <a:prstGeom prst="rect">
            <a:avLst/>
          </a:prstGeom>
          <a:noFill/>
          <a:ln w="12700" cap="flat" cmpd="sng">
            <a:solidFill>
              <a:schemeClr val="dk1"/>
            </a:solidFill>
            <a:prstDash val="solid"/>
            <a:round/>
            <a:headEnd type="none" w="sm" len="sm"/>
            <a:tailEnd type="none" w="sm" len="sm"/>
          </a:ln>
        </p:spPr>
        <p:txBody>
          <a:bodyPr spcFirstLastPara="1" wrap="square" lIns="91425" tIns="45700" rIns="91425" bIns="45700" anchor="t" anchorCtr="0">
            <a:spAutoFit/>
          </a:bodyPr>
          <a:lstStyle/>
          <a:p>
            <a:pPr marL="0" marR="0" lvl="0" indent="0" algn="just" rtl="0">
              <a:spcBef>
                <a:spcPts val="0"/>
              </a:spcBef>
              <a:spcAft>
                <a:spcPts val="0"/>
              </a:spcAft>
              <a:buNone/>
            </a:pPr>
            <a:r>
              <a:rPr lang="en-US" sz="1200" b="1" i="0" u="none" strike="noStrike" cap="none" dirty="0">
                <a:solidFill>
                  <a:schemeClr val="dk1"/>
                </a:solidFill>
                <a:latin typeface="Calibri"/>
                <a:ea typeface="Calibri"/>
                <a:cs typeface="Calibri"/>
                <a:sym typeface="Calibri"/>
              </a:rPr>
              <a:t>Supplement Figure 3. Complete IHC profile for two patient biopsies.</a:t>
            </a:r>
            <a:r>
              <a:rPr lang="en-US" sz="1200" b="0" i="0" u="none" strike="noStrike" cap="none" dirty="0">
                <a:solidFill>
                  <a:schemeClr val="dk1"/>
                </a:solidFill>
                <a:latin typeface="Calibri"/>
                <a:ea typeface="Calibri"/>
                <a:cs typeface="Calibri"/>
                <a:sym typeface="Calibri"/>
              </a:rPr>
              <a:t> The biopsy of PID 471 (left) was chosen to represent an RB1 positive, NE positive tumor specimen. The biopsy of unknown PID (right) was chosen because it was the only POU2F3 positive tumor specimen. This H&amp;E core was fragmented and not shown. H scores are listed to the right of images. White box shows approximate region magnified on the right.</a:t>
            </a:r>
            <a:endParaRPr dirty="0"/>
          </a:p>
        </p:txBody>
      </p:sp>
      <p:grpSp>
        <p:nvGrpSpPr>
          <p:cNvPr id="101" name="Google Shape;101;p2"/>
          <p:cNvGrpSpPr/>
          <p:nvPr/>
        </p:nvGrpSpPr>
        <p:grpSpPr>
          <a:xfrm>
            <a:off x="110103" y="553009"/>
            <a:ext cx="3038044" cy="4436974"/>
            <a:chOff x="498026" y="654609"/>
            <a:chExt cx="3038044" cy="4436974"/>
          </a:xfrm>
        </p:grpSpPr>
        <p:sp>
          <p:nvSpPr>
            <p:cNvPr id="102" name="Google Shape;102;p2"/>
            <p:cNvSpPr txBox="1"/>
            <p:nvPr/>
          </p:nvSpPr>
          <p:spPr>
            <a:xfrm>
              <a:off x="2773363" y="1439568"/>
              <a:ext cx="489023" cy="29785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13" b="1" i="0" u="none" strike="noStrike" cap="none">
                  <a:solidFill>
                    <a:schemeClr val="dk1"/>
                  </a:solidFill>
                  <a:latin typeface="Calibri"/>
                  <a:ea typeface="Calibri"/>
                  <a:cs typeface="Calibri"/>
                  <a:sym typeface="Calibri"/>
                </a:rPr>
                <a:t>180</a:t>
              </a:r>
              <a:endParaRPr/>
            </a:p>
          </p:txBody>
        </p:sp>
        <p:sp>
          <p:nvSpPr>
            <p:cNvPr id="103" name="Google Shape;103;p2"/>
            <p:cNvSpPr txBox="1"/>
            <p:nvPr/>
          </p:nvSpPr>
          <p:spPr>
            <a:xfrm>
              <a:off x="2773363" y="2020500"/>
              <a:ext cx="762707" cy="29785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13" b="1">
                  <a:solidFill>
                    <a:schemeClr val="dk1"/>
                  </a:solidFill>
                  <a:latin typeface="Calibri"/>
                  <a:ea typeface="Calibri"/>
                  <a:cs typeface="Calibri"/>
                  <a:sym typeface="Calibri"/>
                </a:rPr>
                <a:t>270</a:t>
              </a:r>
              <a:endParaRPr/>
            </a:p>
          </p:txBody>
        </p:sp>
        <p:sp>
          <p:nvSpPr>
            <p:cNvPr id="104" name="Google Shape;104;p2"/>
            <p:cNvSpPr txBox="1"/>
            <p:nvPr/>
          </p:nvSpPr>
          <p:spPr>
            <a:xfrm>
              <a:off x="2773363" y="2739989"/>
              <a:ext cx="762707" cy="29785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13" b="1">
                  <a:solidFill>
                    <a:schemeClr val="dk1"/>
                  </a:solidFill>
                  <a:latin typeface="Calibri"/>
                  <a:ea typeface="Calibri"/>
                  <a:cs typeface="Calibri"/>
                  <a:sym typeface="Calibri"/>
                </a:rPr>
                <a:t>270</a:t>
              </a:r>
              <a:endParaRPr/>
            </a:p>
          </p:txBody>
        </p:sp>
        <p:sp>
          <p:nvSpPr>
            <p:cNvPr id="105" name="Google Shape;105;p2"/>
            <p:cNvSpPr txBox="1"/>
            <p:nvPr/>
          </p:nvSpPr>
          <p:spPr>
            <a:xfrm>
              <a:off x="2773363" y="3328755"/>
              <a:ext cx="762707" cy="29785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13" b="1">
                  <a:solidFill>
                    <a:schemeClr val="dk1"/>
                  </a:solidFill>
                  <a:latin typeface="Calibri"/>
                  <a:ea typeface="Calibri"/>
                  <a:cs typeface="Calibri"/>
                  <a:sym typeface="Calibri"/>
                </a:rPr>
                <a:t>50</a:t>
              </a:r>
              <a:endParaRPr/>
            </a:p>
          </p:txBody>
        </p:sp>
        <p:sp>
          <p:nvSpPr>
            <p:cNvPr id="106" name="Google Shape;106;p2"/>
            <p:cNvSpPr txBox="1"/>
            <p:nvPr/>
          </p:nvSpPr>
          <p:spPr>
            <a:xfrm>
              <a:off x="2773363" y="4022240"/>
              <a:ext cx="762707" cy="29785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13" b="1">
                  <a:solidFill>
                    <a:schemeClr val="dk1"/>
                  </a:solidFill>
                  <a:latin typeface="Calibri"/>
                  <a:ea typeface="Calibri"/>
                  <a:cs typeface="Calibri"/>
                  <a:sym typeface="Calibri"/>
                </a:rPr>
                <a:t>0</a:t>
              </a:r>
              <a:endParaRPr/>
            </a:p>
          </p:txBody>
        </p:sp>
        <p:sp>
          <p:nvSpPr>
            <p:cNvPr id="107" name="Google Shape;107;p2"/>
            <p:cNvSpPr txBox="1"/>
            <p:nvPr/>
          </p:nvSpPr>
          <p:spPr>
            <a:xfrm>
              <a:off x="2773363" y="4595623"/>
              <a:ext cx="762707" cy="29785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13" b="1">
                  <a:solidFill>
                    <a:schemeClr val="dk1"/>
                  </a:solidFill>
                  <a:latin typeface="Calibri"/>
                  <a:ea typeface="Calibri"/>
                  <a:cs typeface="Calibri"/>
                  <a:sym typeface="Calibri"/>
                </a:rPr>
                <a:t>2</a:t>
              </a:r>
              <a:endParaRPr/>
            </a:p>
          </p:txBody>
        </p:sp>
        <p:grpSp>
          <p:nvGrpSpPr>
            <p:cNvPr id="108" name="Google Shape;108;p2"/>
            <p:cNvGrpSpPr/>
            <p:nvPr/>
          </p:nvGrpSpPr>
          <p:grpSpPr>
            <a:xfrm>
              <a:off x="498026" y="654609"/>
              <a:ext cx="2282771" cy="4436974"/>
              <a:chOff x="62204" y="4402384"/>
              <a:chExt cx="1902309" cy="3697478"/>
            </a:xfrm>
          </p:grpSpPr>
          <p:pic>
            <p:nvPicPr>
              <p:cNvPr id="109" name="Google Shape;109;p2"/>
              <p:cNvPicPr preferRelativeResize="0"/>
              <p:nvPr/>
            </p:nvPicPr>
            <p:blipFill rotWithShape="1">
              <a:blip r:embed="rId3">
                <a:alphaModFix/>
              </a:blip>
              <a:srcRect/>
              <a:stretch/>
            </p:blipFill>
            <p:spPr>
              <a:xfrm>
                <a:off x="864546" y="4402384"/>
                <a:ext cx="488165" cy="507455"/>
              </a:xfrm>
              <a:prstGeom prst="rect">
                <a:avLst/>
              </a:prstGeom>
              <a:noFill/>
              <a:ln>
                <a:noFill/>
              </a:ln>
            </p:spPr>
          </p:pic>
          <p:sp>
            <p:nvSpPr>
              <p:cNvPr id="110" name="Google Shape;110;p2"/>
              <p:cNvSpPr txBox="1"/>
              <p:nvPr/>
            </p:nvSpPr>
            <p:spPr>
              <a:xfrm>
                <a:off x="342902" y="4552237"/>
                <a:ext cx="494284" cy="24820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013" b="1">
                    <a:solidFill>
                      <a:schemeClr val="dk1"/>
                    </a:solidFill>
                    <a:latin typeface="Calibri"/>
                    <a:ea typeface="Calibri"/>
                    <a:cs typeface="Calibri"/>
                    <a:sym typeface="Calibri"/>
                  </a:rPr>
                  <a:t>H&amp;E</a:t>
                </a:r>
                <a:endParaRPr/>
              </a:p>
            </p:txBody>
          </p:sp>
          <p:sp>
            <p:nvSpPr>
              <p:cNvPr id="111" name="Google Shape;111;p2"/>
              <p:cNvSpPr txBox="1"/>
              <p:nvPr/>
            </p:nvSpPr>
            <p:spPr>
              <a:xfrm>
                <a:off x="352475" y="5075473"/>
                <a:ext cx="477872" cy="24820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013" b="1">
                    <a:solidFill>
                      <a:schemeClr val="dk1"/>
                    </a:solidFill>
                    <a:latin typeface="Calibri"/>
                    <a:ea typeface="Calibri"/>
                    <a:cs typeface="Calibri"/>
                    <a:sym typeface="Calibri"/>
                  </a:rPr>
                  <a:t>RB1</a:t>
                </a:r>
                <a:endParaRPr/>
              </a:p>
            </p:txBody>
          </p:sp>
          <p:sp>
            <p:nvSpPr>
              <p:cNvPr id="112" name="Google Shape;112;p2"/>
              <p:cNvSpPr txBox="1"/>
              <p:nvPr/>
            </p:nvSpPr>
            <p:spPr>
              <a:xfrm>
                <a:off x="212032" y="5598359"/>
                <a:ext cx="623327" cy="24820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013" b="1">
                    <a:solidFill>
                      <a:schemeClr val="dk1"/>
                    </a:solidFill>
                    <a:latin typeface="Calibri"/>
                    <a:ea typeface="Calibri"/>
                    <a:cs typeface="Calibri"/>
                    <a:sym typeface="Calibri"/>
                  </a:rPr>
                  <a:t>INSM1</a:t>
                </a:r>
                <a:endParaRPr/>
              </a:p>
            </p:txBody>
          </p:sp>
          <p:sp>
            <p:nvSpPr>
              <p:cNvPr id="113" name="Google Shape;113;p2"/>
              <p:cNvSpPr txBox="1"/>
              <p:nvPr/>
            </p:nvSpPr>
            <p:spPr>
              <a:xfrm>
                <a:off x="212032" y="6106092"/>
                <a:ext cx="608742" cy="24820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013" b="1">
                    <a:solidFill>
                      <a:schemeClr val="dk1"/>
                    </a:solidFill>
                    <a:latin typeface="Calibri"/>
                    <a:ea typeface="Calibri"/>
                    <a:cs typeface="Calibri"/>
                    <a:sym typeface="Calibri"/>
                  </a:rPr>
                  <a:t>ASCL1</a:t>
                </a:r>
                <a:endParaRPr/>
              </a:p>
            </p:txBody>
          </p:sp>
          <p:sp>
            <p:nvSpPr>
              <p:cNvPr id="114" name="Google Shape;114;p2"/>
              <p:cNvSpPr txBox="1"/>
              <p:nvPr/>
            </p:nvSpPr>
            <p:spPr>
              <a:xfrm>
                <a:off x="62204" y="6649255"/>
                <a:ext cx="766319" cy="24820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013" b="1">
                    <a:solidFill>
                      <a:schemeClr val="dk1"/>
                    </a:solidFill>
                    <a:latin typeface="Calibri"/>
                    <a:ea typeface="Calibri"/>
                    <a:cs typeface="Calibri"/>
                    <a:sym typeface="Calibri"/>
                  </a:rPr>
                  <a:t>NEUROD1</a:t>
                </a:r>
                <a:endParaRPr/>
              </a:p>
            </p:txBody>
          </p:sp>
          <p:sp>
            <p:nvSpPr>
              <p:cNvPr id="115" name="Google Shape;115;p2"/>
              <p:cNvSpPr txBox="1"/>
              <p:nvPr/>
            </p:nvSpPr>
            <p:spPr>
              <a:xfrm>
                <a:off x="198155" y="7185731"/>
                <a:ext cx="616893" cy="24820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013" b="1">
                    <a:solidFill>
                      <a:schemeClr val="dk1"/>
                    </a:solidFill>
                    <a:latin typeface="Calibri"/>
                    <a:ea typeface="Calibri"/>
                    <a:cs typeface="Calibri"/>
                    <a:sym typeface="Calibri"/>
                  </a:rPr>
                  <a:t>POU2F3</a:t>
                </a:r>
                <a:endParaRPr/>
              </a:p>
            </p:txBody>
          </p:sp>
          <p:sp>
            <p:nvSpPr>
              <p:cNvPr id="116" name="Google Shape;116;p2"/>
              <p:cNvSpPr txBox="1"/>
              <p:nvPr/>
            </p:nvSpPr>
            <p:spPr>
              <a:xfrm>
                <a:off x="331138" y="7698176"/>
                <a:ext cx="508528" cy="24820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013" b="1">
                    <a:solidFill>
                      <a:schemeClr val="dk1"/>
                    </a:solidFill>
                    <a:latin typeface="Calibri"/>
                    <a:ea typeface="Calibri"/>
                    <a:cs typeface="Calibri"/>
                    <a:sym typeface="Calibri"/>
                  </a:rPr>
                  <a:t>YAP1</a:t>
                </a:r>
                <a:endParaRPr/>
              </a:p>
            </p:txBody>
          </p:sp>
          <p:pic>
            <p:nvPicPr>
              <p:cNvPr id="117" name="Google Shape;117;p2"/>
              <p:cNvPicPr preferRelativeResize="0"/>
              <p:nvPr/>
            </p:nvPicPr>
            <p:blipFill rotWithShape="1">
              <a:blip r:embed="rId4">
                <a:alphaModFix/>
              </a:blip>
              <a:srcRect/>
              <a:stretch/>
            </p:blipFill>
            <p:spPr>
              <a:xfrm>
                <a:off x="864546" y="4931445"/>
                <a:ext cx="488165" cy="498354"/>
              </a:xfrm>
              <a:prstGeom prst="rect">
                <a:avLst/>
              </a:prstGeom>
              <a:noFill/>
              <a:ln>
                <a:noFill/>
              </a:ln>
            </p:spPr>
          </p:pic>
          <p:pic>
            <p:nvPicPr>
              <p:cNvPr id="118" name="Google Shape;118;p2" descr="Shape&#10;&#10;Description automatically generated with medium confidence"/>
              <p:cNvPicPr preferRelativeResize="0"/>
              <p:nvPr/>
            </p:nvPicPr>
            <p:blipFill rotWithShape="1">
              <a:blip r:embed="rId5">
                <a:alphaModFix/>
              </a:blip>
              <a:srcRect/>
              <a:stretch/>
            </p:blipFill>
            <p:spPr>
              <a:xfrm>
                <a:off x="854576" y="7593478"/>
                <a:ext cx="497810" cy="506384"/>
              </a:xfrm>
              <a:prstGeom prst="rect">
                <a:avLst/>
              </a:prstGeom>
              <a:noFill/>
              <a:ln>
                <a:noFill/>
              </a:ln>
            </p:spPr>
          </p:pic>
          <p:pic>
            <p:nvPicPr>
              <p:cNvPr id="119" name="Google Shape;119;p2"/>
              <p:cNvPicPr preferRelativeResize="0"/>
              <p:nvPr/>
            </p:nvPicPr>
            <p:blipFill rotWithShape="1">
              <a:blip r:embed="rId6">
                <a:alphaModFix/>
              </a:blip>
              <a:srcRect/>
              <a:stretch/>
            </p:blipFill>
            <p:spPr>
              <a:xfrm>
                <a:off x="864546" y="5455600"/>
                <a:ext cx="477872" cy="474080"/>
              </a:xfrm>
              <a:prstGeom prst="rect">
                <a:avLst/>
              </a:prstGeom>
              <a:noFill/>
              <a:ln>
                <a:noFill/>
              </a:ln>
            </p:spPr>
          </p:pic>
          <p:pic>
            <p:nvPicPr>
              <p:cNvPr id="120" name="Google Shape;120;p2"/>
              <p:cNvPicPr preferRelativeResize="0"/>
              <p:nvPr/>
            </p:nvPicPr>
            <p:blipFill rotWithShape="1">
              <a:blip r:embed="rId7">
                <a:alphaModFix/>
              </a:blip>
              <a:srcRect/>
              <a:stretch/>
            </p:blipFill>
            <p:spPr>
              <a:xfrm>
                <a:off x="849217" y="5973578"/>
                <a:ext cx="508528" cy="507455"/>
              </a:xfrm>
              <a:prstGeom prst="rect">
                <a:avLst/>
              </a:prstGeom>
              <a:noFill/>
              <a:ln>
                <a:noFill/>
              </a:ln>
            </p:spPr>
          </p:pic>
          <p:pic>
            <p:nvPicPr>
              <p:cNvPr id="121" name="Google Shape;121;p2" descr="Chart&#10;&#10;Description automatically generated"/>
              <p:cNvPicPr preferRelativeResize="0"/>
              <p:nvPr/>
            </p:nvPicPr>
            <p:blipFill rotWithShape="1">
              <a:blip r:embed="rId8">
                <a:alphaModFix/>
              </a:blip>
              <a:srcRect/>
              <a:stretch/>
            </p:blipFill>
            <p:spPr>
              <a:xfrm>
                <a:off x="856507" y="6513746"/>
                <a:ext cx="504241" cy="505848"/>
              </a:xfrm>
              <a:prstGeom prst="rect">
                <a:avLst/>
              </a:prstGeom>
              <a:noFill/>
              <a:ln>
                <a:noFill/>
              </a:ln>
            </p:spPr>
          </p:pic>
          <p:pic>
            <p:nvPicPr>
              <p:cNvPr id="122" name="Google Shape;122;p2" descr="A close-up of a globe&#10;&#10;Description automatically generated with low confidence"/>
              <p:cNvPicPr preferRelativeResize="0"/>
              <p:nvPr/>
            </p:nvPicPr>
            <p:blipFill rotWithShape="1">
              <a:blip r:embed="rId9">
                <a:alphaModFix/>
              </a:blip>
              <a:srcRect/>
              <a:stretch/>
            </p:blipFill>
            <p:spPr>
              <a:xfrm>
                <a:off x="850613" y="7062116"/>
                <a:ext cx="510135" cy="509599"/>
              </a:xfrm>
              <a:prstGeom prst="rect">
                <a:avLst/>
              </a:prstGeom>
              <a:noFill/>
              <a:ln>
                <a:noFill/>
              </a:ln>
            </p:spPr>
          </p:pic>
          <p:pic>
            <p:nvPicPr>
              <p:cNvPr id="123" name="Google Shape;123;p2"/>
              <p:cNvPicPr preferRelativeResize="0"/>
              <p:nvPr/>
            </p:nvPicPr>
            <p:blipFill rotWithShape="1">
              <a:blip r:embed="rId10">
                <a:alphaModFix/>
              </a:blip>
              <a:srcRect/>
              <a:stretch/>
            </p:blipFill>
            <p:spPr>
              <a:xfrm>
                <a:off x="1399602" y="7612138"/>
                <a:ext cx="564911" cy="445356"/>
              </a:xfrm>
              <a:prstGeom prst="rect">
                <a:avLst/>
              </a:prstGeom>
              <a:noFill/>
              <a:ln>
                <a:noFill/>
              </a:ln>
            </p:spPr>
          </p:pic>
          <p:pic>
            <p:nvPicPr>
              <p:cNvPr id="124" name="Google Shape;124;p2" descr="A picture containing close&#10;&#10;Description automatically generated"/>
              <p:cNvPicPr preferRelativeResize="0"/>
              <p:nvPr/>
            </p:nvPicPr>
            <p:blipFill rotWithShape="1">
              <a:blip r:embed="rId11">
                <a:alphaModFix/>
              </a:blip>
              <a:srcRect/>
              <a:stretch/>
            </p:blipFill>
            <p:spPr>
              <a:xfrm>
                <a:off x="1399602" y="4954133"/>
                <a:ext cx="558719" cy="452977"/>
              </a:xfrm>
              <a:prstGeom prst="rect">
                <a:avLst/>
              </a:prstGeom>
              <a:noFill/>
              <a:ln>
                <a:noFill/>
              </a:ln>
            </p:spPr>
          </p:pic>
          <p:pic>
            <p:nvPicPr>
              <p:cNvPr id="125" name="Google Shape;125;p2"/>
              <p:cNvPicPr preferRelativeResize="0"/>
              <p:nvPr/>
            </p:nvPicPr>
            <p:blipFill rotWithShape="1">
              <a:blip r:embed="rId12">
                <a:alphaModFix/>
              </a:blip>
              <a:srcRect/>
              <a:stretch/>
            </p:blipFill>
            <p:spPr>
              <a:xfrm>
                <a:off x="1399602" y="4430099"/>
                <a:ext cx="562053" cy="452024"/>
              </a:xfrm>
              <a:prstGeom prst="rect">
                <a:avLst/>
              </a:prstGeom>
              <a:noFill/>
              <a:ln>
                <a:noFill/>
              </a:ln>
            </p:spPr>
          </p:pic>
          <p:pic>
            <p:nvPicPr>
              <p:cNvPr id="126" name="Google Shape;126;p2" descr="A picture containing fish&#10;&#10;Description automatically generated"/>
              <p:cNvPicPr preferRelativeResize="0"/>
              <p:nvPr/>
            </p:nvPicPr>
            <p:blipFill rotWithShape="1">
              <a:blip r:embed="rId13">
                <a:alphaModFix/>
              </a:blip>
              <a:srcRect/>
              <a:stretch/>
            </p:blipFill>
            <p:spPr>
              <a:xfrm>
                <a:off x="1395936" y="5479120"/>
                <a:ext cx="562530" cy="453930"/>
              </a:xfrm>
              <a:prstGeom prst="rect">
                <a:avLst/>
              </a:prstGeom>
              <a:noFill/>
              <a:ln>
                <a:noFill/>
              </a:ln>
            </p:spPr>
          </p:pic>
          <p:pic>
            <p:nvPicPr>
              <p:cNvPr id="127" name="Google Shape;127;p2" descr="A picture containing giraffe&#10;&#10;Description automatically generated"/>
              <p:cNvPicPr preferRelativeResize="0"/>
              <p:nvPr/>
            </p:nvPicPr>
            <p:blipFill rotWithShape="1">
              <a:blip r:embed="rId14">
                <a:alphaModFix/>
              </a:blip>
              <a:srcRect/>
              <a:stretch/>
            </p:blipFill>
            <p:spPr>
              <a:xfrm>
                <a:off x="1397696" y="6004342"/>
                <a:ext cx="560625" cy="452977"/>
              </a:xfrm>
              <a:prstGeom prst="rect">
                <a:avLst/>
              </a:prstGeom>
              <a:noFill/>
              <a:ln>
                <a:noFill/>
              </a:ln>
            </p:spPr>
          </p:pic>
          <p:pic>
            <p:nvPicPr>
              <p:cNvPr id="128" name="Google Shape;128;p2"/>
              <p:cNvPicPr preferRelativeResize="0"/>
              <p:nvPr/>
            </p:nvPicPr>
            <p:blipFill rotWithShape="1">
              <a:blip r:embed="rId15">
                <a:alphaModFix/>
              </a:blip>
              <a:srcRect/>
              <a:stretch/>
            </p:blipFill>
            <p:spPr>
              <a:xfrm>
                <a:off x="1395935" y="6538627"/>
                <a:ext cx="563006" cy="452977"/>
              </a:xfrm>
              <a:prstGeom prst="rect">
                <a:avLst/>
              </a:prstGeom>
              <a:noFill/>
              <a:ln>
                <a:noFill/>
              </a:ln>
            </p:spPr>
          </p:pic>
          <p:pic>
            <p:nvPicPr>
              <p:cNvPr id="129" name="Google Shape;129;p2" descr="A picture containing porcelain, fabric&#10;&#10;Description automatically generated"/>
              <p:cNvPicPr preferRelativeResize="0"/>
              <p:nvPr/>
            </p:nvPicPr>
            <p:blipFill rotWithShape="1">
              <a:blip r:embed="rId16">
                <a:alphaModFix/>
              </a:blip>
              <a:srcRect/>
              <a:stretch/>
            </p:blipFill>
            <p:spPr>
              <a:xfrm>
                <a:off x="1395935" y="7089138"/>
                <a:ext cx="565388" cy="452977"/>
              </a:xfrm>
              <a:prstGeom prst="rect">
                <a:avLst/>
              </a:prstGeom>
              <a:noFill/>
              <a:ln>
                <a:noFill/>
              </a:ln>
            </p:spPr>
          </p:pic>
        </p:grpSp>
      </p:grpSp>
      <p:grpSp>
        <p:nvGrpSpPr>
          <p:cNvPr id="130" name="Google Shape;130;p2"/>
          <p:cNvGrpSpPr/>
          <p:nvPr/>
        </p:nvGrpSpPr>
        <p:grpSpPr>
          <a:xfrm>
            <a:off x="2923570" y="1161955"/>
            <a:ext cx="3207534" cy="3857728"/>
            <a:chOff x="3262386" y="1261869"/>
            <a:chExt cx="3207534" cy="3857728"/>
          </a:xfrm>
        </p:grpSpPr>
        <p:sp>
          <p:nvSpPr>
            <p:cNvPr id="131" name="Google Shape;131;p2"/>
            <p:cNvSpPr txBox="1"/>
            <p:nvPr/>
          </p:nvSpPr>
          <p:spPr>
            <a:xfrm>
              <a:off x="5698723" y="2028457"/>
              <a:ext cx="771197" cy="23378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1">
                  <a:solidFill>
                    <a:srgbClr val="000000"/>
                  </a:solidFill>
                  <a:latin typeface="Calibri"/>
                  <a:ea typeface="Calibri"/>
                  <a:cs typeface="Calibri"/>
                  <a:sym typeface="Calibri"/>
                </a:rPr>
                <a:t>270</a:t>
              </a:r>
              <a:endParaRPr/>
            </a:p>
          </p:txBody>
        </p:sp>
        <p:sp>
          <p:nvSpPr>
            <p:cNvPr id="132" name="Google Shape;132;p2"/>
            <p:cNvSpPr txBox="1"/>
            <p:nvPr/>
          </p:nvSpPr>
          <p:spPr>
            <a:xfrm>
              <a:off x="5698723" y="2696054"/>
              <a:ext cx="771197" cy="23378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1">
                  <a:solidFill>
                    <a:srgbClr val="000000"/>
                  </a:solidFill>
                  <a:latin typeface="Calibri"/>
                  <a:ea typeface="Calibri"/>
                  <a:cs typeface="Calibri"/>
                  <a:sym typeface="Calibri"/>
                </a:rPr>
                <a:t>270</a:t>
              </a:r>
              <a:endParaRPr/>
            </a:p>
          </p:txBody>
        </p:sp>
        <p:sp>
          <p:nvSpPr>
            <p:cNvPr id="133" name="Google Shape;133;p2"/>
            <p:cNvSpPr txBox="1"/>
            <p:nvPr/>
          </p:nvSpPr>
          <p:spPr>
            <a:xfrm>
              <a:off x="5698723" y="3371712"/>
              <a:ext cx="771197" cy="23378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1">
                  <a:solidFill>
                    <a:srgbClr val="000000"/>
                  </a:solidFill>
                  <a:latin typeface="Calibri"/>
                  <a:ea typeface="Calibri"/>
                  <a:cs typeface="Calibri"/>
                  <a:sym typeface="Calibri"/>
                </a:rPr>
                <a:t>40</a:t>
              </a:r>
              <a:endParaRPr/>
            </a:p>
          </p:txBody>
        </p:sp>
        <p:sp>
          <p:nvSpPr>
            <p:cNvPr id="134" name="Google Shape;134;p2"/>
            <p:cNvSpPr txBox="1"/>
            <p:nvPr/>
          </p:nvSpPr>
          <p:spPr>
            <a:xfrm>
              <a:off x="5698723" y="4025433"/>
              <a:ext cx="771197" cy="23378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1">
                  <a:solidFill>
                    <a:srgbClr val="000000"/>
                  </a:solidFill>
                  <a:latin typeface="Calibri"/>
                  <a:ea typeface="Calibri"/>
                  <a:cs typeface="Calibri"/>
                  <a:sym typeface="Calibri"/>
                </a:rPr>
                <a:t>30</a:t>
              </a:r>
              <a:endParaRPr/>
            </a:p>
          </p:txBody>
        </p:sp>
        <p:sp>
          <p:nvSpPr>
            <p:cNvPr id="135" name="Google Shape;135;p2"/>
            <p:cNvSpPr txBox="1"/>
            <p:nvPr/>
          </p:nvSpPr>
          <p:spPr>
            <a:xfrm>
              <a:off x="5698723" y="4666250"/>
              <a:ext cx="771197" cy="23378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1">
                  <a:solidFill>
                    <a:srgbClr val="000000"/>
                  </a:solidFill>
                  <a:latin typeface="Calibri"/>
                  <a:ea typeface="Calibri"/>
                  <a:cs typeface="Calibri"/>
                  <a:sym typeface="Calibri"/>
                </a:rPr>
                <a:t>0</a:t>
              </a:r>
              <a:endParaRPr/>
            </a:p>
          </p:txBody>
        </p:sp>
        <p:grpSp>
          <p:nvGrpSpPr>
            <p:cNvPr id="136" name="Google Shape;136;p2"/>
            <p:cNvGrpSpPr/>
            <p:nvPr/>
          </p:nvGrpSpPr>
          <p:grpSpPr>
            <a:xfrm>
              <a:off x="3262386" y="1261869"/>
              <a:ext cx="2930802" cy="3857728"/>
              <a:chOff x="3262386" y="1261869"/>
              <a:chExt cx="2930802" cy="3857728"/>
            </a:xfrm>
          </p:grpSpPr>
          <p:sp>
            <p:nvSpPr>
              <p:cNvPr id="137" name="Google Shape;137;p2"/>
              <p:cNvSpPr txBox="1"/>
              <p:nvPr/>
            </p:nvSpPr>
            <p:spPr>
              <a:xfrm>
                <a:off x="5698723" y="1418121"/>
                <a:ext cx="494465" cy="25216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1">
                    <a:solidFill>
                      <a:srgbClr val="000000"/>
                    </a:solidFill>
                    <a:latin typeface="Calibri"/>
                    <a:ea typeface="Calibri"/>
                    <a:cs typeface="Calibri"/>
                    <a:sym typeface="Calibri"/>
                  </a:rPr>
                  <a:t>0</a:t>
                </a:r>
                <a:endParaRPr/>
              </a:p>
            </p:txBody>
          </p:sp>
          <p:sp>
            <p:nvSpPr>
              <p:cNvPr id="138" name="Google Shape;138;p2"/>
              <p:cNvSpPr txBox="1"/>
              <p:nvPr/>
            </p:nvSpPr>
            <p:spPr>
              <a:xfrm>
                <a:off x="3601020" y="1447348"/>
                <a:ext cx="579831" cy="23378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000" b="1">
                    <a:solidFill>
                      <a:srgbClr val="000000"/>
                    </a:solidFill>
                    <a:latin typeface="Calibri"/>
                    <a:ea typeface="Calibri"/>
                    <a:cs typeface="Calibri"/>
                    <a:sym typeface="Calibri"/>
                  </a:rPr>
                  <a:t>RB1</a:t>
                </a:r>
                <a:endParaRPr/>
              </a:p>
            </p:txBody>
          </p:sp>
          <p:sp>
            <p:nvSpPr>
              <p:cNvPr id="139" name="Google Shape;139;p2"/>
              <p:cNvSpPr txBox="1"/>
              <p:nvPr/>
            </p:nvSpPr>
            <p:spPr>
              <a:xfrm>
                <a:off x="3423831" y="2088581"/>
                <a:ext cx="756318" cy="23378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000" b="1">
                    <a:solidFill>
                      <a:srgbClr val="000000"/>
                    </a:solidFill>
                    <a:latin typeface="Calibri"/>
                    <a:ea typeface="Calibri"/>
                    <a:cs typeface="Calibri"/>
                    <a:sym typeface="Calibri"/>
                  </a:rPr>
                  <a:t>INSM1</a:t>
                </a:r>
                <a:endParaRPr/>
              </a:p>
            </p:txBody>
          </p:sp>
          <p:sp>
            <p:nvSpPr>
              <p:cNvPr id="140" name="Google Shape;140;p2"/>
              <p:cNvSpPr txBox="1"/>
              <p:nvPr/>
            </p:nvSpPr>
            <p:spPr>
              <a:xfrm>
                <a:off x="3450965" y="2704644"/>
                <a:ext cx="738621" cy="23378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000" b="1">
                    <a:solidFill>
                      <a:srgbClr val="000000"/>
                    </a:solidFill>
                    <a:latin typeface="Calibri"/>
                    <a:ea typeface="Calibri"/>
                    <a:cs typeface="Calibri"/>
                    <a:sym typeface="Calibri"/>
                  </a:rPr>
                  <a:t>ASCL1</a:t>
                </a:r>
                <a:endParaRPr/>
              </a:p>
            </p:txBody>
          </p:sp>
          <p:sp>
            <p:nvSpPr>
              <p:cNvPr id="141" name="Google Shape;141;p2"/>
              <p:cNvSpPr txBox="1"/>
              <p:nvPr/>
            </p:nvSpPr>
            <p:spPr>
              <a:xfrm>
                <a:off x="3262386" y="3343348"/>
                <a:ext cx="929821" cy="23378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000" b="1">
                    <a:solidFill>
                      <a:srgbClr val="000000"/>
                    </a:solidFill>
                    <a:latin typeface="Calibri"/>
                    <a:ea typeface="Calibri"/>
                    <a:cs typeface="Calibri"/>
                    <a:sym typeface="Calibri"/>
                  </a:rPr>
                  <a:t>NEUROD1</a:t>
                </a:r>
                <a:endParaRPr/>
              </a:p>
            </p:txBody>
          </p:sp>
          <p:sp>
            <p:nvSpPr>
              <p:cNvPr id="142" name="Google Shape;142;p2"/>
              <p:cNvSpPr txBox="1"/>
              <p:nvPr/>
            </p:nvSpPr>
            <p:spPr>
              <a:xfrm>
                <a:off x="3440909" y="4021416"/>
                <a:ext cx="748511" cy="23378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000" b="1">
                    <a:solidFill>
                      <a:srgbClr val="000000"/>
                    </a:solidFill>
                    <a:latin typeface="Calibri"/>
                    <a:ea typeface="Calibri"/>
                    <a:cs typeface="Calibri"/>
                    <a:sym typeface="Calibri"/>
                  </a:rPr>
                  <a:t>POU2F3</a:t>
                </a:r>
                <a:endParaRPr/>
              </a:p>
            </p:txBody>
          </p:sp>
          <p:sp>
            <p:nvSpPr>
              <p:cNvPr id="143" name="Google Shape;143;p2"/>
              <p:cNvSpPr txBox="1"/>
              <p:nvPr/>
            </p:nvSpPr>
            <p:spPr>
              <a:xfrm>
                <a:off x="3575130" y="4673562"/>
                <a:ext cx="617027" cy="23378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000" b="1">
                    <a:solidFill>
                      <a:srgbClr val="000000"/>
                    </a:solidFill>
                    <a:latin typeface="Calibri"/>
                    <a:ea typeface="Calibri"/>
                    <a:cs typeface="Calibri"/>
                    <a:sym typeface="Calibri"/>
                  </a:rPr>
                  <a:t>YAP1</a:t>
                </a:r>
                <a:endParaRPr/>
              </a:p>
            </p:txBody>
          </p:sp>
          <p:pic>
            <p:nvPicPr>
              <p:cNvPr id="144" name="Google Shape;144;p2" descr="A close-up of a rock&#10;&#10;Description automatically generated with medium confidence"/>
              <p:cNvPicPr preferRelativeResize="0"/>
              <p:nvPr/>
            </p:nvPicPr>
            <p:blipFill rotWithShape="1">
              <a:blip r:embed="rId17">
                <a:alphaModFix/>
              </a:blip>
              <a:srcRect/>
              <a:stretch/>
            </p:blipFill>
            <p:spPr>
              <a:xfrm>
                <a:off x="4214066" y="1261869"/>
                <a:ext cx="613776" cy="616376"/>
              </a:xfrm>
              <a:prstGeom prst="rect">
                <a:avLst/>
              </a:prstGeom>
              <a:noFill/>
              <a:ln>
                <a:noFill/>
              </a:ln>
            </p:spPr>
          </p:pic>
          <p:pic>
            <p:nvPicPr>
              <p:cNvPr id="145" name="Google Shape;145;p2" descr="A picture containing outdoor&#10;&#10;Description automatically generated"/>
              <p:cNvPicPr preferRelativeResize="0"/>
              <p:nvPr/>
            </p:nvPicPr>
            <p:blipFill rotWithShape="1">
              <a:blip r:embed="rId18">
                <a:alphaModFix/>
              </a:blip>
              <a:srcRect l="4880"/>
              <a:stretch/>
            </p:blipFill>
            <p:spPr>
              <a:xfrm>
                <a:off x="4893231" y="1261869"/>
                <a:ext cx="773071" cy="616376"/>
              </a:xfrm>
              <a:prstGeom prst="rect">
                <a:avLst/>
              </a:prstGeom>
              <a:noFill/>
              <a:ln>
                <a:noFill/>
              </a:ln>
            </p:spPr>
          </p:pic>
          <p:pic>
            <p:nvPicPr>
              <p:cNvPr id="146" name="Google Shape;146;p2" descr="A close-up of a rock&#10;&#10;Description automatically generated with medium confidence"/>
              <p:cNvPicPr preferRelativeResize="0"/>
              <p:nvPr/>
            </p:nvPicPr>
            <p:blipFill rotWithShape="1">
              <a:blip r:embed="rId19">
                <a:alphaModFix/>
              </a:blip>
              <a:srcRect/>
              <a:stretch/>
            </p:blipFill>
            <p:spPr>
              <a:xfrm>
                <a:off x="4228946" y="1898812"/>
                <a:ext cx="600121" cy="615076"/>
              </a:xfrm>
              <a:prstGeom prst="rect">
                <a:avLst/>
              </a:prstGeom>
              <a:noFill/>
              <a:ln>
                <a:noFill/>
              </a:ln>
            </p:spPr>
          </p:pic>
          <p:pic>
            <p:nvPicPr>
              <p:cNvPr id="147" name="Google Shape;147;p2" descr="A picture containing outdoor, sesame seed, honeycomb&#10;&#10;Description automatically generated"/>
              <p:cNvPicPr preferRelativeResize="0"/>
              <p:nvPr/>
            </p:nvPicPr>
            <p:blipFill rotWithShape="1">
              <a:blip r:embed="rId20">
                <a:alphaModFix/>
              </a:blip>
              <a:srcRect/>
              <a:stretch/>
            </p:blipFill>
            <p:spPr>
              <a:xfrm>
                <a:off x="4893231" y="1898812"/>
                <a:ext cx="773071" cy="619627"/>
              </a:xfrm>
              <a:prstGeom prst="rect">
                <a:avLst/>
              </a:prstGeom>
              <a:noFill/>
              <a:ln>
                <a:noFill/>
              </a:ln>
            </p:spPr>
          </p:pic>
          <p:pic>
            <p:nvPicPr>
              <p:cNvPr id="148" name="Google Shape;148;p2" descr="A close-up of a planet&#10;&#10;Description automatically generated with medium confidence"/>
              <p:cNvPicPr preferRelativeResize="0"/>
              <p:nvPr/>
            </p:nvPicPr>
            <p:blipFill rotWithShape="1">
              <a:blip r:embed="rId21">
                <a:alphaModFix/>
              </a:blip>
              <a:srcRect/>
              <a:stretch/>
            </p:blipFill>
            <p:spPr>
              <a:xfrm>
                <a:off x="4237473" y="2534455"/>
                <a:ext cx="590369" cy="616376"/>
              </a:xfrm>
              <a:prstGeom prst="rect">
                <a:avLst/>
              </a:prstGeom>
              <a:noFill/>
              <a:ln>
                <a:noFill/>
              </a:ln>
            </p:spPr>
          </p:pic>
          <p:pic>
            <p:nvPicPr>
              <p:cNvPr id="149" name="Google Shape;149;p2"/>
              <p:cNvPicPr preferRelativeResize="0"/>
              <p:nvPr/>
            </p:nvPicPr>
            <p:blipFill rotWithShape="1">
              <a:blip r:embed="rId22">
                <a:alphaModFix/>
              </a:blip>
              <a:srcRect/>
              <a:stretch/>
            </p:blipFill>
            <p:spPr>
              <a:xfrm>
                <a:off x="4893231" y="2555789"/>
                <a:ext cx="771197" cy="610103"/>
              </a:xfrm>
              <a:prstGeom prst="rect">
                <a:avLst/>
              </a:prstGeom>
              <a:noFill/>
              <a:ln>
                <a:noFill/>
              </a:ln>
            </p:spPr>
          </p:pic>
          <p:pic>
            <p:nvPicPr>
              <p:cNvPr id="150" name="Google Shape;150;p2" descr="A close-up of the earth&#10;&#10;Description automatically generated with medium confidence"/>
              <p:cNvPicPr preferRelativeResize="0"/>
              <p:nvPr/>
            </p:nvPicPr>
            <p:blipFill rotWithShape="1">
              <a:blip r:embed="rId23">
                <a:alphaModFix/>
              </a:blip>
              <a:srcRect/>
              <a:stretch/>
            </p:blipFill>
            <p:spPr>
              <a:xfrm>
                <a:off x="4237473" y="3200366"/>
                <a:ext cx="594920" cy="616376"/>
              </a:xfrm>
              <a:prstGeom prst="rect">
                <a:avLst/>
              </a:prstGeom>
              <a:noFill/>
              <a:ln>
                <a:noFill/>
              </a:ln>
            </p:spPr>
          </p:pic>
          <p:pic>
            <p:nvPicPr>
              <p:cNvPr id="151" name="Google Shape;151;p2" descr="A picture containing blue&#10;&#10;Description automatically generated"/>
              <p:cNvPicPr preferRelativeResize="0"/>
              <p:nvPr/>
            </p:nvPicPr>
            <p:blipFill rotWithShape="1">
              <a:blip r:embed="rId24">
                <a:alphaModFix/>
              </a:blip>
              <a:srcRect/>
              <a:stretch/>
            </p:blipFill>
            <p:spPr>
              <a:xfrm>
                <a:off x="4893231" y="3201017"/>
                <a:ext cx="767870" cy="615726"/>
              </a:xfrm>
              <a:prstGeom prst="rect">
                <a:avLst/>
              </a:prstGeom>
              <a:noFill/>
              <a:ln>
                <a:noFill/>
              </a:ln>
            </p:spPr>
          </p:pic>
          <p:pic>
            <p:nvPicPr>
              <p:cNvPr id="152" name="Google Shape;152;p2" descr="A close-up of a rock&#10;&#10;Description automatically generated"/>
              <p:cNvPicPr preferRelativeResize="0"/>
              <p:nvPr/>
            </p:nvPicPr>
            <p:blipFill rotWithShape="1">
              <a:blip r:embed="rId25">
                <a:alphaModFix/>
              </a:blip>
              <a:srcRect/>
              <a:stretch/>
            </p:blipFill>
            <p:spPr>
              <a:xfrm>
                <a:off x="4230689" y="3866278"/>
                <a:ext cx="621839" cy="590094"/>
              </a:xfrm>
              <a:prstGeom prst="rect">
                <a:avLst/>
              </a:prstGeom>
              <a:noFill/>
              <a:ln>
                <a:noFill/>
              </a:ln>
            </p:spPr>
          </p:pic>
          <p:pic>
            <p:nvPicPr>
              <p:cNvPr id="153" name="Google Shape;153;p2" descr="A group of bees on a white surface&#10;&#10;Description automatically generated with low confidence"/>
              <p:cNvPicPr preferRelativeResize="0"/>
              <p:nvPr/>
            </p:nvPicPr>
            <p:blipFill rotWithShape="1">
              <a:blip r:embed="rId26">
                <a:alphaModFix/>
              </a:blip>
              <a:srcRect/>
              <a:stretch/>
            </p:blipFill>
            <p:spPr>
              <a:xfrm>
                <a:off x="4893881" y="3866278"/>
                <a:ext cx="770792" cy="615726"/>
              </a:xfrm>
              <a:prstGeom prst="rect">
                <a:avLst/>
              </a:prstGeom>
              <a:noFill/>
              <a:ln>
                <a:noFill/>
              </a:ln>
            </p:spPr>
          </p:pic>
          <p:pic>
            <p:nvPicPr>
              <p:cNvPr id="154" name="Google Shape;154;p2" descr="A close-up of a planet&#10;&#10;Description automatically generated with low confidence"/>
              <p:cNvPicPr preferRelativeResize="0"/>
              <p:nvPr/>
            </p:nvPicPr>
            <p:blipFill rotWithShape="1">
              <a:blip r:embed="rId27">
                <a:alphaModFix/>
              </a:blip>
              <a:srcRect/>
              <a:stretch/>
            </p:blipFill>
            <p:spPr>
              <a:xfrm>
                <a:off x="4228946" y="4501921"/>
                <a:ext cx="608573" cy="615076"/>
              </a:xfrm>
              <a:prstGeom prst="rect">
                <a:avLst/>
              </a:prstGeom>
              <a:noFill/>
              <a:ln>
                <a:noFill/>
              </a:ln>
            </p:spPr>
          </p:pic>
          <p:pic>
            <p:nvPicPr>
              <p:cNvPr id="155" name="Google Shape;155;p2" descr="A picture containing fabric&#10;&#10;Description automatically generated"/>
              <p:cNvPicPr preferRelativeResize="0"/>
              <p:nvPr/>
            </p:nvPicPr>
            <p:blipFill rotWithShape="1">
              <a:blip r:embed="rId28">
                <a:alphaModFix/>
              </a:blip>
              <a:srcRect l="-1" r="2985"/>
              <a:stretch/>
            </p:blipFill>
            <p:spPr>
              <a:xfrm>
                <a:off x="4893231" y="4499320"/>
                <a:ext cx="773330" cy="620277"/>
              </a:xfrm>
              <a:prstGeom prst="rect">
                <a:avLst/>
              </a:prstGeom>
              <a:noFill/>
              <a:ln>
                <a:noFill/>
              </a:ln>
            </p:spPr>
          </p:pic>
        </p:grpSp>
      </p:grpSp>
      <p:sp>
        <p:nvSpPr>
          <p:cNvPr id="156" name="Google Shape;156;p2"/>
          <p:cNvSpPr/>
          <p:nvPr/>
        </p:nvSpPr>
        <p:spPr>
          <a:xfrm>
            <a:off x="1131437" y="786313"/>
            <a:ext cx="131645" cy="92507"/>
          </a:xfrm>
          <a:prstGeom prst="rect">
            <a:avLst/>
          </a:prstGeom>
          <a:noFill/>
          <a:ln w="9525"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57" name="Google Shape;157;p2"/>
          <p:cNvSpPr/>
          <p:nvPr/>
        </p:nvSpPr>
        <p:spPr>
          <a:xfrm>
            <a:off x="4121887" y="1444288"/>
            <a:ext cx="131645" cy="92507"/>
          </a:xfrm>
          <a:prstGeom prst="rect">
            <a:avLst/>
          </a:prstGeom>
          <a:noFill/>
          <a:ln w="9525"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grpSp>
        <p:nvGrpSpPr>
          <p:cNvPr id="162" name="Google Shape;162;p3"/>
          <p:cNvGrpSpPr/>
          <p:nvPr/>
        </p:nvGrpSpPr>
        <p:grpSpPr>
          <a:xfrm>
            <a:off x="3430842" y="380247"/>
            <a:ext cx="3583415" cy="2816350"/>
            <a:chOff x="7653299" y="1938723"/>
            <a:chExt cx="3583415" cy="2816350"/>
          </a:xfrm>
        </p:grpSpPr>
        <p:sp>
          <p:nvSpPr>
            <p:cNvPr id="163" name="Google Shape;163;p3"/>
            <p:cNvSpPr txBox="1"/>
            <p:nvPr/>
          </p:nvSpPr>
          <p:spPr>
            <a:xfrm rot="-5400000">
              <a:off x="9413248" y="2389891"/>
              <a:ext cx="867546"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600"/>
                <a:buFont typeface="Arial"/>
                <a:buNone/>
              </a:pPr>
              <a:r>
                <a:rPr lang="en-US" sz="1600">
                  <a:solidFill>
                    <a:schemeClr val="dk1"/>
                  </a:solidFill>
                  <a:latin typeface="Arial"/>
                  <a:ea typeface="Arial"/>
                  <a:cs typeface="Arial"/>
                  <a:sym typeface="Arial"/>
                </a:rPr>
                <a:t>H841</a:t>
              </a:r>
              <a:endParaRPr sz="1800">
                <a:solidFill>
                  <a:schemeClr val="dk1"/>
                </a:solidFill>
                <a:latin typeface="Calibri"/>
                <a:ea typeface="Calibri"/>
                <a:cs typeface="Calibri"/>
                <a:sym typeface="Calibri"/>
              </a:endParaRPr>
            </a:p>
          </p:txBody>
        </p:sp>
        <p:sp>
          <p:nvSpPr>
            <p:cNvPr id="164" name="Google Shape;164;p3"/>
            <p:cNvSpPr txBox="1"/>
            <p:nvPr/>
          </p:nvSpPr>
          <p:spPr>
            <a:xfrm rot="-5400000">
              <a:off x="9687617" y="2337374"/>
              <a:ext cx="970137"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600"/>
                <a:buFont typeface="Arial"/>
                <a:buNone/>
              </a:pPr>
              <a:r>
                <a:rPr lang="en-US" sz="1600">
                  <a:solidFill>
                    <a:schemeClr val="dk1"/>
                  </a:solidFill>
                  <a:latin typeface="Arial"/>
                  <a:ea typeface="Arial"/>
                  <a:cs typeface="Arial"/>
                  <a:sym typeface="Arial"/>
                </a:rPr>
                <a:t>SW1271</a:t>
              </a:r>
              <a:endParaRPr sz="1800">
                <a:solidFill>
                  <a:schemeClr val="dk1"/>
                </a:solidFill>
                <a:latin typeface="Calibri"/>
                <a:ea typeface="Calibri"/>
                <a:cs typeface="Calibri"/>
                <a:sym typeface="Calibri"/>
              </a:endParaRPr>
            </a:p>
          </p:txBody>
        </p:sp>
        <p:sp>
          <p:nvSpPr>
            <p:cNvPr id="165" name="Google Shape;165;p3"/>
            <p:cNvSpPr txBox="1"/>
            <p:nvPr/>
          </p:nvSpPr>
          <p:spPr>
            <a:xfrm rot="-5400000">
              <a:off x="8985323" y="2294342"/>
              <a:ext cx="1049793"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600"/>
                <a:buFont typeface="Arial"/>
                <a:buNone/>
              </a:pPr>
              <a:r>
                <a:rPr lang="en-US" sz="1600">
                  <a:solidFill>
                    <a:schemeClr val="dk1"/>
                  </a:solidFill>
                  <a:latin typeface="Arial"/>
                  <a:ea typeface="Arial"/>
                  <a:cs typeface="Arial"/>
                  <a:sym typeface="Arial"/>
                </a:rPr>
                <a:t>DMS114</a:t>
              </a:r>
              <a:endParaRPr sz="1800">
                <a:solidFill>
                  <a:schemeClr val="dk1"/>
                </a:solidFill>
                <a:latin typeface="Calibri"/>
                <a:ea typeface="Calibri"/>
                <a:cs typeface="Calibri"/>
                <a:sym typeface="Calibri"/>
              </a:endParaRPr>
            </a:p>
          </p:txBody>
        </p:sp>
        <p:sp>
          <p:nvSpPr>
            <p:cNvPr id="166" name="Google Shape;166;p3"/>
            <p:cNvSpPr txBox="1"/>
            <p:nvPr/>
          </p:nvSpPr>
          <p:spPr>
            <a:xfrm rot="-5400000">
              <a:off x="8732512" y="2394699"/>
              <a:ext cx="867545"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FF0000"/>
                </a:buClr>
                <a:buSzPts val="1600"/>
                <a:buFont typeface="Arial"/>
                <a:buNone/>
              </a:pPr>
              <a:r>
                <a:rPr lang="en-US" sz="1600">
                  <a:solidFill>
                    <a:srgbClr val="FF0000"/>
                  </a:solidFill>
                  <a:latin typeface="Arial"/>
                  <a:ea typeface="Arial"/>
                  <a:cs typeface="Arial"/>
                  <a:sym typeface="Arial"/>
                </a:rPr>
                <a:t>DMS79</a:t>
              </a:r>
              <a:endParaRPr sz="1800">
                <a:solidFill>
                  <a:schemeClr val="dk1"/>
                </a:solidFill>
                <a:latin typeface="Calibri"/>
                <a:ea typeface="Calibri"/>
                <a:cs typeface="Calibri"/>
                <a:sym typeface="Calibri"/>
              </a:endParaRPr>
            </a:p>
          </p:txBody>
        </p:sp>
        <p:sp>
          <p:nvSpPr>
            <p:cNvPr id="167" name="Google Shape;167;p3"/>
            <p:cNvSpPr txBox="1"/>
            <p:nvPr/>
          </p:nvSpPr>
          <p:spPr>
            <a:xfrm rot="-5400000">
              <a:off x="8397052" y="2394697"/>
              <a:ext cx="867545"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600"/>
                <a:buFont typeface="Arial"/>
                <a:buNone/>
              </a:pPr>
              <a:r>
                <a:rPr lang="en-US" sz="1600">
                  <a:solidFill>
                    <a:schemeClr val="dk1"/>
                  </a:solidFill>
                  <a:latin typeface="Arial"/>
                  <a:ea typeface="Arial"/>
                  <a:cs typeface="Arial"/>
                  <a:sym typeface="Arial"/>
                </a:rPr>
                <a:t>DMS53</a:t>
              </a:r>
              <a:endParaRPr sz="1800">
                <a:solidFill>
                  <a:schemeClr val="dk1"/>
                </a:solidFill>
                <a:latin typeface="Calibri"/>
                <a:ea typeface="Calibri"/>
                <a:cs typeface="Calibri"/>
                <a:sym typeface="Calibri"/>
              </a:endParaRPr>
            </a:p>
          </p:txBody>
        </p:sp>
        <p:sp>
          <p:nvSpPr>
            <p:cNvPr id="168" name="Google Shape;168;p3"/>
            <p:cNvSpPr txBox="1"/>
            <p:nvPr/>
          </p:nvSpPr>
          <p:spPr>
            <a:xfrm rot="-5400000">
              <a:off x="8078517" y="2382257"/>
              <a:ext cx="867546"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600"/>
                <a:buFont typeface="Arial"/>
                <a:buNone/>
              </a:pPr>
              <a:r>
                <a:rPr lang="en-US" sz="1600">
                  <a:solidFill>
                    <a:schemeClr val="dk1"/>
                  </a:solidFill>
                  <a:latin typeface="Arial"/>
                  <a:ea typeface="Arial"/>
                  <a:cs typeface="Arial"/>
                  <a:sym typeface="Arial"/>
                </a:rPr>
                <a:t>H211</a:t>
              </a:r>
              <a:endParaRPr sz="1800">
                <a:solidFill>
                  <a:schemeClr val="dk1"/>
                </a:solidFill>
                <a:latin typeface="Calibri"/>
                <a:ea typeface="Calibri"/>
                <a:cs typeface="Calibri"/>
                <a:sym typeface="Calibri"/>
              </a:endParaRPr>
            </a:p>
          </p:txBody>
        </p:sp>
        <p:sp>
          <p:nvSpPr>
            <p:cNvPr id="169" name="Google Shape;169;p3"/>
            <p:cNvSpPr txBox="1"/>
            <p:nvPr/>
          </p:nvSpPr>
          <p:spPr>
            <a:xfrm rot="-5400000">
              <a:off x="7849837" y="2486865"/>
              <a:ext cx="673582"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FF0000"/>
                </a:buClr>
                <a:buSzPts val="1600"/>
                <a:buFont typeface="Arial"/>
                <a:buNone/>
              </a:pPr>
              <a:r>
                <a:rPr lang="en-US" sz="1600">
                  <a:solidFill>
                    <a:srgbClr val="FF0000"/>
                  </a:solidFill>
                  <a:latin typeface="Arial"/>
                  <a:ea typeface="Arial"/>
                  <a:cs typeface="Arial"/>
                  <a:sym typeface="Arial"/>
                </a:rPr>
                <a:t>H209</a:t>
              </a:r>
              <a:endParaRPr sz="1800">
                <a:solidFill>
                  <a:schemeClr val="dk1"/>
                </a:solidFill>
                <a:latin typeface="Calibri"/>
                <a:ea typeface="Calibri"/>
                <a:cs typeface="Calibri"/>
                <a:sym typeface="Calibri"/>
              </a:endParaRPr>
            </a:p>
          </p:txBody>
        </p:sp>
        <p:sp>
          <p:nvSpPr>
            <p:cNvPr id="170" name="Google Shape;170;p3"/>
            <p:cNvSpPr txBox="1"/>
            <p:nvPr/>
          </p:nvSpPr>
          <p:spPr>
            <a:xfrm rot="-5400000">
              <a:off x="7445431" y="2428360"/>
              <a:ext cx="787395"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600"/>
                <a:buFont typeface="Arial"/>
                <a:buNone/>
              </a:pPr>
              <a:r>
                <a:rPr lang="en-US" sz="1600">
                  <a:solidFill>
                    <a:schemeClr val="dk1"/>
                  </a:solidFill>
                  <a:latin typeface="Arial"/>
                  <a:ea typeface="Arial"/>
                  <a:cs typeface="Arial"/>
                  <a:sym typeface="Arial"/>
                </a:rPr>
                <a:t>H1092</a:t>
              </a:r>
              <a:endParaRPr sz="1800">
                <a:solidFill>
                  <a:schemeClr val="dk1"/>
                </a:solidFill>
                <a:latin typeface="Calibri"/>
                <a:ea typeface="Calibri"/>
                <a:cs typeface="Calibri"/>
                <a:sym typeface="Calibri"/>
              </a:endParaRPr>
            </a:p>
          </p:txBody>
        </p:sp>
        <p:sp>
          <p:nvSpPr>
            <p:cNvPr id="171" name="Google Shape;171;p3"/>
            <p:cNvSpPr txBox="1"/>
            <p:nvPr/>
          </p:nvSpPr>
          <p:spPr>
            <a:xfrm>
              <a:off x="10425273" y="3021663"/>
              <a:ext cx="582211"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600"/>
                <a:buFont typeface="Arial"/>
                <a:buNone/>
              </a:pPr>
              <a:r>
                <a:rPr lang="en-US" sz="1600">
                  <a:solidFill>
                    <a:schemeClr val="dk1"/>
                  </a:solidFill>
                  <a:latin typeface="Arial"/>
                  <a:ea typeface="Arial"/>
                  <a:cs typeface="Arial"/>
                  <a:sym typeface="Arial"/>
                </a:rPr>
                <a:t>RB1</a:t>
              </a:r>
              <a:endParaRPr sz="1800">
                <a:solidFill>
                  <a:schemeClr val="dk1"/>
                </a:solidFill>
                <a:latin typeface="Calibri"/>
                <a:ea typeface="Calibri"/>
                <a:cs typeface="Calibri"/>
                <a:sym typeface="Calibri"/>
              </a:endParaRPr>
            </a:p>
          </p:txBody>
        </p:sp>
        <p:pic>
          <p:nvPicPr>
            <p:cNvPr id="172" name="Google Shape;172;p3"/>
            <p:cNvPicPr preferRelativeResize="0"/>
            <p:nvPr/>
          </p:nvPicPr>
          <p:blipFill rotWithShape="1">
            <a:blip r:embed="rId3">
              <a:alphaModFix/>
            </a:blip>
            <a:srcRect l="25857" t="29038" r="36445" b="66037"/>
            <a:stretch/>
          </p:blipFill>
          <p:spPr>
            <a:xfrm>
              <a:off x="7667572" y="2972965"/>
              <a:ext cx="2761488" cy="531517"/>
            </a:xfrm>
            <a:prstGeom prst="rect">
              <a:avLst/>
            </a:prstGeom>
            <a:noFill/>
            <a:ln>
              <a:noFill/>
            </a:ln>
          </p:spPr>
        </p:pic>
        <p:sp>
          <p:nvSpPr>
            <p:cNvPr id="173" name="Google Shape;173;p3"/>
            <p:cNvSpPr txBox="1"/>
            <p:nvPr/>
          </p:nvSpPr>
          <p:spPr>
            <a:xfrm>
              <a:off x="10425273" y="3571298"/>
              <a:ext cx="811441"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600"/>
                <a:buFont typeface="Arial"/>
                <a:buNone/>
              </a:pPr>
              <a:r>
                <a:rPr lang="en-US" sz="1600">
                  <a:solidFill>
                    <a:schemeClr val="dk1"/>
                  </a:solidFill>
                  <a:latin typeface="Arial"/>
                  <a:ea typeface="Arial"/>
                  <a:cs typeface="Arial"/>
                  <a:sym typeface="Arial"/>
                </a:rPr>
                <a:t>INSM1</a:t>
              </a:r>
              <a:endParaRPr sz="1800">
                <a:solidFill>
                  <a:schemeClr val="dk1"/>
                </a:solidFill>
                <a:latin typeface="Calibri"/>
                <a:ea typeface="Calibri"/>
                <a:cs typeface="Calibri"/>
                <a:sym typeface="Calibri"/>
              </a:endParaRPr>
            </a:p>
          </p:txBody>
        </p:sp>
        <p:pic>
          <p:nvPicPr>
            <p:cNvPr id="174" name="Google Shape;174;p3"/>
            <p:cNvPicPr preferRelativeResize="0"/>
            <p:nvPr/>
          </p:nvPicPr>
          <p:blipFill rotWithShape="1">
            <a:blip r:embed="rId4">
              <a:alphaModFix/>
            </a:blip>
            <a:srcRect l="29014" t="81414" r="34929" b="14546"/>
            <a:stretch/>
          </p:blipFill>
          <p:spPr>
            <a:xfrm>
              <a:off x="7663785" y="3563367"/>
              <a:ext cx="2761488" cy="400399"/>
            </a:xfrm>
            <a:prstGeom prst="rect">
              <a:avLst/>
            </a:prstGeom>
            <a:noFill/>
            <a:ln>
              <a:noFill/>
            </a:ln>
          </p:spPr>
        </p:pic>
        <p:sp>
          <p:nvSpPr>
            <p:cNvPr id="175" name="Google Shape;175;p3"/>
            <p:cNvSpPr txBox="1"/>
            <p:nvPr/>
          </p:nvSpPr>
          <p:spPr>
            <a:xfrm>
              <a:off x="10418329" y="4030932"/>
              <a:ext cx="805028"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600"/>
                <a:buFont typeface="Arial"/>
                <a:buNone/>
              </a:pPr>
              <a:r>
                <a:rPr lang="en-US" sz="1600">
                  <a:solidFill>
                    <a:schemeClr val="dk1"/>
                  </a:solidFill>
                  <a:latin typeface="Arial"/>
                  <a:ea typeface="Arial"/>
                  <a:cs typeface="Arial"/>
                  <a:sym typeface="Arial"/>
                </a:rPr>
                <a:t>YAP1</a:t>
              </a:r>
              <a:endParaRPr sz="1600">
                <a:solidFill>
                  <a:schemeClr val="dk1"/>
                </a:solidFill>
                <a:latin typeface="Arial"/>
                <a:ea typeface="Arial"/>
                <a:cs typeface="Arial"/>
                <a:sym typeface="Arial"/>
              </a:endParaRPr>
            </a:p>
          </p:txBody>
        </p:sp>
        <p:pic>
          <p:nvPicPr>
            <p:cNvPr id="176" name="Google Shape;176;p3"/>
            <p:cNvPicPr preferRelativeResize="0"/>
            <p:nvPr/>
          </p:nvPicPr>
          <p:blipFill rotWithShape="1">
            <a:blip r:embed="rId5">
              <a:alphaModFix/>
            </a:blip>
            <a:srcRect l="30419" t="75970" r="34267" b="20222"/>
            <a:stretch/>
          </p:blipFill>
          <p:spPr>
            <a:xfrm>
              <a:off x="7653299" y="4021188"/>
              <a:ext cx="2765030" cy="385816"/>
            </a:xfrm>
            <a:prstGeom prst="rect">
              <a:avLst/>
            </a:prstGeom>
            <a:noFill/>
            <a:ln>
              <a:noFill/>
            </a:ln>
          </p:spPr>
        </p:pic>
        <p:sp>
          <p:nvSpPr>
            <p:cNvPr id="177" name="Google Shape;177;p3"/>
            <p:cNvSpPr txBox="1"/>
            <p:nvPr/>
          </p:nvSpPr>
          <p:spPr>
            <a:xfrm>
              <a:off x="10425273" y="4416518"/>
              <a:ext cx="805029"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600"/>
                <a:buFont typeface="Arial"/>
                <a:buNone/>
              </a:pPr>
              <a:r>
                <a:rPr lang="en-US" sz="1600">
                  <a:solidFill>
                    <a:schemeClr val="dk1"/>
                  </a:solidFill>
                  <a:latin typeface="Arial"/>
                  <a:ea typeface="Arial"/>
                  <a:cs typeface="Arial"/>
                  <a:sym typeface="Arial"/>
                </a:rPr>
                <a:t>β-actin</a:t>
              </a:r>
              <a:endParaRPr sz="1800">
                <a:solidFill>
                  <a:schemeClr val="dk1"/>
                </a:solidFill>
                <a:latin typeface="Calibri"/>
                <a:ea typeface="Calibri"/>
                <a:cs typeface="Calibri"/>
                <a:sym typeface="Calibri"/>
              </a:endParaRPr>
            </a:p>
          </p:txBody>
        </p:sp>
        <p:pic>
          <p:nvPicPr>
            <p:cNvPr id="178" name="Google Shape;178;p3"/>
            <p:cNvPicPr preferRelativeResize="0"/>
            <p:nvPr/>
          </p:nvPicPr>
          <p:blipFill rotWithShape="1">
            <a:blip r:embed="rId6">
              <a:alphaModFix/>
            </a:blip>
            <a:srcRect l="29629" t="67902" r="33621" b="29241"/>
            <a:stretch/>
          </p:blipFill>
          <p:spPr>
            <a:xfrm>
              <a:off x="7663785" y="4447996"/>
              <a:ext cx="2761488" cy="277829"/>
            </a:xfrm>
            <a:prstGeom prst="rect">
              <a:avLst/>
            </a:prstGeom>
            <a:noFill/>
            <a:ln>
              <a:noFill/>
            </a:ln>
          </p:spPr>
        </p:pic>
      </p:grpSp>
      <p:sp>
        <p:nvSpPr>
          <p:cNvPr id="179" name="Google Shape;179;p3"/>
          <p:cNvSpPr txBox="1"/>
          <p:nvPr/>
        </p:nvSpPr>
        <p:spPr>
          <a:xfrm>
            <a:off x="2476034" y="3703262"/>
            <a:ext cx="4935585" cy="1015663"/>
          </a:xfrm>
          <a:prstGeom prst="rect">
            <a:avLst/>
          </a:prstGeom>
          <a:noFill/>
          <a:ln w="12700" cap="flat" cmpd="sng">
            <a:solidFill>
              <a:schemeClr val="dk1"/>
            </a:solidFill>
            <a:prstDash val="solid"/>
            <a:round/>
            <a:headEnd type="none" w="sm" len="sm"/>
            <a:tailEnd type="none" w="sm" len="sm"/>
          </a:ln>
        </p:spPr>
        <p:txBody>
          <a:bodyPr spcFirstLastPara="1" wrap="square" lIns="91425" tIns="45700" rIns="91425" bIns="45700" anchor="t" anchorCtr="0">
            <a:spAutoFit/>
          </a:bodyPr>
          <a:lstStyle/>
          <a:p>
            <a:pPr marL="0" marR="0" lvl="0" indent="0" algn="just" rtl="0">
              <a:spcBef>
                <a:spcPts val="0"/>
              </a:spcBef>
              <a:spcAft>
                <a:spcPts val="0"/>
              </a:spcAft>
              <a:buNone/>
            </a:pPr>
            <a:r>
              <a:rPr lang="en-US" sz="1200" b="1" dirty="0">
                <a:solidFill>
                  <a:schemeClr val="dk1"/>
                </a:solidFill>
                <a:latin typeface="Calibri"/>
                <a:ea typeface="Calibri"/>
                <a:cs typeface="Calibri"/>
                <a:sym typeface="Calibri"/>
              </a:rPr>
              <a:t>Supplemental Figure 4. Validation of RB1 expression and correlation with INSM1 and YAP1 expression in SCLC cells.</a:t>
            </a:r>
            <a:r>
              <a:rPr lang="en-US" sz="1200" dirty="0">
                <a:solidFill>
                  <a:schemeClr val="dk1"/>
                </a:solidFill>
                <a:latin typeface="Calibri"/>
                <a:ea typeface="Calibri"/>
                <a:cs typeface="Calibri"/>
                <a:sym typeface="Calibri"/>
              </a:rPr>
              <a:t> Western blot analysis of </a:t>
            </a:r>
            <a:r>
              <a:rPr lang="en-US" sz="1200" dirty="0" err="1">
                <a:solidFill>
                  <a:schemeClr val="dk1"/>
                </a:solidFill>
                <a:latin typeface="Calibri"/>
                <a:ea typeface="Calibri"/>
                <a:cs typeface="Calibri"/>
                <a:sym typeface="Calibri"/>
              </a:rPr>
              <a:t>wt</a:t>
            </a:r>
            <a:r>
              <a:rPr lang="en-US" sz="1200" dirty="0">
                <a:solidFill>
                  <a:schemeClr val="dk1"/>
                </a:solidFill>
                <a:latin typeface="Calibri"/>
                <a:ea typeface="Calibri"/>
                <a:cs typeface="Calibri"/>
                <a:sym typeface="Calibri"/>
              </a:rPr>
              <a:t> </a:t>
            </a:r>
            <a:r>
              <a:rPr lang="en-US" sz="1200" i="1" dirty="0">
                <a:solidFill>
                  <a:schemeClr val="dk1"/>
                </a:solidFill>
                <a:latin typeface="Calibri"/>
                <a:ea typeface="Calibri"/>
                <a:cs typeface="Calibri"/>
                <a:sym typeface="Calibri"/>
              </a:rPr>
              <a:t>RB1</a:t>
            </a:r>
            <a:r>
              <a:rPr lang="en-US" sz="1200" dirty="0">
                <a:solidFill>
                  <a:schemeClr val="dk1"/>
                </a:solidFill>
                <a:latin typeface="Calibri"/>
                <a:ea typeface="Calibri"/>
                <a:cs typeface="Calibri"/>
                <a:sym typeface="Calibri"/>
              </a:rPr>
              <a:t> (black text) and mutant </a:t>
            </a:r>
            <a:r>
              <a:rPr lang="en-US" sz="1200" i="1" dirty="0">
                <a:solidFill>
                  <a:schemeClr val="dk1"/>
                </a:solidFill>
                <a:latin typeface="Calibri"/>
                <a:ea typeface="Calibri"/>
                <a:cs typeface="Calibri"/>
                <a:sym typeface="Calibri"/>
              </a:rPr>
              <a:t>RB1</a:t>
            </a:r>
            <a:r>
              <a:rPr lang="en-US" sz="1200" dirty="0">
                <a:solidFill>
                  <a:schemeClr val="dk1"/>
                </a:solidFill>
                <a:latin typeface="Calibri"/>
                <a:ea typeface="Calibri"/>
                <a:cs typeface="Calibri"/>
                <a:sym typeface="Calibri"/>
              </a:rPr>
              <a:t> (red text) cell lysates for expression of RB1, INSM1, and YAP1. β-actin was used as a loading control. These represent different protein lysates than those prepared for Figure 2B. </a:t>
            </a:r>
            <a:endParaRP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5"/>
          <p:cNvSpPr txBox="1"/>
          <p:nvPr/>
        </p:nvSpPr>
        <p:spPr>
          <a:xfrm>
            <a:off x="3035834" y="491881"/>
            <a:ext cx="673582"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600"/>
              <a:buFont typeface="Arial"/>
              <a:buNone/>
            </a:pPr>
            <a:r>
              <a:rPr lang="en-US" sz="1600">
                <a:solidFill>
                  <a:schemeClr val="dk1"/>
                </a:solidFill>
                <a:latin typeface="Arial"/>
                <a:ea typeface="Arial"/>
                <a:cs typeface="Arial"/>
                <a:sym typeface="Arial"/>
              </a:rPr>
              <a:t>H841</a:t>
            </a:r>
            <a:endParaRPr sz="1800">
              <a:solidFill>
                <a:schemeClr val="dk1"/>
              </a:solidFill>
              <a:latin typeface="Calibri"/>
              <a:ea typeface="Calibri"/>
              <a:cs typeface="Calibri"/>
              <a:sym typeface="Calibri"/>
            </a:endParaRPr>
          </a:p>
        </p:txBody>
      </p:sp>
      <p:sp>
        <p:nvSpPr>
          <p:cNvPr id="185" name="Google Shape;185;p5"/>
          <p:cNvSpPr txBox="1"/>
          <p:nvPr/>
        </p:nvSpPr>
        <p:spPr>
          <a:xfrm>
            <a:off x="3629825" y="491881"/>
            <a:ext cx="970137"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600"/>
              <a:buFont typeface="Arial"/>
              <a:buNone/>
            </a:pPr>
            <a:r>
              <a:rPr lang="en-US" sz="1600">
                <a:solidFill>
                  <a:schemeClr val="dk1"/>
                </a:solidFill>
                <a:latin typeface="Arial"/>
                <a:ea typeface="Arial"/>
                <a:cs typeface="Arial"/>
                <a:sym typeface="Arial"/>
              </a:rPr>
              <a:t>SW1271</a:t>
            </a:r>
            <a:endParaRPr sz="1800">
              <a:solidFill>
                <a:schemeClr val="dk1"/>
              </a:solidFill>
              <a:latin typeface="Calibri"/>
              <a:ea typeface="Calibri"/>
              <a:cs typeface="Calibri"/>
              <a:sym typeface="Calibri"/>
            </a:endParaRPr>
          </a:p>
        </p:txBody>
      </p:sp>
      <p:sp>
        <p:nvSpPr>
          <p:cNvPr id="186" name="Google Shape;186;p5"/>
          <p:cNvSpPr txBox="1"/>
          <p:nvPr/>
        </p:nvSpPr>
        <p:spPr>
          <a:xfrm>
            <a:off x="2208043" y="491881"/>
            <a:ext cx="867545"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600"/>
              <a:buFont typeface="Arial"/>
              <a:buNone/>
            </a:pPr>
            <a:r>
              <a:rPr lang="en-US" sz="1600">
                <a:solidFill>
                  <a:schemeClr val="dk1"/>
                </a:solidFill>
                <a:latin typeface="Arial"/>
                <a:ea typeface="Arial"/>
                <a:cs typeface="Arial"/>
                <a:sym typeface="Arial"/>
              </a:rPr>
              <a:t>DMS53</a:t>
            </a:r>
            <a:endParaRPr sz="1600">
              <a:solidFill>
                <a:schemeClr val="dk1"/>
              </a:solidFill>
              <a:latin typeface="Arial"/>
              <a:ea typeface="Arial"/>
              <a:cs typeface="Arial"/>
              <a:sym typeface="Arial"/>
            </a:endParaRPr>
          </a:p>
        </p:txBody>
      </p:sp>
      <p:sp>
        <p:nvSpPr>
          <p:cNvPr id="187" name="Google Shape;187;p5"/>
          <p:cNvSpPr txBox="1"/>
          <p:nvPr/>
        </p:nvSpPr>
        <p:spPr>
          <a:xfrm>
            <a:off x="1515857" y="728658"/>
            <a:ext cx="3109859"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800"/>
              <a:buFont typeface="Calibri"/>
              <a:buNone/>
            </a:pPr>
            <a:r>
              <a:rPr lang="en-US" sz="1800">
                <a:solidFill>
                  <a:schemeClr val="dk1"/>
                </a:solidFill>
                <a:latin typeface="Calibri"/>
                <a:ea typeface="Calibri"/>
                <a:cs typeface="Calibri"/>
                <a:sym typeface="Calibri"/>
              </a:rPr>
              <a:t>C   KO    C   KO    C   KO    C   KO</a:t>
            </a:r>
            <a:endParaRPr sz="1800">
              <a:solidFill>
                <a:schemeClr val="dk1"/>
              </a:solidFill>
              <a:latin typeface="Calibri"/>
              <a:ea typeface="Calibri"/>
              <a:cs typeface="Calibri"/>
              <a:sym typeface="Calibri"/>
            </a:endParaRPr>
          </a:p>
        </p:txBody>
      </p:sp>
      <p:sp>
        <p:nvSpPr>
          <p:cNvPr id="188" name="Google Shape;188;p5"/>
          <p:cNvSpPr txBox="1"/>
          <p:nvPr/>
        </p:nvSpPr>
        <p:spPr>
          <a:xfrm>
            <a:off x="1530917" y="491881"/>
            <a:ext cx="715548"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600"/>
              <a:buFont typeface="Arial"/>
              <a:buNone/>
            </a:pPr>
            <a:r>
              <a:rPr lang="en-US" sz="1600">
                <a:solidFill>
                  <a:schemeClr val="dk1"/>
                </a:solidFill>
                <a:latin typeface="Arial"/>
                <a:ea typeface="Arial"/>
                <a:cs typeface="Arial"/>
                <a:sym typeface="Arial"/>
              </a:rPr>
              <a:t>H211</a:t>
            </a:r>
            <a:endParaRPr sz="1600">
              <a:solidFill>
                <a:schemeClr val="dk1"/>
              </a:solidFill>
              <a:latin typeface="Arial"/>
              <a:ea typeface="Arial"/>
              <a:cs typeface="Arial"/>
              <a:sym typeface="Arial"/>
            </a:endParaRPr>
          </a:p>
        </p:txBody>
      </p:sp>
      <p:cxnSp>
        <p:nvCxnSpPr>
          <p:cNvPr id="189" name="Google Shape;189;p5"/>
          <p:cNvCxnSpPr/>
          <p:nvPr/>
        </p:nvCxnSpPr>
        <p:spPr>
          <a:xfrm rot="10800000" flipH="1">
            <a:off x="1610598" y="791071"/>
            <a:ext cx="529696" cy="3902"/>
          </a:xfrm>
          <a:prstGeom prst="straightConnector1">
            <a:avLst/>
          </a:prstGeom>
          <a:noFill/>
          <a:ln w="12700" cap="flat" cmpd="sng">
            <a:solidFill>
              <a:schemeClr val="dk1"/>
            </a:solidFill>
            <a:prstDash val="solid"/>
            <a:miter lim="800000"/>
            <a:headEnd type="none" w="sm" len="sm"/>
            <a:tailEnd type="none" w="sm" len="sm"/>
          </a:ln>
        </p:spPr>
      </p:cxnSp>
      <p:sp>
        <p:nvSpPr>
          <p:cNvPr id="190" name="Google Shape;190;p5"/>
          <p:cNvSpPr txBox="1"/>
          <p:nvPr/>
        </p:nvSpPr>
        <p:spPr>
          <a:xfrm>
            <a:off x="4526982" y="2069457"/>
            <a:ext cx="832279"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600"/>
              <a:buFont typeface="Arial"/>
              <a:buNone/>
            </a:pPr>
            <a:r>
              <a:rPr lang="en-US" sz="1600">
                <a:solidFill>
                  <a:schemeClr val="dk1"/>
                </a:solidFill>
                <a:latin typeface="Arial"/>
                <a:ea typeface="Arial"/>
                <a:cs typeface="Arial"/>
                <a:sym typeface="Arial"/>
              </a:rPr>
              <a:t>ASCL1</a:t>
            </a:r>
            <a:endParaRPr sz="1600">
              <a:solidFill>
                <a:schemeClr val="dk1"/>
              </a:solidFill>
              <a:latin typeface="Arial"/>
              <a:ea typeface="Arial"/>
              <a:cs typeface="Arial"/>
              <a:sym typeface="Arial"/>
            </a:endParaRPr>
          </a:p>
        </p:txBody>
      </p:sp>
      <p:sp>
        <p:nvSpPr>
          <p:cNvPr id="191" name="Google Shape;191;p5"/>
          <p:cNvSpPr txBox="1"/>
          <p:nvPr/>
        </p:nvSpPr>
        <p:spPr>
          <a:xfrm>
            <a:off x="578757" y="2080384"/>
            <a:ext cx="833883"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600"/>
              <a:buFont typeface="Calibri"/>
              <a:buNone/>
            </a:pPr>
            <a:r>
              <a:rPr lang="en-US" sz="1600">
                <a:solidFill>
                  <a:schemeClr val="dk1"/>
                </a:solidFill>
                <a:latin typeface="Calibri"/>
                <a:ea typeface="Calibri"/>
                <a:cs typeface="Calibri"/>
                <a:sym typeface="Calibri"/>
              </a:rPr>
              <a:t>34</a:t>
            </a:r>
            <a:r>
              <a:rPr lang="en-US" sz="1600">
                <a:solidFill>
                  <a:schemeClr val="dk1"/>
                </a:solidFill>
                <a:latin typeface="Arial"/>
                <a:ea typeface="Arial"/>
                <a:cs typeface="Arial"/>
                <a:sym typeface="Arial"/>
              </a:rPr>
              <a:t> kDa</a:t>
            </a:r>
            <a:endParaRPr sz="1600">
              <a:solidFill>
                <a:schemeClr val="dk1"/>
              </a:solidFill>
              <a:latin typeface="Arial"/>
              <a:ea typeface="Arial"/>
              <a:cs typeface="Arial"/>
              <a:sym typeface="Arial"/>
            </a:endParaRPr>
          </a:p>
        </p:txBody>
      </p:sp>
      <p:cxnSp>
        <p:nvCxnSpPr>
          <p:cNvPr id="192" name="Google Shape;192;p5"/>
          <p:cNvCxnSpPr/>
          <p:nvPr/>
        </p:nvCxnSpPr>
        <p:spPr>
          <a:xfrm>
            <a:off x="1322024" y="2259289"/>
            <a:ext cx="149006" cy="0"/>
          </a:xfrm>
          <a:prstGeom prst="straightConnector1">
            <a:avLst/>
          </a:prstGeom>
          <a:noFill/>
          <a:ln w="38100" cap="flat" cmpd="sng">
            <a:solidFill>
              <a:schemeClr val="dk1"/>
            </a:solidFill>
            <a:prstDash val="solid"/>
            <a:miter lim="800000"/>
            <a:headEnd type="none" w="sm" len="sm"/>
            <a:tailEnd type="none" w="sm" len="sm"/>
          </a:ln>
        </p:spPr>
      </p:cxnSp>
      <p:grpSp>
        <p:nvGrpSpPr>
          <p:cNvPr id="193" name="Google Shape;193;p5"/>
          <p:cNvGrpSpPr/>
          <p:nvPr/>
        </p:nvGrpSpPr>
        <p:grpSpPr>
          <a:xfrm>
            <a:off x="596510" y="1076977"/>
            <a:ext cx="4746736" cy="398504"/>
            <a:chOff x="2043478" y="2783069"/>
            <a:chExt cx="4746736" cy="398504"/>
          </a:xfrm>
        </p:grpSpPr>
        <p:sp>
          <p:nvSpPr>
            <p:cNvPr id="194" name="Google Shape;194;p5"/>
            <p:cNvSpPr txBox="1"/>
            <p:nvPr/>
          </p:nvSpPr>
          <p:spPr>
            <a:xfrm>
              <a:off x="5978773" y="2813044"/>
              <a:ext cx="811441"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600"/>
                <a:buFont typeface="Arial"/>
                <a:buNone/>
              </a:pPr>
              <a:r>
                <a:rPr lang="en-US" sz="1600">
                  <a:solidFill>
                    <a:schemeClr val="dk1"/>
                  </a:solidFill>
                  <a:latin typeface="Arial"/>
                  <a:ea typeface="Arial"/>
                  <a:cs typeface="Arial"/>
                  <a:sym typeface="Arial"/>
                </a:rPr>
                <a:t>INSM1</a:t>
              </a:r>
              <a:endParaRPr sz="1600">
                <a:solidFill>
                  <a:schemeClr val="dk1"/>
                </a:solidFill>
                <a:latin typeface="Arial"/>
                <a:ea typeface="Arial"/>
                <a:cs typeface="Arial"/>
                <a:sym typeface="Arial"/>
              </a:endParaRPr>
            </a:p>
          </p:txBody>
        </p:sp>
        <p:cxnSp>
          <p:nvCxnSpPr>
            <p:cNvPr id="195" name="Google Shape;195;p5"/>
            <p:cNvCxnSpPr/>
            <p:nvPr/>
          </p:nvCxnSpPr>
          <p:spPr>
            <a:xfrm>
              <a:off x="2803275" y="2982321"/>
              <a:ext cx="149006" cy="0"/>
            </a:xfrm>
            <a:prstGeom prst="straightConnector1">
              <a:avLst/>
            </a:prstGeom>
            <a:noFill/>
            <a:ln w="38100" cap="flat" cmpd="sng">
              <a:solidFill>
                <a:schemeClr val="dk1"/>
              </a:solidFill>
              <a:prstDash val="solid"/>
              <a:miter lim="800000"/>
              <a:headEnd type="none" w="sm" len="sm"/>
              <a:tailEnd type="none" w="sm" len="sm"/>
            </a:ln>
          </p:spPr>
        </p:cxnSp>
        <p:sp>
          <p:nvSpPr>
            <p:cNvPr id="196" name="Google Shape;196;p5"/>
            <p:cNvSpPr txBox="1"/>
            <p:nvPr/>
          </p:nvSpPr>
          <p:spPr>
            <a:xfrm>
              <a:off x="2043478" y="2813044"/>
              <a:ext cx="833883"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600"/>
                <a:buFont typeface="Arial"/>
                <a:buNone/>
              </a:pPr>
              <a:r>
                <a:rPr lang="en-US" sz="1600">
                  <a:solidFill>
                    <a:schemeClr val="dk1"/>
                  </a:solidFill>
                  <a:latin typeface="Arial"/>
                  <a:ea typeface="Arial"/>
                  <a:cs typeface="Arial"/>
                  <a:sym typeface="Arial"/>
                </a:rPr>
                <a:t>53 kDa</a:t>
              </a:r>
              <a:endParaRPr sz="1600">
                <a:solidFill>
                  <a:schemeClr val="dk1"/>
                </a:solidFill>
                <a:latin typeface="Arial"/>
                <a:ea typeface="Arial"/>
                <a:cs typeface="Arial"/>
                <a:sym typeface="Arial"/>
              </a:endParaRPr>
            </a:p>
          </p:txBody>
        </p:sp>
        <p:pic>
          <p:nvPicPr>
            <p:cNvPr id="197" name="Google Shape;197;p5"/>
            <p:cNvPicPr preferRelativeResize="0"/>
            <p:nvPr/>
          </p:nvPicPr>
          <p:blipFill rotWithShape="1">
            <a:blip r:embed="rId3">
              <a:alphaModFix/>
            </a:blip>
            <a:srcRect/>
            <a:stretch/>
          </p:blipFill>
          <p:spPr>
            <a:xfrm>
              <a:off x="3000344" y="2783069"/>
              <a:ext cx="2991941" cy="398504"/>
            </a:xfrm>
            <a:prstGeom prst="rect">
              <a:avLst/>
            </a:prstGeom>
            <a:noFill/>
            <a:ln>
              <a:noFill/>
            </a:ln>
          </p:spPr>
        </p:pic>
      </p:grpSp>
      <p:grpSp>
        <p:nvGrpSpPr>
          <p:cNvPr id="198" name="Google Shape;198;p5"/>
          <p:cNvGrpSpPr/>
          <p:nvPr/>
        </p:nvGrpSpPr>
        <p:grpSpPr>
          <a:xfrm>
            <a:off x="588022" y="1511184"/>
            <a:ext cx="4771037" cy="446692"/>
            <a:chOff x="2034990" y="3217276"/>
            <a:chExt cx="4771037" cy="446692"/>
          </a:xfrm>
        </p:grpSpPr>
        <p:sp>
          <p:nvSpPr>
            <p:cNvPr id="199" name="Google Shape;199;p5"/>
            <p:cNvSpPr txBox="1"/>
            <p:nvPr/>
          </p:nvSpPr>
          <p:spPr>
            <a:xfrm>
              <a:off x="5973748" y="3271345"/>
              <a:ext cx="832279"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600"/>
                <a:buFont typeface="Arial"/>
                <a:buNone/>
              </a:pPr>
              <a:r>
                <a:rPr lang="en-US" sz="1600">
                  <a:solidFill>
                    <a:schemeClr val="dk1"/>
                  </a:solidFill>
                  <a:latin typeface="Arial"/>
                  <a:ea typeface="Arial"/>
                  <a:cs typeface="Arial"/>
                  <a:sym typeface="Arial"/>
                </a:rPr>
                <a:t>YAP1</a:t>
              </a:r>
              <a:endParaRPr sz="1600">
                <a:solidFill>
                  <a:schemeClr val="dk1"/>
                </a:solidFill>
                <a:latin typeface="Arial"/>
                <a:ea typeface="Arial"/>
                <a:cs typeface="Arial"/>
                <a:sym typeface="Arial"/>
              </a:endParaRPr>
            </a:p>
          </p:txBody>
        </p:sp>
        <p:sp>
          <p:nvSpPr>
            <p:cNvPr id="200" name="Google Shape;200;p5"/>
            <p:cNvSpPr txBox="1"/>
            <p:nvPr/>
          </p:nvSpPr>
          <p:spPr>
            <a:xfrm>
              <a:off x="2034990" y="3271345"/>
              <a:ext cx="833883"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600"/>
                <a:buFont typeface="Arial"/>
                <a:buNone/>
              </a:pPr>
              <a:r>
                <a:rPr lang="en-US" sz="1600">
                  <a:solidFill>
                    <a:schemeClr val="dk1"/>
                  </a:solidFill>
                  <a:latin typeface="Arial"/>
                  <a:ea typeface="Arial"/>
                  <a:cs typeface="Arial"/>
                  <a:sym typeface="Arial"/>
                </a:rPr>
                <a:t>54 kDa</a:t>
              </a:r>
              <a:endParaRPr sz="1600">
                <a:solidFill>
                  <a:schemeClr val="dk1"/>
                </a:solidFill>
                <a:latin typeface="Arial"/>
                <a:ea typeface="Arial"/>
                <a:cs typeface="Arial"/>
                <a:sym typeface="Arial"/>
              </a:endParaRPr>
            </a:p>
          </p:txBody>
        </p:sp>
        <p:cxnSp>
          <p:nvCxnSpPr>
            <p:cNvPr id="201" name="Google Shape;201;p5"/>
            <p:cNvCxnSpPr/>
            <p:nvPr/>
          </p:nvCxnSpPr>
          <p:spPr>
            <a:xfrm>
              <a:off x="2801508" y="3440622"/>
              <a:ext cx="149006" cy="0"/>
            </a:xfrm>
            <a:prstGeom prst="straightConnector1">
              <a:avLst/>
            </a:prstGeom>
            <a:noFill/>
            <a:ln w="38100" cap="flat" cmpd="sng">
              <a:solidFill>
                <a:schemeClr val="dk1"/>
              </a:solidFill>
              <a:prstDash val="solid"/>
              <a:miter lim="800000"/>
              <a:headEnd type="none" w="sm" len="sm"/>
              <a:tailEnd type="none" w="sm" len="sm"/>
            </a:ln>
          </p:spPr>
        </p:cxnSp>
        <p:pic>
          <p:nvPicPr>
            <p:cNvPr id="202" name="Google Shape;202;p5"/>
            <p:cNvPicPr preferRelativeResize="0"/>
            <p:nvPr/>
          </p:nvPicPr>
          <p:blipFill rotWithShape="1">
            <a:blip r:embed="rId4">
              <a:alphaModFix/>
            </a:blip>
            <a:srcRect/>
            <a:stretch/>
          </p:blipFill>
          <p:spPr>
            <a:xfrm>
              <a:off x="3000343" y="3217276"/>
              <a:ext cx="2978429" cy="446692"/>
            </a:xfrm>
            <a:prstGeom prst="rect">
              <a:avLst/>
            </a:prstGeom>
            <a:noFill/>
            <a:ln>
              <a:noFill/>
            </a:ln>
          </p:spPr>
        </p:pic>
      </p:grpSp>
      <p:grpSp>
        <p:nvGrpSpPr>
          <p:cNvPr id="203" name="Google Shape;203;p5"/>
          <p:cNvGrpSpPr/>
          <p:nvPr/>
        </p:nvGrpSpPr>
        <p:grpSpPr>
          <a:xfrm>
            <a:off x="572062" y="2515065"/>
            <a:ext cx="5129470" cy="482937"/>
            <a:chOff x="2019030" y="4221157"/>
            <a:chExt cx="5129470" cy="482937"/>
          </a:xfrm>
        </p:grpSpPr>
        <p:sp>
          <p:nvSpPr>
            <p:cNvPr id="204" name="Google Shape;204;p5"/>
            <p:cNvSpPr txBox="1"/>
            <p:nvPr/>
          </p:nvSpPr>
          <p:spPr>
            <a:xfrm>
              <a:off x="5963560" y="4293348"/>
              <a:ext cx="1184940"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600"/>
                <a:buFont typeface="Arial"/>
                <a:buNone/>
              </a:pPr>
              <a:r>
                <a:rPr lang="en-US" sz="1600">
                  <a:solidFill>
                    <a:schemeClr val="dk1"/>
                  </a:solidFill>
                  <a:latin typeface="Arial"/>
                  <a:ea typeface="Arial"/>
                  <a:cs typeface="Arial"/>
                  <a:sym typeface="Arial"/>
                </a:rPr>
                <a:t>NEUROD1</a:t>
              </a:r>
              <a:endParaRPr sz="1600">
                <a:solidFill>
                  <a:schemeClr val="dk1"/>
                </a:solidFill>
                <a:latin typeface="Arial"/>
                <a:ea typeface="Arial"/>
                <a:cs typeface="Arial"/>
                <a:sym typeface="Arial"/>
              </a:endParaRPr>
            </a:p>
          </p:txBody>
        </p:sp>
        <p:sp>
          <p:nvSpPr>
            <p:cNvPr id="205" name="Google Shape;205;p5"/>
            <p:cNvSpPr txBox="1"/>
            <p:nvPr/>
          </p:nvSpPr>
          <p:spPr>
            <a:xfrm>
              <a:off x="2019030" y="4293348"/>
              <a:ext cx="833883"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600"/>
                <a:buFont typeface="Arial"/>
                <a:buNone/>
              </a:pPr>
              <a:r>
                <a:rPr lang="en-US" sz="1600">
                  <a:solidFill>
                    <a:schemeClr val="dk1"/>
                  </a:solidFill>
                  <a:latin typeface="Arial"/>
                  <a:ea typeface="Arial"/>
                  <a:cs typeface="Arial"/>
                  <a:sym typeface="Arial"/>
                </a:rPr>
                <a:t>40 kDa</a:t>
              </a:r>
              <a:endParaRPr sz="1600">
                <a:solidFill>
                  <a:schemeClr val="dk1"/>
                </a:solidFill>
                <a:latin typeface="Arial"/>
                <a:ea typeface="Arial"/>
                <a:cs typeface="Arial"/>
                <a:sym typeface="Arial"/>
              </a:endParaRPr>
            </a:p>
          </p:txBody>
        </p:sp>
        <p:cxnSp>
          <p:nvCxnSpPr>
            <p:cNvPr id="206" name="Google Shape;206;p5"/>
            <p:cNvCxnSpPr/>
            <p:nvPr/>
          </p:nvCxnSpPr>
          <p:spPr>
            <a:xfrm>
              <a:off x="2776388" y="4462625"/>
              <a:ext cx="149006" cy="0"/>
            </a:xfrm>
            <a:prstGeom prst="straightConnector1">
              <a:avLst/>
            </a:prstGeom>
            <a:noFill/>
            <a:ln w="38100" cap="flat" cmpd="sng">
              <a:solidFill>
                <a:schemeClr val="dk1"/>
              </a:solidFill>
              <a:prstDash val="solid"/>
              <a:miter lim="800000"/>
              <a:headEnd type="none" w="sm" len="sm"/>
              <a:tailEnd type="none" w="sm" len="sm"/>
            </a:ln>
          </p:spPr>
        </p:cxnSp>
        <p:pic>
          <p:nvPicPr>
            <p:cNvPr id="207" name="Google Shape;207;p5"/>
            <p:cNvPicPr preferRelativeResize="0"/>
            <p:nvPr/>
          </p:nvPicPr>
          <p:blipFill rotWithShape="1">
            <a:blip r:embed="rId5">
              <a:alphaModFix/>
            </a:blip>
            <a:srcRect/>
            <a:stretch/>
          </p:blipFill>
          <p:spPr>
            <a:xfrm>
              <a:off x="2977886" y="4221157"/>
              <a:ext cx="3000888" cy="482937"/>
            </a:xfrm>
            <a:prstGeom prst="rect">
              <a:avLst/>
            </a:prstGeom>
            <a:noFill/>
            <a:ln>
              <a:noFill/>
            </a:ln>
          </p:spPr>
        </p:pic>
      </p:grpSp>
      <p:grpSp>
        <p:nvGrpSpPr>
          <p:cNvPr id="208" name="Google Shape;208;p5"/>
          <p:cNvGrpSpPr/>
          <p:nvPr/>
        </p:nvGrpSpPr>
        <p:grpSpPr>
          <a:xfrm>
            <a:off x="552272" y="3071466"/>
            <a:ext cx="4959332" cy="363688"/>
            <a:chOff x="1999240" y="4777558"/>
            <a:chExt cx="4959332" cy="363688"/>
          </a:xfrm>
        </p:grpSpPr>
        <p:sp>
          <p:nvSpPr>
            <p:cNvPr id="209" name="Google Shape;209;p5"/>
            <p:cNvSpPr txBox="1"/>
            <p:nvPr/>
          </p:nvSpPr>
          <p:spPr>
            <a:xfrm>
              <a:off x="1999240" y="4790125"/>
              <a:ext cx="833883"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600"/>
                <a:buFont typeface="Arial"/>
                <a:buNone/>
              </a:pPr>
              <a:r>
                <a:rPr lang="en-US" sz="1600">
                  <a:solidFill>
                    <a:schemeClr val="dk1"/>
                  </a:solidFill>
                  <a:latin typeface="Arial"/>
                  <a:ea typeface="Arial"/>
                  <a:cs typeface="Arial"/>
                  <a:sym typeface="Arial"/>
                </a:rPr>
                <a:t>47 kDa</a:t>
              </a:r>
              <a:endParaRPr sz="1600">
                <a:solidFill>
                  <a:schemeClr val="dk1"/>
                </a:solidFill>
                <a:latin typeface="Arial"/>
                <a:ea typeface="Arial"/>
                <a:cs typeface="Arial"/>
                <a:sym typeface="Arial"/>
              </a:endParaRPr>
            </a:p>
          </p:txBody>
        </p:sp>
        <p:cxnSp>
          <p:nvCxnSpPr>
            <p:cNvPr id="210" name="Google Shape;210;p5"/>
            <p:cNvCxnSpPr/>
            <p:nvPr/>
          </p:nvCxnSpPr>
          <p:spPr>
            <a:xfrm>
              <a:off x="2768992" y="4959402"/>
              <a:ext cx="149006" cy="0"/>
            </a:xfrm>
            <a:prstGeom prst="straightConnector1">
              <a:avLst/>
            </a:prstGeom>
            <a:noFill/>
            <a:ln w="38100" cap="flat" cmpd="sng">
              <a:solidFill>
                <a:schemeClr val="dk1"/>
              </a:solidFill>
              <a:prstDash val="solid"/>
              <a:miter lim="800000"/>
              <a:headEnd type="none" w="sm" len="sm"/>
              <a:tailEnd type="none" w="sm" len="sm"/>
            </a:ln>
          </p:spPr>
        </p:cxnSp>
        <p:sp>
          <p:nvSpPr>
            <p:cNvPr id="211" name="Google Shape;211;p5"/>
            <p:cNvSpPr txBox="1"/>
            <p:nvPr/>
          </p:nvSpPr>
          <p:spPr>
            <a:xfrm>
              <a:off x="5977213" y="4790125"/>
              <a:ext cx="981359"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600"/>
                <a:buFont typeface="Arial"/>
                <a:buNone/>
              </a:pPr>
              <a:r>
                <a:rPr lang="en-US" sz="1600">
                  <a:solidFill>
                    <a:schemeClr val="dk1"/>
                  </a:solidFill>
                  <a:latin typeface="Arial"/>
                  <a:ea typeface="Arial"/>
                  <a:cs typeface="Arial"/>
                  <a:sym typeface="Arial"/>
                </a:rPr>
                <a:t>POU2F3</a:t>
              </a:r>
              <a:endParaRPr sz="1600">
                <a:solidFill>
                  <a:schemeClr val="dk1"/>
                </a:solidFill>
                <a:latin typeface="Arial"/>
                <a:ea typeface="Arial"/>
                <a:cs typeface="Arial"/>
                <a:sym typeface="Arial"/>
              </a:endParaRPr>
            </a:p>
          </p:txBody>
        </p:sp>
        <p:pic>
          <p:nvPicPr>
            <p:cNvPr id="212" name="Google Shape;212;p5"/>
            <p:cNvPicPr preferRelativeResize="0"/>
            <p:nvPr/>
          </p:nvPicPr>
          <p:blipFill rotWithShape="1">
            <a:blip r:embed="rId6">
              <a:alphaModFix/>
            </a:blip>
            <a:srcRect/>
            <a:stretch/>
          </p:blipFill>
          <p:spPr>
            <a:xfrm>
              <a:off x="2962826" y="4777558"/>
              <a:ext cx="3029460" cy="363688"/>
            </a:xfrm>
            <a:prstGeom prst="rect">
              <a:avLst/>
            </a:prstGeom>
            <a:noFill/>
            <a:ln>
              <a:noFill/>
            </a:ln>
          </p:spPr>
        </p:pic>
      </p:grpSp>
      <p:cxnSp>
        <p:nvCxnSpPr>
          <p:cNvPr id="213" name="Google Shape;213;p5"/>
          <p:cNvCxnSpPr/>
          <p:nvPr/>
        </p:nvCxnSpPr>
        <p:spPr>
          <a:xfrm rot="10800000" flipH="1">
            <a:off x="3845890" y="791071"/>
            <a:ext cx="529696" cy="3902"/>
          </a:xfrm>
          <a:prstGeom prst="straightConnector1">
            <a:avLst/>
          </a:prstGeom>
          <a:noFill/>
          <a:ln w="12700" cap="flat" cmpd="sng">
            <a:solidFill>
              <a:schemeClr val="dk1"/>
            </a:solidFill>
            <a:prstDash val="solid"/>
            <a:miter lim="800000"/>
            <a:headEnd type="none" w="sm" len="sm"/>
            <a:tailEnd type="none" w="sm" len="sm"/>
          </a:ln>
        </p:spPr>
      </p:cxnSp>
      <p:cxnSp>
        <p:nvCxnSpPr>
          <p:cNvPr id="214" name="Google Shape;214;p5"/>
          <p:cNvCxnSpPr/>
          <p:nvPr/>
        </p:nvCxnSpPr>
        <p:spPr>
          <a:xfrm rot="10800000" flipH="1">
            <a:off x="3107777" y="791071"/>
            <a:ext cx="529696" cy="3902"/>
          </a:xfrm>
          <a:prstGeom prst="straightConnector1">
            <a:avLst/>
          </a:prstGeom>
          <a:noFill/>
          <a:ln w="12700" cap="flat" cmpd="sng">
            <a:solidFill>
              <a:schemeClr val="dk1"/>
            </a:solidFill>
            <a:prstDash val="solid"/>
            <a:miter lim="800000"/>
            <a:headEnd type="none" w="sm" len="sm"/>
            <a:tailEnd type="none" w="sm" len="sm"/>
          </a:ln>
        </p:spPr>
      </p:cxnSp>
      <p:cxnSp>
        <p:nvCxnSpPr>
          <p:cNvPr id="215" name="Google Shape;215;p5"/>
          <p:cNvCxnSpPr/>
          <p:nvPr/>
        </p:nvCxnSpPr>
        <p:spPr>
          <a:xfrm rot="10800000" flipH="1">
            <a:off x="2369664" y="791071"/>
            <a:ext cx="529696" cy="3902"/>
          </a:xfrm>
          <a:prstGeom prst="straightConnector1">
            <a:avLst/>
          </a:prstGeom>
          <a:noFill/>
          <a:ln w="12700" cap="flat" cmpd="sng">
            <a:solidFill>
              <a:schemeClr val="dk1"/>
            </a:solidFill>
            <a:prstDash val="solid"/>
            <a:miter lim="800000"/>
            <a:headEnd type="none" w="sm" len="sm"/>
            <a:tailEnd type="none" w="sm" len="sm"/>
          </a:ln>
        </p:spPr>
      </p:cxnSp>
      <p:pic>
        <p:nvPicPr>
          <p:cNvPr id="216" name="Google Shape;216;p5"/>
          <p:cNvPicPr preferRelativeResize="0"/>
          <p:nvPr/>
        </p:nvPicPr>
        <p:blipFill rotWithShape="1">
          <a:blip r:embed="rId7">
            <a:alphaModFix/>
          </a:blip>
          <a:srcRect/>
          <a:stretch/>
        </p:blipFill>
        <p:spPr>
          <a:xfrm>
            <a:off x="1547099" y="1992849"/>
            <a:ext cx="2971800" cy="447675"/>
          </a:xfrm>
          <a:prstGeom prst="rect">
            <a:avLst/>
          </a:prstGeom>
          <a:noFill/>
          <a:ln>
            <a:noFill/>
          </a:ln>
        </p:spPr>
      </p:pic>
      <p:grpSp>
        <p:nvGrpSpPr>
          <p:cNvPr id="217" name="Google Shape;217;p5"/>
          <p:cNvGrpSpPr/>
          <p:nvPr/>
        </p:nvGrpSpPr>
        <p:grpSpPr>
          <a:xfrm>
            <a:off x="523054" y="3466956"/>
            <a:ext cx="4752980" cy="428939"/>
            <a:chOff x="532385" y="4661285"/>
            <a:chExt cx="4752980" cy="428939"/>
          </a:xfrm>
        </p:grpSpPr>
        <p:sp>
          <p:nvSpPr>
            <p:cNvPr id="218" name="Google Shape;218;p5"/>
            <p:cNvSpPr txBox="1"/>
            <p:nvPr/>
          </p:nvSpPr>
          <p:spPr>
            <a:xfrm>
              <a:off x="4555678" y="4661285"/>
              <a:ext cx="729687"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600"/>
                <a:buFont typeface="Arial"/>
                <a:buNone/>
              </a:pPr>
              <a:r>
                <a:rPr lang="en-US" sz="1600">
                  <a:solidFill>
                    <a:schemeClr val="dk1"/>
                  </a:solidFill>
                  <a:latin typeface="Arial"/>
                  <a:ea typeface="Arial"/>
                  <a:cs typeface="Arial"/>
                  <a:sym typeface="Arial"/>
                </a:rPr>
                <a:t>ACTB</a:t>
              </a:r>
              <a:endParaRPr sz="1600">
                <a:solidFill>
                  <a:schemeClr val="dk1"/>
                </a:solidFill>
                <a:latin typeface="Arial"/>
                <a:ea typeface="Arial"/>
                <a:cs typeface="Arial"/>
                <a:sym typeface="Arial"/>
              </a:endParaRPr>
            </a:p>
          </p:txBody>
        </p:sp>
        <p:sp>
          <p:nvSpPr>
            <p:cNvPr id="219" name="Google Shape;219;p5"/>
            <p:cNvSpPr txBox="1"/>
            <p:nvPr/>
          </p:nvSpPr>
          <p:spPr>
            <a:xfrm>
              <a:off x="532385" y="4696486"/>
              <a:ext cx="833883"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600"/>
                <a:buFont typeface="Arial"/>
                <a:buNone/>
              </a:pPr>
              <a:r>
                <a:rPr lang="en-US" sz="1600">
                  <a:solidFill>
                    <a:schemeClr val="dk1"/>
                  </a:solidFill>
                  <a:latin typeface="Arial"/>
                  <a:ea typeface="Arial"/>
                  <a:cs typeface="Arial"/>
                  <a:sym typeface="Arial"/>
                </a:rPr>
                <a:t>4</a:t>
              </a:r>
              <a:r>
                <a:rPr lang="en-US" sz="1600">
                  <a:solidFill>
                    <a:schemeClr val="dk1"/>
                  </a:solidFill>
                  <a:latin typeface="Calibri"/>
                  <a:ea typeface="Calibri"/>
                  <a:cs typeface="Calibri"/>
                  <a:sym typeface="Calibri"/>
                </a:rPr>
                <a:t>5</a:t>
              </a:r>
              <a:r>
                <a:rPr lang="en-US" sz="1600">
                  <a:solidFill>
                    <a:schemeClr val="dk1"/>
                  </a:solidFill>
                  <a:latin typeface="Arial"/>
                  <a:ea typeface="Arial"/>
                  <a:cs typeface="Arial"/>
                  <a:sym typeface="Arial"/>
                </a:rPr>
                <a:t> kDa</a:t>
              </a:r>
              <a:endParaRPr sz="1600">
                <a:solidFill>
                  <a:schemeClr val="dk1"/>
                </a:solidFill>
                <a:latin typeface="Arial"/>
                <a:ea typeface="Arial"/>
                <a:cs typeface="Arial"/>
                <a:sym typeface="Arial"/>
              </a:endParaRPr>
            </a:p>
          </p:txBody>
        </p:sp>
        <p:cxnSp>
          <p:nvCxnSpPr>
            <p:cNvPr id="220" name="Google Shape;220;p5"/>
            <p:cNvCxnSpPr/>
            <p:nvPr/>
          </p:nvCxnSpPr>
          <p:spPr>
            <a:xfrm>
              <a:off x="1271993" y="4882160"/>
              <a:ext cx="149006" cy="0"/>
            </a:xfrm>
            <a:prstGeom prst="straightConnector1">
              <a:avLst/>
            </a:prstGeom>
            <a:noFill/>
            <a:ln w="38100" cap="flat" cmpd="sng">
              <a:solidFill>
                <a:schemeClr val="dk1"/>
              </a:solidFill>
              <a:prstDash val="solid"/>
              <a:miter lim="800000"/>
              <a:headEnd type="none" w="sm" len="sm"/>
              <a:tailEnd type="none" w="sm" len="sm"/>
            </a:ln>
          </p:spPr>
        </p:cxnSp>
        <p:pic>
          <p:nvPicPr>
            <p:cNvPr id="221" name="Google Shape;221;p5"/>
            <p:cNvPicPr preferRelativeResize="0"/>
            <p:nvPr/>
          </p:nvPicPr>
          <p:blipFill rotWithShape="1">
            <a:blip r:embed="rId8">
              <a:alphaModFix/>
            </a:blip>
            <a:srcRect/>
            <a:stretch/>
          </p:blipFill>
          <p:spPr>
            <a:xfrm>
              <a:off x="1518524" y="4661599"/>
              <a:ext cx="3028950" cy="428625"/>
            </a:xfrm>
            <a:prstGeom prst="rect">
              <a:avLst/>
            </a:prstGeom>
            <a:noFill/>
            <a:ln>
              <a:noFill/>
            </a:ln>
          </p:spPr>
        </p:pic>
      </p:grpSp>
      <p:sp>
        <p:nvSpPr>
          <p:cNvPr id="222" name="Google Shape;222;p5"/>
          <p:cNvSpPr txBox="1"/>
          <p:nvPr/>
        </p:nvSpPr>
        <p:spPr>
          <a:xfrm>
            <a:off x="6096000" y="1099961"/>
            <a:ext cx="4935585" cy="1015663"/>
          </a:xfrm>
          <a:prstGeom prst="rect">
            <a:avLst/>
          </a:prstGeom>
          <a:noFill/>
          <a:ln w="12700" cap="flat" cmpd="sng">
            <a:solidFill>
              <a:schemeClr val="dk1"/>
            </a:solidFill>
            <a:prstDash val="solid"/>
            <a:round/>
            <a:headEnd type="none" w="sm" len="sm"/>
            <a:tailEnd type="none" w="sm" len="sm"/>
          </a:ln>
        </p:spPr>
        <p:txBody>
          <a:bodyPr spcFirstLastPara="1" wrap="square" lIns="91425" tIns="45700" rIns="91425" bIns="45700" anchor="t" anchorCtr="0">
            <a:spAutoFit/>
          </a:bodyPr>
          <a:lstStyle/>
          <a:p>
            <a:pPr marL="0" marR="0" lvl="0" indent="0" algn="just" rtl="0">
              <a:spcBef>
                <a:spcPts val="0"/>
              </a:spcBef>
              <a:spcAft>
                <a:spcPts val="0"/>
              </a:spcAft>
              <a:buNone/>
            </a:pPr>
            <a:r>
              <a:rPr lang="en-US" sz="1200" b="1">
                <a:solidFill>
                  <a:schemeClr val="dk1"/>
                </a:solidFill>
                <a:latin typeface="Calibri"/>
                <a:ea typeface="Calibri"/>
                <a:cs typeface="Calibri"/>
                <a:sym typeface="Calibri"/>
              </a:rPr>
              <a:t>Supplement Figure 5. Effect of </a:t>
            </a:r>
            <a:r>
              <a:rPr lang="en-US" sz="1200" b="1" i="1">
                <a:solidFill>
                  <a:schemeClr val="dk1"/>
                </a:solidFill>
                <a:latin typeface="Calibri"/>
                <a:ea typeface="Calibri"/>
                <a:cs typeface="Calibri"/>
                <a:sym typeface="Calibri"/>
              </a:rPr>
              <a:t>RB1</a:t>
            </a:r>
            <a:r>
              <a:rPr lang="en-US" sz="1200" b="1">
                <a:solidFill>
                  <a:schemeClr val="dk1"/>
                </a:solidFill>
                <a:latin typeface="Calibri"/>
                <a:ea typeface="Calibri"/>
                <a:cs typeface="Calibri"/>
                <a:sym typeface="Calibri"/>
              </a:rPr>
              <a:t> knockout in wt RB1 SCLC cells.</a:t>
            </a:r>
            <a:r>
              <a:rPr lang="en-US" sz="1200">
                <a:solidFill>
                  <a:schemeClr val="dk1"/>
                </a:solidFill>
                <a:latin typeface="Calibri"/>
                <a:ea typeface="Calibri"/>
                <a:cs typeface="Calibri"/>
                <a:sym typeface="Calibri"/>
              </a:rPr>
              <a:t> Western blot analysis of stable control pLKO (C) and CRISPR knockout (KO) lysates for expression of the four transcriptional regulatory proteins (ASCL1, NEUROD1, POU2F3, YAP1), the neuroendocrine protein INSM1. ACTB (β-actin) was used as a loading control. Molecular weight markers are shown to the left.</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grpSp>
        <p:nvGrpSpPr>
          <p:cNvPr id="227" name="Google Shape;227;p6"/>
          <p:cNvGrpSpPr/>
          <p:nvPr/>
        </p:nvGrpSpPr>
        <p:grpSpPr>
          <a:xfrm>
            <a:off x="0" y="788233"/>
            <a:ext cx="12059775" cy="4412625"/>
            <a:chOff x="194778" y="426277"/>
            <a:chExt cx="10963432" cy="4011477"/>
          </a:xfrm>
        </p:grpSpPr>
        <p:pic>
          <p:nvPicPr>
            <p:cNvPr id="228" name="Google Shape;228;p6"/>
            <p:cNvPicPr preferRelativeResize="0"/>
            <p:nvPr/>
          </p:nvPicPr>
          <p:blipFill rotWithShape="1">
            <a:blip r:embed="rId3">
              <a:alphaModFix/>
            </a:blip>
            <a:srcRect/>
            <a:stretch/>
          </p:blipFill>
          <p:spPr>
            <a:xfrm>
              <a:off x="7629237" y="426277"/>
              <a:ext cx="3276905" cy="1949501"/>
            </a:xfrm>
            <a:prstGeom prst="rect">
              <a:avLst/>
            </a:prstGeom>
            <a:noFill/>
            <a:ln>
              <a:noFill/>
            </a:ln>
          </p:spPr>
        </p:pic>
        <p:pic>
          <p:nvPicPr>
            <p:cNvPr id="229" name="Google Shape;229;p6"/>
            <p:cNvPicPr preferRelativeResize="0"/>
            <p:nvPr/>
          </p:nvPicPr>
          <p:blipFill rotWithShape="1">
            <a:blip r:embed="rId4">
              <a:alphaModFix/>
            </a:blip>
            <a:srcRect/>
            <a:stretch/>
          </p:blipFill>
          <p:spPr>
            <a:xfrm>
              <a:off x="7629236" y="2338292"/>
              <a:ext cx="3528974" cy="2099462"/>
            </a:xfrm>
            <a:prstGeom prst="rect">
              <a:avLst/>
            </a:prstGeom>
            <a:noFill/>
            <a:ln>
              <a:noFill/>
            </a:ln>
          </p:spPr>
        </p:pic>
        <p:pic>
          <p:nvPicPr>
            <p:cNvPr id="230" name="Google Shape;230;p6"/>
            <p:cNvPicPr preferRelativeResize="0"/>
            <p:nvPr/>
          </p:nvPicPr>
          <p:blipFill rotWithShape="1">
            <a:blip r:embed="rId5">
              <a:alphaModFix/>
            </a:blip>
            <a:srcRect r="21974"/>
            <a:stretch/>
          </p:blipFill>
          <p:spPr>
            <a:xfrm>
              <a:off x="5149008" y="576237"/>
              <a:ext cx="2360157" cy="1799539"/>
            </a:xfrm>
            <a:prstGeom prst="rect">
              <a:avLst/>
            </a:prstGeom>
            <a:noFill/>
            <a:ln>
              <a:noFill/>
            </a:ln>
          </p:spPr>
        </p:pic>
        <p:pic>
          <p:nvPicPr>
            <p:cNvPr id="231" name="Google Shape;231;p6"/>
            <p:cNvPicPr preferRelativeResize="0"/>
            <p:nvPr/>
          </p:nvPicPr>
          <p:blipFill rotWithShape="1">
            <a:blip r:embed="rId6">
              <a:alphaModFix/>
            </a:blip>
            <a:srcRect r="20590"/>
            <a:stretch/>
          </p:blipFill>
          <p:spPr>
            <a:xfrm>
              <a:off x="5227200" y="2562802"/>
              <a:ext cx="2402036" cy="1799539"/>
            </a:xfrm>
            <a:prstGeom prst="rect">
              <a:avLst/>
            </a:prstGeom>
            <a:noFill/>
            <a:ln>
              <a:noFill/>
            </a:ln>
          </p:spPr>
        </p:pic>
        <p:pic>
          <p:nvPicPr>
            <p:cNvPr id="232" name="Google Shape;232;p6"/>
            <p:cNvPicPr preferRelativeResize="0"/>
            <p:nvPr/>
          </p:nvPicPr>
          <p:blipFill rotWithShape="1">
            <a:blip r:embed="rId7">
              <a:alphaModFix/>
            </a:blip>
            <a:srcRect r="19828"/>
            <a:stretch/>
          </p:blipFill>
          <p:spPr>
            <a:xfrm>
              <a:off x="2682077" y="605621"/>
              <a:ext cx="2425052" cy="1799539"/>
            </a:xfrm>
            <a:prstGeom prst="rect">
              <a:avLst/>
            </a:prstGeom>
            <a:noFill/>
            <a:ln>
              <a:noFill/>
            </a:ln>
          </p:spPr>
        </p:pic>
        <p:pic>
          <p:nvPicPr>
            <p:cNvPr id="233" name="Google Shape;233;p6"/>
            <p:cNvPicPr preferRelativeResize="0"/>
            <p:nvPr/>
          </p:nvPicPr>
          <p:blipFill rotWithShape="1">
            <a:blip r:embed="rId8">
              <a:alphaModFix/>
            </a:blip>
            <a:srcRect r="19828"/>
            <a:stretch/>
          </p:blipFill>
          <p:spPr>
            <a:xfrm>
              <a:off x="2682077" y="2564327"/>
              <a:ext cx="2425052" cy="1799539"/>
            </a:xfrm>
            <a:prstGeom prst="rect">
              <a:avLst/>
            </a:prstGeom>
            <a:noFill/>
            <a:ln>
              <a:noFill/>
            </a:ln>
          </p:spPr>
        </p:pic>
        <p:pic>
          <p:nvPicPr>
            <p:cNvPr id="234" name="Google Shape;234;p6"/>
            <p:cNvPicPr preferRelativeResize="0"/>
            <p:nvPr/>
          </p:nvPicPr>
          <p:blipFill rotWithShape="1">
            <a:blip r:embed="rId9">
              <a:alphaModFix/>
            </a:blip>
            <a:srcRect r="19693"/>
            <a:stretch/>
          </p:blipFill>
          <p:spPr>
            <a:xfrm>
              <a:off x="252913" y="605621"/>
              <a:ext cx="2429164" cy="1799539"/>
            </a:xfrm>
            <a:prstGeom prst="rect">
              <a:avLst/>
            </a:prstGeom>
            <a:noFill/>
            <a:ln>
              <a:noFill/>
            </a:ln>
          </p:spPr>
        </p:pic>
        <p:pic>
          <p:nvPicPr>
            <p:cNvPr id="235" name="Google Shape;235;p6"/>
            <p:cNvPicPr preferRelativeResize="0"/>
            <p:nvPr/>
          </p:nvPicPr>
          <p:blipFill rotWithShape="1">
            <a:blip r:embed="rId10">
              <a:alphaModFix/>
            </a:blip>
            <a:srcRect r="18871"/>
            <a:stretch/>
          </p:blipFill>
          <p:spPr>
            <a:xfrm>
              <a:off x="194778" y="2562801"/>
              <a:ext cx="2427263" cy="1799539"/>
            </a:xfrm>
            <a:prstGeom prst="rect">
              <a:avLst/>
            </a:prstGeom>
            <a:noFill/>
            <a:ln>
              <a:noFill/>
            </a:ln>
          </p:spPr>
        </p:pic>
      </p:grpSp>
      <p:sp>
        <p:nvSpPr>
          <p:cNvPr id="236" name="Google Shape;236;p6"/>
          <p:cNvSpPr txBox="1"/>
          <p:nvPr/>
        </p:nvSpPr>
        <p:spPr>
          <a:xfrm>
            <a:off x="1027836" y="5470313"/>
            <a:ext cx="10124753" cy="954067"/>
          </a:xfrm>
          <a:prstGeom prst="rect">
            <a:avLst/>
          </a:prstGeom>
          <a:noFill/>
          <a:ln>
            <a:solidFill>
              <a:schemeClr val="tx1"/>
            </a:solid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1400"/>
              <a:buFont typeface="Arial"/>
              <a:buNone/>
            </a:pPr>
            <a:r>
              <a:rPr lang="en-US" sz="1400" b="1" i="0" u="none" strike="noStrike" cap="none" dirty="0">
                <a:solidFill>
                  <a:srgbClr val="000000"/>
                </a:solidFill>
                <a:latin typeface="Arial"/>
                <a:ea typeface="Arial"/>
                <a:cs typeface="Arial"/>
                <a:sym typeface="Arial"/>
              </a:rPr>
              <a:t>Supplement Figure 6: </a:t>
            </a:r>
            <a:r>
              <a:rPr lang="en-US" sz="1400" b="0" i="0" u="none" strike="noStrike" cap="none" dirty="0">
                <a:solidFill>
                  <a:srgbClr val="000000"/>
                </a:solidFill>
                <a:latin typeface="Arial"/>
                <a:ea typeface="Arial"/>
                <a:cs typeface="Arial"/>
                <a:sym typeface="Arial"/>
              </a:rPr>
              <a:t>Growth inhibition by 1.0 µM palbociclib in vector control (</a:t>
            </a:r>
            <a:r>
              <a:rPr lang="en-US" sz="1400" b="0" i="0" u="none" strike="noStrike" cap="none" dirty="0" err="1">
                <a:solidFill>
                  <a:srgbClr val="000000"/>
                </a:solidFill>
                <a:latin typeface="Arial"/>
                <a:ea typeface="Arial"/>
                <a:cs typeface="Arial"/>
                <a:sym typeface="Arial"/>
              </a:rPr>
              <a:t>pLKO</a:t>
            </a:r>
            <a:r>
              <a:rPr lang="en-US" sz="1400" b="0" i="0" u="none" strike="noStrike" cap="none" dirty="0">
                <a:solidFill>
                  <a:srgbClr val="000000"/>
                </a:solidFill>
                <a:latin typeface="Arial"/>
                <a:ea typeface="Arial"/>
                <a:cs typeface="Arial"/>
                <a:sym typeface="Arial"/>
              </a:rPr>
              <a:t>) and matching </a:t>
            </a:r>
            <a:r>
              <a:rPr lang="en-US" sz="1400" b="0" i="1" u="none" strike="noStrike" cap="none" dirty="0">
                <a:solidFill>
                  <a:srgbClr val="000000"/>
                </a:solidFill>
                <a:latin typeface="Arial"/>
                <a:ea typeface="Arial"/>
                <a:cs typeface="Arial"/>
                <a:sym typeface="Arial"/>
              </a:rPr>
              <a:t>RB1</a:t>
            </a:r>
            <a:r>
              <a:rPr lang="en-US" sz="1400" b="0" i="0" u="none" strike="noStrike" cap="none" dirty="0">
                <a:solidFill>
                  <a:srgbClr val="000000"/>
                </a:solidFill>
                <a:latin typeface="Arial"/>
                <a:ea typeface="Arial"/>
                <a:cs typeface="Arial"/>
                <a:sym typeface="Arial"/>
              </a:rPr>
              <a:t> CRISPR knockout (Rb-1 KD) </a:t>
            </a:r>
            <a:r>
              <a:rPr lang="en-US" sz="1400" b="0" i="0" u="none" strike="noStrike" cap="none" dirty="0" err="1">
                <a:solidFill>
                  <a:srgbClr val="000000"/>
                </a:solidFill>
                <a:latin typeface="Arial"/>
                <a:ea typeface="Arial"/>
                <a:cs typeface="Arial"/>
                <a:sym typeface="Arial"/>
              </a:rPr>
              <a:t>wt</a:t>
            </a:r>
            <a:r>
              <a:rPr lang="en-US" sz="1400" b="0" i="0" u="none" strike="noStrike" cap="none" dirty="0">
                <a:solidFill>
                  <a:srgbClr val="000000"/>
                </a:solidFill>
                <a:latin typeface="Arial"/>
                <a:ea typeface="Arial"/>
                <a:cs typeface="Arial"/>
                <a:sym typeface="Arial"/>
              </a:rPr>
              <a:t> </a:t>
            </a:r>
            <a:r>
              <a:rPr lang="en-US" sz="1400" b="0" i="1" u="none" strike="noStrike" cap="none" dirty="0">
                <a:solidFill>
                  <a:srgbClr val="000000"/>
                </a:solidFill>
                <a:latin typeface="Arial"/>
                <a:ea typeface="Arial"/>
                <a:cs typeface="Arial"/>
                <a:sym typeface="Arial"/>
              </a:rPr>
              <a:t>RB1</a:t>
            </a:r>
            <a:r>
              <a:rPr lang="en-US" sz="1400" b="0" i="0" u="none" strike="noStrike" cap="none" dirty="0">
                <a:solidFill>
                  <a:srgbClr val="000000"/>
                </a:solidFill>
                <a:latin typeface="Arial"/>
                <a:ea typeface="Arial"/>
                <a:cs typeface="Arial"/>
                <a:sym typeface="Arial"/>
              </a:rPr>
              <a:t> cells was determined by continuous measurement in an </a:t>
            </a:r>
            <a:r>
              <a:rPr lang="en-US" sz="1400" b="0" i="0" u="none" strike="noStrike" cap="none" dirty="0" err="1">
                <a:solidFill>
                  <a:srgbClr val="000000"/>
                </a:solidFill>
                <a:latin typeface="Arial"/>
                <a:ea typeface="Arial"/>
                <a:cs typeface="Arial"/>
                <a:sym typeface="Arial"/>
              </a:rPr>
              <a:t>IncuCyte</a:t>
            </a:r>
            <a:r>
              <a:rPr lang="en-US" sz="1400" b="0" i="0" u="none" strike="noStrike" cap="none" dirty="0">
                <a:solidFill>
                  <a:srgbClr val="000000"/>
                </a:solidFill>
                <a:latin typeface="Arial"/>
                <a:ea typeface="Arial"/>
                <a:cs typeface="Arial"/>
                <a:sym typeface="Arial"/>
              </a:rPr>
              <a:t> ZOOM. Results show mean of six replicates for each time point. Error bars are not shown to promote clarity. (See Figure 3C for statistical analyses of differences in growth inhibition by palbociclib).</a:t>
            </a:r>
            <a:endParaRPr sz="1400" b="1" i="0" u="none" strike="noStrike" cap="none" dirty="0">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pic>
        <p:nvPicPr>
          <p:cNvPr id="241" name="Google Shape;241;p7"/>
          <p:cNvPicPr preferRelativeResize="0"/>
          <p:nvPr/>
        </p:nvPicPr>
        <p:blipFill rotWithShape="1">
          <a:blip r:embed="rId3">
            <a:alphaModFix/>
          </a:blip>
          <a:srcRect l="33049"/>
          <a:stretch/>
        </p:blipFill>
        <p:spPr>
          <a:xfrm>
            <a:off x="3331672" y="615635"/>
            <a:ext cx="5378034" cy="3884708"/>
          </a:xfrm>
          <a:prstGeom prst="rect">
            <a:avLst/>
          </a:prstGeom>
          <a:noFill/>
          <a:ln>
            <a:noFill/>
          </a:ln>
        </p:spPr>
      </p:pic>
      <p:sp>
        <p:nvSpPr>
          <p:cNvPr id="242" name="Google Shape;242;p7"/>
          <p:cNvSpPr txBox="1"/>
          <p:nvPr/>
        </p:nvSpPr>
        <p:spPr>
          <a:xfrm>
            <a:off x="2930023" y="4794340"/>
            <a:ext cx="6615900" cy="646500"/>
          </a:xfrm>
          <a:prstGeom prst="rect">
            <a:avLst/>
          </a:prstGeom>
          <a:noFill/>
          <a:ln w="12700" cap="flat" cmpd="sng">
            <a:solidFill>
              <a:schemeClr val="dk1"/>
            </a:solidFill>
            <a:prstDash val="solid"/>
            <a:round/>
            <a:headEnd type="none" w="sm" len="sm"/>
            <a:tailEnd type="none" w="sm" len="sm"/>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1200"/>
              <a:buFont typeface="Arial"/>
              <a:buNone/>
            </a:pPr>
            <a:r>
              <a:rPr lang="en-US" sz="1200" b="1" i="0" u="none" strike="noStrike" cap="none">
                <a:solidFill>
                  <a:srgbClr val="000000"/>
                </a:solidFill>
                <a:latin typeface="Arial"/>
                <a:ea typeface="Arial"/>
                <a:cs typeface="Arial"/>
                <a:sym typeface="Arial"/>
              </a:rPr>
              <a:t>Supplement Figure 7. Additional IHC analysis of patient 2 biopsy.</a:t>
            </a:r>
            <a:r>
              <a:rPr lang="en-US" sz="1200" b="0" i="0" u="none" strike="noStrike" cap="none">
                <a:solidFill>
                  <a:srgbClr val="000000"/>
                </a:solidFill>
                <a:latin typeface="Arial"/>
                <a:ea typeface="Arial"/>
                <a:cs typeface="Arial"/>
                <a:sym typeface="Arial"/>
              </a:rPr>
              <a:t> This biopsy specimen is the same as that used in Figure 4C. The conditions used for IHC staining were identical to those used for the TMAs.  </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TotalTime>
  <Words>506</Words>
  <Application>Microsoft Office PowerPoint</Application>
  <PresentationFormat>Widescreen</PresentationFormat>
  <Paragraphs>68</Paragraphs>
  <Slides>7</Slides>
  <Notes>7</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Gary Wildey</dc:creator>
  <cp:lastModifiedBy>Gary Wildey</cp:lastModifiedBy>
  <cp:revision>3</cp:revision>
  <dcterms:created xsi:type="dcterms:W3CDTF">2022-04-13T14:38:42Z</dcterms:created>
  <dcterms:modified xsi:type="dcterms:W3CDTF">2022-10-03T15:57:24Z</dcterms:modified>
</cp:coreProperties>
</file>