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9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/>
    <p:restoredTop sz="79695"/>
  </p:normalViewPr>
  <p:slideViewPr>
    <p:cSldViewPr snapToGrid="0" snapToObjects="1">
      <p:cViewPr varScale="1">
        <p:scale>
          <a:sx n="89" d="100"/>
          <a:sy n="89" d="100"/>
        </p:scale>
        <p:origin x="14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38B0-774B-8A47-9194-9B8552FB15C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0034-DC24-5342-825C-35B142FFE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12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Manhattan plot with top hits from EWAS between WBLLs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DNAm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Significance levels are shown by lines, and the top hits from EWAS are indicated. Blue line indicates the p-value cutoff of -log10(1e-05), and red line represents the p-value cutoff -log10(5e-07).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E0034-DC24-5342-825C-35B142FFEB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93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2. DNA methylation analysis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F2331-5267-4C46-A487-4C88835B74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80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Seravek ExtraLight" charset="0"/>
                <a:ea typeface="Seravek ExtraLight" charset="0"/>
                <a:cs typeface="Seravek ExtraLight" charset="0"/>
              </a:rPr>
              <a:t>Supplementary</a:t>
            </a:r>
            <a:r>
              <a:rPr lang="en-US" sz="1200" b="1" baseline="0" dirty="0">
                <a:latin typeface="Seravek ExtraLight" charset="0"/>
                <a:ea typeface="Seravek ExtraLight" charset="0"/>
                <a:cs typeface="Seravek ExtraLight" charset="0"/>
              </a:rPr>
              <a:t> </a:t>
            </a:r>
            <a:r>
              <a:rPr lang="en-US" sz="1200" b="1" dirty="0">
                <a:latin typeface="Seravek ExtraLight" charset="0"/>
                <a:ea typeface="Seravek ExtraLight" charset="0"/>
                <a:cs typeface="Seravek ExtraLight" charset="0"/>
              </a:rPr>
              <a:t>Figure 3. </a:t>
            </a:r>
            <a:r>
              <a:rPr lang="en-US" sz="1200" dirty="0">
                <a:latin typeface="Seravek ExtraLight" charset="0"/>
                <a:ea typeface="Seravek ExtraLight" charset="0"/>
                <a:cs typeface="Seravek ExtraLight" charset="0"/>
              </a:rPr>
              <a:t>Singular value decomposition analysi</a:t>
            </a:r>
            <a:r>
              <a:rPr lang="en-US" sz="1200" baseline="0" dirty="0">
                <a:latin typeface="Seravek ExtraLight" charset="0"/>
                <a:ea typeface="Seravek ExtraLight" charset="0"/>
                <a:cs typeface="Seravek ExtraLight" charset="0"/>
              </a:rPr>
              <a:t>s before and after batch effects correction</a:t>
            </a:r>
            <a:r>
              <a:rPr lang="en-US" sz="1200" dirty="0">
                <a:latin typeface="Seravek ExtraLight" charset="0"/>
                <a:ea typeface="Seravek ExtraLight" charset="0"/>
                <a:cs typeface="Seravek ExtraLight" charset="0"/>
              </a:rPr>
              <a:t>.</a:t>
            </a:r>
            <a:r>
              <a:rPr lang="en-US" sz="1200" b="1" dirty="0">
                <a:latin typeface="Seravek ExtraLight" charset="0"/>
                <a:ea typeface="Seravek ExtraLight" charset="0"/>
                <a:cs typeface="Seravek ExtraLight" charset="0"/>
              </a:rPr>
              <a:t> </a:t>
            </a:r>
            <a:r>
              <a:rPr lang="en-US" sz="1200" dirty="0">
                <a:latin typeface="Seravek ExtraLight" charset="0"/>
                <a:ea typeface="Seravek ExtraLight" charset="0"/>
                <a:cs typeface="Seravek ExtraLight" charset="0"/>
              </a:rPr>
              <a:t>(A) Singular value decomposition analysis of uncorrected DNA methylation β values. (B) Singular value decomposition analysis of DNA methylation β values that were corrected for batch using Combat. WBLLs (lead) are among the most significant contributors to genome-wide DNA methylation on variation (p-value&lt;0.05) before and after correction for batch effects.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83278-760D-6C4E-B5D1-726BD67BD7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4 . QQ plot of expected and observed p-values based on the analysis of differential methylation in </a:t>
            </a:r>
            <a:r>
              <a:rPr lang="en-US" b="1" dirty="0" err="1"/>
              <a:t>limma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83278-760D-6C4E-B5D1-726BD67BD7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3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6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4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95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7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4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12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7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235F9-379B-3C48-A6A3-B94008227A40}" type="datetimeFigureOut">
              <a:rPr lang="en-US" smtClean="0"/>
              <a:t>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61AF-9F08-484C-A1FD-DAECA72AB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3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D341DB-498E-7E41-B955-A2E65E63A9E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04907" y="1234440"/>
            <a:ext cx="4782185" cy="43891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C503027-8450-8D4E-83BD-90EF8E7EAFB0}"/>
              </a:ext>
            </a:extLst>
          </p:cNvPr>
          <p:cNvSpPr/>
          <p:nvPr/>
        </p:nvSpPr>
        <p:spPr>
          <a:xfrm>
            <a:off x="962024" y="5980747"/>
            <a:ext cx="107251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Manhattan plot with top hits from EWAS between WBLLs and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DNAm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Significance levels are shown by lines, and the top hits from EWAS are indicated. Blue line indicates the p-value cutoff of -log10(1e-05), and red line represents the p-value cutoff -log10(5e-07). </a:t>
            </a:r>
          </a:p>
        </p:txBody>
      </p:sp>
    </p:spTree>
    <p:extLst>
      <p:ext uri="{BB962C8B-B14F-4D97-AF65-F5344CB8AC3E}">
        <p14:creationId xmlns:p14="http://schemas.microsoft.com/office/powerpoint/2010/main" val="166356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wn Arrow 2"/>
          <p:cNvSpPr/>
          <p:nvPr/>
        </p:nvSpPr>
        <p:spPr>
          <a:xfrm>
            <a:off x="5143359" y="347472"/>
            <a:ext cx="1975398" cy="5891283"/>
          </a:xfrm>
          <a:prstGeom prst="downArrow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49975" y="4386806"/>
            <a:ext cx="7419372" cy="204871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388241" y="591992"/>
            <a:ext cx="3392622" cy="46357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Read in raw methylation data (IDAT)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388241" y="1677348"/>
            <a:ext cx="3392622" cy="4571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Dye bias and background correction, Within-array normalization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88242" y="2236602"/>
            <a:ext cx="3392622" cy="58477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Removal of failed probes, cross-reactive probes, SNPs, XY probes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388241" y="1153079"/>
            <a:ext cx="3392622" cy="44065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/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Quality control on probes and samples </a:t>
            </a:r>
          </a:p>
          <a:p>
            <a:pPr marL="257175" indent="-257175"/>
            <a:endParaRPr lang="en-US" sz="12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5053013" y="3848708"/>
            <a:ext cx="1196" cy="160733"/>
          </a:xfrm>
          <a:prstGeom prst="straightConnector1">
            <a:avLst/>
          </a:prstGeom>
          <a:ln w="12700">
            <a:noFill/>
            <a:tailEnd type="arrow"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26424" y="4599189"/>
            <a:ext cx="3421196" cy="5847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Testing for differentially methylated positions and regions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85923" y="4595452"/>
            <a:ext cx="3449769" cy="5847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Cell mixture analysis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235434" y="3822579"/>
            <a:ext cx="1196" cy="160733"/>
          </a:xfrm>
          <a:prstGeom prst="straightConnector1">
            <a:avLst/>
          </a:prstGeom>
          <a:ln w="12700">
            <a:noFill/>
            <a:tailEnd type="arrow"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388242" y="5335881"/>
            <a:ext cx="3392623" cy="5847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Pathway analysis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88242" y="2927787"/>
            <a:ext cx="3392623" cy="58477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Variation testing using singular value decomposition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4391887" y="3630643"/>
            <a:ext cx="3388976" cy="58245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2700">
            <a:noFill/>
          </a:ln>
          <a:effectLst>
            <a:outerShdw blurRad="50800" dist="76200" dir="2700000" algn="tl" rotWithShape="0">
              <a:prstClr val="black">
                <a:alpha val="26000"/>
              </a:prstClr>
            </a:outerShdw>
            <a:softEdge rad="12700"/>
          </a:effectLst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/>
            <a:r>
              <a:rPr lang="en-US" sz="1600" dirty="0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Batch effect correction with </a:t>
            </a:r>
            <a:r>
              <a:rPr lang="en-US" sz="1600" dirty="0" err="1">
                <a:solidFill>
                  <a:srgbClr val="000000"/>
                </a:solidFill>
                <a:latin typeface="Gill Sans Light" charset="0"/>
                <a:ea typeface="Gill Sans Light" charset="0"/>
                <a:cs typeface="Gill Sans Light" charset="0"/>
              </a:rPr>
              <a:t>ComBat</a:t>
            </a:r>
            <a:endParaRPr lang="en-US" sz="16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  <a:p>
            <a:pPr marL="257175" indent="-257175"/>
            <a:endParaRPr lang="en-US" sz="16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  <a:p>
            <a:pPr marL="257175" indent="-257175"/>
            <a:endParaRPr lang="en-US" sz="1600" dirty="0">
              <a:solidFill>
                <a:srgbClr val="000000"/>
              </a:solidFill>
              <a:latin typeface="Gill Sans Light" charset="0"/>
              <a:ea typeface="Gill Sans Light" charset="0"/>
              <a:cs typeface="Gill Sans Light" charset="0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8086846" y="591991"/>
            <a:ext cx="277792" cy="3621102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41722" y="2079377"/>
            <a:ext cx="2108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ravek ExtraLight" charset="0"/>
                <a:ea typeface="Seravek ExtraLight" charset="0"/>
                <a:cs typeface="Seravek ExtraLight" charset="0"/>
              </a:rPr>
              <a:t>Data pre-processing </a:t>
            </a:r>
          </a:p>
          <a:p>
            <a:r>
              <a:rPr lang="en-US" dirty="0">
                <a:latin typeface="Seravek ExtraLight" charset="0"/>
                <a:ea typeface="Seravek ExtraLight" charset="0"/>
                <a:cs typeface="Seravek ExtraLight" charset="0"/>
              </a:rPr>
              <a:t>and normalization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7612" y="5948107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ravek ExtraLight" charset="0"/>
                <a:ea typeface="Seravek ExtraLight" charset="0"/>
                <a:cs typeface="Seravek ExtraLight" charset="0"/>
              </a:rPr>
              <a:t>Data analysis</a:t>
            </a:r>
          </a:p>
        </p:txBody>
      </p:sp>
      <p:sp>
        <p:nvSpPr>
          <p:cNvPr id="2" name="Rectangle 1"/>
          <p:cNvSpPr/>
          <p:nvPr/>
        </p:nvSpPr>
        <p:spPr>
          <a:xfrm>
            <a:off x="4194907" y="6545072"/>
            <a:ext cx="39036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Arial" charset="0"/>
                <a:ea typeface="Arial" charset="0"/>
                <a:cs typeface="Arial" charset="0"/>
              </a:rPr>
              <a:t>Supplementary Figure 2. DNA methylation analysis pipeline</a:t>
            </a:r>
          </a:p>
        </p:txBody>
      </p:sp>
    </p:spTree>
    <p:extLst>
      <p:ext uri="{BB962C8B-B14F-4D97-AF65-F5344CB8AC3E}">
        <p14:creationId xmlns:p14="http://schemas.microsoft.com/office/powerpoint/2010/main" val="115540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33394" y="10815"/>
            <a:ext cx="37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4178" y="10815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45BDC-18D9-B84A-B7E2-5724A3EAB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774" y="380147"/>
            <a:ext cx="6282556" cy="59499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5442B2-2DBD-D246-B87F-DB1C7E86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44326" y="472222"/>
            <a:ext cx="6184900" cy="5765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1223" y="6122090"/>
            <a:ext cx="1123410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Supplementary Figure 3. Singular value decomposition analysis before and after batch effects correction. (A) Singular value decomposition analysis of uncorrected DNA methylation β values. (B) Singular value decomposition analysis of DNA methylation β values that were corrected for batch using Combat. WBLLs (lead) are among the most significant contributors to genome-wide DNA methylation on variation (p-value&lt;0.05) before and after correction for batch effects.</a:t>
            </a:r>
          </a:p>
        </p:txBody>
      </p:sp>
    </p:spTree>
    <p:extLst>
      <p:ext uri="{BB962C8B-B14F-4D97-AF65-F5344CB8AC3E}">
        <p14:creationId xmlns:p14="http://schemas.microsoft.com/office/powerpoint/2010/main" val="61433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6D268B-ACF7-644D-A867-6047400608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29"/>
          <a:stretch/>
        </p:blipFill>
        <p:spPr>
          <a:xfrm>
            <a:off x="2942225" y="-221578"/>
            <a:ext cx="6502400" cy="62013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54894" y="6330515"/>
            <a:ext cx="824212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charset="0"/>
                <a:ea typeface="Arial" charset="0"/>
                <a:cs typeface="Arial" charset="0"/>
              </a:rPr>
              <a:t>Supplementary Figure 4 . QQ plot of expected and observed p-values based on the analysis of differential methylation in </a:t>
            </a:r>
            <a:r>
              <a:rPr lang="en-US" sz="1100" dirty="0" err="1">
                <a:latin typeface="Arial" charset="0"/>
                <a:ea typeface="Arial" charset="0"/>
                <a:cs typeface="Arial" charset="0"/>
              </a:rPr>
              <a:t>limma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71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387</Words>
  <Application>Microsoft Macintosh PowerPoint</Application>
  <PresentationFormat>Widescreen</PresentationFormat>
  <Paragraphs>26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Gill Sans Light</vt:lpstr>
      <vt:lpstr>Seravek ExtraLight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cp:lastPrinted>2020-10-03T10:05:42Z</cp:lastPrinted>
  <dcterms:created xsi:type="dcterms:W3CDTF">2020-10-03T10:05:06Z</dcterms:created>
  <dcterms:modified xsi:type="dcterms:W3CDTF">2021-04-12T13:06:08Z</dcterms:modified>
</cp:coreProperties>
</file>