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'bilan-histo'!$H$24</c:f>
              <c:strCache>
                <c:ptCount val="1"/>
                <c:pt idx="0">
                  <c:v>DT associated genes ST6-7</c:v>
                </c:pt>
              </c:strCache>
            </c:strRef>
          </c:tx>
          <c:spPr>
            <a:solidFill>
              <a:srgbClr val="A6A6A6"/>
            </a:solidFill>
            <a:ln>
              <a:noFill/>
            </a:ln>
            <a:effectLst/>
          </c:spPr>
          <c:invertIfNegative val="0"/>
          <c:cat>
            <c:strRef>
              <c:f>'bilan-histo'!$A$25:$A$34</c:f>
              <c:strCache>
                <c:ptCount val="10"/>
                <c:pt idx="0">
                  <c:v>0-10</c:v>
                </c:pt>
                <c:pt idx="1">
                  <c:v>10-20</c:v>
                </c:pt>
                <c:pt idx="2">
                  <c:v>20-30</c:v>
                </c:pt>
                <c:pt idx="3">
                  <c:v>30-40</c:v>
                </c:pt>
                <c:pt idx="4">
                  <c:v>40-50</c:v>
                </c:pt>
                <c:pt idx="5">
                  <c:v>50-60</c:v>
                </c:pt>
                <c:pt idx="6">
                  <c:v>60-70</c:v>
                </c:pt>
                <c:pt idx="7">
                  <c:v>70-80</c:v>
                </c:pt>
                <c:pt idx="8">
                  <c:v>80-90</c:v>
                </c:pt>
                <c:pt idx="9">
                  <c:v>90-100</c:v>
                </c:pt>
              </c:strCache>
            </c:strRef>
          </c:cat>
          <c:val>
            <c:numRef>
              <c:f>'bilan-histo'!$H$25:$H$34</c:f>
              <c:numCache>
                <c:formatCode>General</c:formatCode>
                <c:ptCount val="10"/>
                <c:pt idx="0">
                  <c:v>3.75</c:v>
                </c:pt>
                <c:pt idx="1">
                  <c:v>8.75</c:v>
                </c:pt>
                <c:pt idx="2">
                  <c:v>13.75</c:v>
                </c:pt>
                <c:pt idx="3">
                  <c:v>18.75</c:v>
                </c:pt>
                <c:pt idx="4">
                  <c:v>37.5</c:v>
                </c:pt>
                <c:pt idx="5">
                  <c:v>10</c:v>
                </c:pt>
                <c:pt idx="6">
                  <c:v>7.5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BD-498C-B848-1BC181834C34}"/>
            </c:ext>
          </c:extLst>
        </c:ser>
        <c:ser>
          <c:idx val="1"/>
          <c:order val="1"/>
          <c:tx>
            <c:strRef>
              <c:f>'bilan-histo'!$J$24</c:f>
              <c:strCache>
                <c:ptCount val="1"/>
                <c:pt idx="0">
                  <c:v>ST6-7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'bilan-histo'!$A$25:$A$34</c:f>
              <c:strCache>
                <c:ptCount val="10"/>
                <c:pt idx="0">
                  <c:v>0-10</c:v>
                </c:pt>
                <c:pt idx="1">
                  <c:v>10-20</c:v>
                </c:pt>
                <c:pt idx="2">
                  <c:v>20-30</c:v>
                </c:pt>
                <c:pt idx="3">
                  <c:v>30-40</c:v>
                </c:pt>
                <c:pt idx="4">
                  <c:v>40-50</c:v>
                </c:pt>
                <c:pt idx="5">
                  <c:v>50-60</c:v>
                </c:pt>
                <c:pt idx="6">
                  <c:v>60-70</c:v>
                </c:pt>
                <c:pt idx="7">
                  <c:v>70-80</c:v>
                </c:pt>
                <c:pt idx="8">
                  <c:v>80-90</c:v>
                </c:pt>
                <c:pt idx="9">
                  <c:v>90-100</c:v>
                </c:pt>
              </c:strCache>
            </c:strRef>
          </c:cat>
          <c:val>
            <c:numRef>
              <c:f>'bilan-histo'!$J$25:$J$34</c:f>
              <c:numCache>
                <c:formatCode>General</c:formatCode>
                <c:ptCount val="10"/>
                <c:pt idx="0">
                  <c:v>1.7848410757946209</c:v>
                </c:pt>
                <c:pt idx="1">
                  <c:v>2.1149144254278727</c:v>
                </c:pt>
                <c:pt idx="2">
                  <c:v>4.8288508557457215</c:v>
                </c:pt>
                <c:pt idx="3">
                  <c:v>11.491442542787286</c:v>
                </c:pt>
                <c:pt idx="4">
                  <c:v>29.193154034229828</c:v>
                </c:pt>
                <c:pt idx="5">
                  <c:v>28.875305623471881</c:v>
                </c:pt>
                <c:pt idx="6">
                  <c:v>11.87041564792176</c:v>
                </c:pt>
                <c:pt idx="7">
                  <c:v>4.9877750611246947</c:v>
                </c:pt>
                <c:pt idx="8">
                  <c:v>2.6650366748166259</c:v>
                </c:pt>
                <c:pt idx="9">
                  <c:v>2.1882640586797066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BD-498C-B848-1BC181834C34}"/>
            </c:ext>
          </c:extLst>
        </c:ser>
        <c:ser>
          <c:idx val="2"/>
          <c:order val="2"/>
          <c:tx>
            <c:strRef>
              <c:f>'bilan-histo'!$H$76</c:f>
              <c:strCache>
                <c:ptCount val="1"/>
                <c:pt idx="0">
                  <c:v>DS associated genes ST6-7</c:v>
                </c:pt>
              </c:strCache>
            </c:strRef>
          </c:tx>
          <c:spPr>
            <a:solidFill>
              <a:srgbClr val="595959"/>
            </a:solidFill>
            <a:ln>
              <a:noFill/>
            </a:ln>
            <a:effectLst/>
          </c:spPr>
          <c:invertIfNegative val="0"/>
          <c:cat>
            <c:strRef>
              <c:f>'bilan-histo'!$A$25:$A$34</c:f>
              <c:strCache>
                <c:ptCount val="10"/>
                <c:pt idx="0">
                  <c:v>0-10</c:v>
                </c:pt>
                <c:pt idx="1">
                  <c:v>10-20</c:v>
                </c:pt>
                <c:pt idx="2">
                  <c:v>20-30</c:v>
                </c:pt>
                <c:pt idx="3">
                  <c:v>30-40</c:v>
                </c:pt>
                <c:pt idx="4">
                  <c:v>40-50</c:v>
                </c:pt>
                <c:pt idx="5">
                  <c:v>50-60</c:v>
                </c:pt>
                <c:pt idx="6">
                  <c:v>60-70</c:v>
                </c:pt>
                <c:pt idx="7">
                  <c:v>70-80</c:v>
                </c:pt>
                <c:pt idx="8">
                  <c:v>80-90</c:v>
                </c:pt>
                <c:pt idx="9">
                  <c:v>90-100</c:v>
                </c:pt>
              </c:strCache>
            </c:strRef>
          </c:cat>
          <c:val>
            <c:numRef>
              <c:f>'bilan-histo'!$H$77:$H$86</c:f>
              <c:numCache>
                <c:formatCode>General</c:formatCode>
                <c:ptCount val="10"/>
                <c:pt idx="0">
                  <c:v>1.639344262295082</c:v>
                </c:pt>
                <c:pt idx="1">
                  <c:v>0</c:v>
                </c:pt>
                <c:pt idx="2">
                  <c:v>0</c:v>
                </c:pt>
                <c:pt idx="3">
                  <c:v>1.639344262295082</c:v>
                </c:pt>
                <c:pt idx="4">
                  <c:v>24.590163934426229</c:v>
                </c:pt>
                <c:pt idx="5">
                  <c:v>31.147540983606557</c:v>
                </c:pt>
                <c:pt idx="6">
                  <c:v>19.672131147540984</c:v>
                </c:pt>
                <c:pt idx="7">
                  <c:v>14.754098360655737</c:v>
                </c:pt>
                <c:pt idx="8">
                  <c:v>4.918032786885246</c:v>
                </c:pt>
                <c:pt idx="9">
                  <c:v>1.639344262295082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7BD-498C-B848-1BC181834C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529639992"/>
        <c:axId val="529640320"/>
      </c:barChart>
      <c:catAx>
        <c:axId val="5296399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400"/>
                  <a:t>Relative homeologous gene expression (%C</a:t>
                </a:r>
                <a:r>
                  <a:rPr lang="fr-FR" sz="1400" baseline="30000"/>
                  <a:t>a</a:t>
                </a:r>
                <a:r>
                  <a:rPr lang="fr-FR" sz="1400"/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29640320"/>
        <c:crosses val="autoZero"/>
        <c:auto val="1"/>
        <c:lblAlgn val="ctr"/>
        <c:lblOffset val="100"/>
        <c:noMultiLvlLbl val="0"/>
      </c:catAx>
      <c:valAx>
        <c:axId val="529640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400"/>
                  <a:t>Percentage of genes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296399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36D7-FC86-4DA3-B67F-482E32B38A91}" type="datetimeFigureOut">
              <a:rPr lang="fr-FR" smtClean="0"/>
              <a:t>11/03/2022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98876-4473-41AD-A422-48B0A5E8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135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36D7-FC86-4DA3-B67F-482E32B38A91}" type="datetimeFigureOut">
              <a:rPr lang="fr-FR" smtClean="0"/>
              <a:t>11/03/2022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98876-4473-41AD-A422-48B0A5E8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0685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36D7-FC86-4DA3-B67F-482E32B38A91}" type="datetimeFigureOut">
              <a:rPr lang="fr-FR" smtClean="0"/>
              <a:t>11/03/2022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98876-4473-41AD-A422-48B0A5E8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243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36D7-FC86-4DA3-B67F-482E32B38A91}" type="datetimeFigureOut">
              <a:rPr lang="fr-FR" smtClean="0"/>
              <a:t>11/03/2022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98876-4473-41AD-A422-48B0A5E8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0667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36D7-FC86-4DA3-B67F-482E32B38A91}" type="datetimeFigureOut">
              <a:rPr lang="fr-FR" smtClean="0"/>
              <a:t>11/03/2022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98876-4473-41AD-A422-48B0A5E8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6994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36D7-FC86-4DA3-B67F-482E32B38A91}" type="datetimeFigureOut">
              <a:rPr lang="fr-FR" smtClean="0"/>
              <a:t>11/03/2022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98876-4473-41AD-A422-48B0A5E8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3922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36D7-FC86-4DA3-B67F-482E32B38A91}" type="datetimeFigureOut">
              <a:rPr lang="fr-FR" smtClean="0"/>
              <a:t>11/03/2022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98876-4473-41AD-A422-48B0A5E8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920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36D7-FC86-4DA3-B67F-482E32B38A91}" type="datetimeFigureOut">
              <a:rPr lang="fr-FR" smtClean="0"/>
              <a:t>11/03/2022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98876-4473-41AD-A422-48B0A5E8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6632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36D7-FC86-4DA3-B67F-482E32B38A91}" type="datetimeFigureOut">
              <a:rPr lang="fr-FR" smtClean="0"/>
              <a:t>11/03/2022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98876-4473-41AD-A422-48B0A5E8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8292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36D7-FC86-4DA3-B67F-482E32B38A91}" type="datetimeFigureOut">
              <a:rPr lang="fr-FR" smtClean="0"/>
              <a:t>11/03/2022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98876-4473-41AD-A422-48B0A5E8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3246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36D7-FC86-4DA3-B67F-482E32B38A91}" type="datetimeFigureOut">
              <a:rPr lang="fr-FR" smtClean="0"/>
              <a:t>11/03/2022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98876-4473-41AD-A422-48B0A5E8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0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936D7-FC86-4DA3-B67F-482E32B38A91}" type="datetimeFigureOut">
              <a:rPr lang="fr-FR" smtClean="0"/>
              <a:t>11/03/2022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98876-4473-41AD-A422-48B0A5E88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4275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/>
          <p:cNvGrpSpPr/>
          <p:nvPr/>
        </p:nvGrpSpPr>
        <p:grpSpPr>
          <a:xfrm>
            <a:off x="1179134" y="865305"/>
            <a:ext cx="4668321" cy="4385588"/>
            <a:chOff x="1179134" y="865305"/>
            <a:chExt cx="4668321" cy="4385588"/>
          </a:xfrm>
        </p:grpSpPr>
        <p:sp>
          <p:nvSpPr>
            <p:cNvPr id="7" name="Rectangle 81"/>
            <p:cNvSpPr>
              <a:spLocks noChangeArrowheads="1"/>
            </p:cNvSpPr>
            <p:nvPr/>
          </p:nvSpPr>
          <p:spPr bwMode="auto">
            <a:xfrm>
              <a:off x="3262685" y="3972845"/>
              <a:ext cx="454062" cy="500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sz="1200" b="1" dirty="0">
                  <a:latin typeface="+mj-lt"/>
                </a:rPr>
                <a:t>A</a:t>
              </a:r>
            </a:p>
          </p:txBody>
        </p:sp>
        <p:grpSp>
          <p:nvGrpSpPr>
            <p:cNvPr id="53" name="Groupe 52"/>
            <p:cNvGrpSpPr/>
            <p:nvPr/>
          </p:nvGrpSpPr>
          <p:grpSpPr>
            <a:xfrm>
              <a:off x="1638468" y="3565521"/>
              <a:ext cx="2011003" cy="1685372"/>
              <a:chOff x="1638468" y="3565521"/>
              <a:chExt cx="2011003" cy="1685372"/>
            </a:xfrm>
          </p:grpSpPr>
          <p:sp>
            <p:nvSpPr>
              <p:cNvPr id="4" name="Rectangle 78"/>
              <p:cNvSpPr>
                <a:spLocks noChangeArrowheads="1"/>
              </p:cNvSpPr>
              <p:nvPr/>
            </p:nvSpPr>
            <p:spPr bwMode="auto">
              <a:xfrm>
                <a:off x="3263829" y="4164811"/>
                <a:ext cx="385642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fr-FR" sz="1200" b="1" dirty="0">
                    <a:latin typeface="+mj-lt"/>
                  </a:rPr>
                  <a:t>E</a:t>
                </a:r>
              </a:p>
            </p:txBody>
          </p:sp>
          <p:cxnSp>
            <p:nvCxnSpPr>
              <p:cNvPr id="5" name="Connecteur droit 4"/>
              <p:cNvCxnSpPr/>
              <p:nvPr/>
            </p:nvCxnSpPr>
            <p:spPr bwMode="auto">
              <a:xfrm flipV="1">
                <a:off x="1872981" y="4697632"/>
                <a:ext cx="689634" cy="21976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Rectangle 80"/>
              <p:cNvSpPr>
                <a:spLocks noChangeArrowheads="1"/>
              </p:cNvSpPr>
              <p:nvPr/>
            </p:nvSpPr>
            <p:spPr bwMode="auto">
              <a:xfrm>
                <a:off x="3251389" y="4587642"/>
                <a:ext cx="398082" cy="4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fr-FR" sz="1200" b="1" dirty="0">
                    <a:latin typeface="+mj-lt"/>
                  </a:rPr>
                  <a:t>C</a:t>
                </a:r>
              </a:p>
            </p:txBody>
          </p:sp>
          <p:cxnSp>
            <p:nvCxnSpPr>
              <p:cNvPr id="8" name="Connecteur droit 15"/>
              <p:cNvCxnSpPr/>
              <p:nvPr/>
            </p:nvCxnSpPr>
            <p:spPr bwMode="auto">
              <a:xfrm>
                <a:off x="1795997" y="3966528"/>
                <a:ext cx="1533237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15"/>
              <p:cNvCxnSpPr/>
              <p:nvPr/>
            </p:nvCxnSpPr>
            <p:spPr bwMode="auto">
              <a:xfrm>
                <a:off x="1795997" y="4478303"/>
                <a:ext cx="1533237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15"/>
              <p:cNvCxnSpPr/>
              <p:nvPr/>
            </p:nvCxnSpPr>
            <p:spPr bwMode="auto">
              <a:xfrm>
                <a:off x="1795997" y="4990075"/>
                <a:ext cx="1533237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ZoneTexte 10"/>
              <p:cNvSpPr txBox="1"/>
              <p:nvPr/>
            </p:nvSpPr>
            <p:spPr>
              <a:xfrm>
                <a:off x="1690257" y="4973894"/>
                <a:ext cx="53309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ST3-4</a:t>
                </a:r>
                <a:endParaRPr lang="fr-FR" sz="1200" dirty="0"/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2358585" y="4968961"/>
                <a:ext cx="4080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ST5</a:t>
                </a:r>
                <a:endParaRPr lang="fr-FR" sz="1200" dirty="0"/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2956621" y="4968960"/>
                <a:ext cx="53309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ST6-7</a:t>
                </a:r>
                <a:endParaRPr lang="fr-FR" sz="1200" dirty="0"/>
              </a:p>
            </p:txBody>
          </p:sp>
          <p:cxnSp>
            <p:nvCxnSpPr>
              <p:cNvPr id="18" name="Connecteur droit 17"/>
              <p:cNvCxnSpPr/>
              <p:nvPr/>
            </p:nvCxnSpPr>
            <p:spPr bwMode="auto">
              <a:xfrm>
                <a:off x="2533170" y="4698411"/>
                <a:ext cx="69923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/>
              <p:cNvCxnSpPr/>
              <p:nvPr/>
            </p:nvCxnSpPr>
            <p:spPr bwMode="auto">
              <a:xfrm flipV="1">
                <a:off x="1843966" y="4350176"/>
                <a:ext cx="649481" cy="41410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/>
            </p:nvCxnSpPr>
            <p:spPr bwMode="auto">
              <a:xfrm flipV="1">
                <a:off x="2490466" y="4301992"/>
                <a:ext cx="723262" cy="5448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/>
            </p:nvCxnSpPr>
            <p:spPr bwMode="auto">
              <a:xfrm flipV="1">
                <a:off x="1845851" y="4164811"/>
                <a:ext cx="668334" cy="61270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/>
              <p:cNvCxnSpPr/>
              <p:nvPr/>
            </p:nvCxnSpPr>
            <p:spPr bwMode="auto">
              <a:xfrm flipV="1">
                <a:off x="2493447" y="4135158"/>
                <a:ext cx="701962" cy="3906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ZoneTexte 33"/>
              <p:cNvSpPr txBox="1"/>
              <p:nvPr/>
            </p:nvSpPr>
            <p:spPr>
              <a:xfrm>
                <a:off x="1638468" y="3565521"/>
                <a:ext cx="165718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DT </a:t>
                </a:r>
                <a:r>
                  <a:rPr lang="fr-FR" sz="1400" dirty="0" err="1" smtClean="0"/>
                  <a:t>associated</a:t>
                </a:r>
                <a:r>
                  <a:rPr lang="fr-FR" sz="1400" dirty="0" smtClean="0"/>
                  <a:t> </a:t>
                </a:r>
                <a:r>
                  <a:rPr lang="fr-FR" sz="1400" dirty="0" err="1" smtClean="0"/>
                  <a:t>genes</a:t>
                </a:r>
                <a:endParaRPr lang="fr-FR" sz="1400" dirty="0"/>
              </a:p>
            </p:txBody>
          </p:sp>
        </p:grpSp>
        <p:grpSp>
          <p:nvGrpSpPr>
            <p:cNvPr id="49" name="Groupe 48"/>
            <p:cNvGrpSpPr/>
            <p:nvPr/>
          </p:nvGrpSpPr>
          <p:grpSpPr>
            <a:xfrm>
              <a:off x="3649471" y="3565521"/>
              <a:ext cx="1930994" cy="1680439"/>
              <a:chOff x="3354899" y="3717371"/>
              <a:chExt cx="1930994" cy="1680439"/>
            </a:xfrm>
          </p:grpSpPr>
          <p:sp>
            <p:nvSpPr>
              <p:cNvPr id="22" name="Rectangle 78"/>
              <p:cNvSpPr>
                <a:spLocks noChangeArrowheads="1"/>
              </p:cNvSpPr>
              <p:nvPr/>
            </p:nvSpPr>
            <p:spPr bwMode="auto">
              <a:xfrm>
                <a:off x="3359635" y="4755555"/>
                <a:ext cx="40111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fr-FR" sz="1200" b="1" dirty="0">
                    <a:latin typeface="+mj-lt"/>
                  </a:rPr>
                  <a:t>E</a:t>
                </a:r>
              </a:p>
            </p:txBody>
          </p:sp>
          <p:cxnSp>
            <p:nvCxnSpPr>
              <p:cNvPr id="24" name="Connecteur droit 23"/>
              <p:cNvCxnSpPr/>
              <p:nvPr/>
            </p:nvCxnSpPr>
            <p:spPr bwMode="auto">
              <a:xfrm>
                <a:off x="4405921" y="4358303"/>
                <a:ext cx="665436" cy="6712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80"/>
              <p:cNvSpPr>
                <a:spLocks noChangeArrowheads="1"/>
              </p:cNvSpPr>
              <p:nvPr/>
            </p:nvSpPr>
            <p:spPr bwMode="auto">
              <a:xfrm>
                <a:off x="3354899" y="4207798"/>
                <a:ext cx="398082" cy="4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fr-FR" sz="1200" b="1" dirty="0">
                    <a:latin typeface="+mj-lt"/>
                  </a:rPr>
                  <a:t>C</a:t>
                </a:r>
              </a:p>
            </p:txBody>
          </p:sp>
          <p:sp>
            <p:nvSpPr>
              <p:cNvPr id="27" name="Rectangle 81"/>
              <p:cNvSpPr>
                <a:spLocks noChangeArrowheads="1"/>
              </p:cNvSpPr>
              <p:nvPr/>
            </p:nvSpPr>
            <p:spPr bwMode="auto">
              <a:xfrm>
                <a:off x="3359635" y="4539299"/>
                <a:ext cx="454062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fr-FR" sz="1200" b="1" dirty="0">
                    <a:latin typeface="+mj-lt"/>
                  </a:rPr>
                  <a:t>A</a:t>
                </a:r>
              </a:p>
            </p:txBody>
          </p:sp>
          <p:cxnSp>
            <p:nvCxnSpPr>
              <p:cNvPr id="28" name="Connecteur droit 15"/>
              <p:cNvCxnSpPr/>
              <p:nvPr/>
            </p:nvCxnSpPr>
            <p:spPr bwMode="auto">
              <a:xfrm>
                <a:off x="3592174" y="4118378"/>
                <a:ext cx="1533237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15"/>
              <p:cNvCxnSpPr/>
              <p:nvPr/>
            </p:nvCxnSpPr>
            <p:spPr bwMode="auto">
              <a:xfrm>
                <a:off x="3592174" y="4630153"/>
                <a:ext cx="1533237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15"/>
              <p:cNvCxnSpPr/>
              <p:nvPr/>
            </p:nvCxnSpPr>
            <p:spPr bwMode="auto">
              <a:xfrm>
                <a:off x="3592174" y="5148019"/>
                <a:ext cx="1533237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ZoneTexte 30"/>
              <p:cNvSpPr txBox="1"/>
              <p:nvPr/>
            </p:nvSpPr>
            <p:spPr>
              <a:xfrm>
                <a:off x="3486433" y="5120810"/>
                <a:ext cx="53309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ST3-4</a:t>
                </a:r>
                <a:endParaRPr lang="fr-FR" sz="1200" dirty="0"/>
              </a:p>
            </p:txBody>
          </p:sp>
          <p:sp>
            <p:nvSpPr>
              <p:cNvPr id="32" name="ZoneTexte 31"/>
              <p:cNvSpPr txBox="1"/>
              <p:nvPr/>
            </p:nvSpPr>
            <p:spPr>
              <a:xfrm>
                <a:off x="4154762" y="5120811"/>
                <a:ext cx="4080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ST5</a:t>
                </a:r>
                <a:endParaRPr lang="fr-FR" sz="1200" dirty="0"/>
              </a:p>
            </p:txBody>
          </p:sp>
          <p:sp>
            <p:nvSpPr>
              <p:cNvPr id="33" name="ZoneTexte 32"/>
              <p:cNvSpPr txBox="1"/>
              <p:nvPr/>
            </p:nvSpPr>
            <p:spPr>
              <a:xfrm>
                <a:off x="4752798" y="5120810"/>
                <a:ext cx="53309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ST6-7</a:t>
                </a:r>
                <a:endParaRPr lang="fr-FR" sz="1200" dirty="0"/>
              </a:p>
            </p:txBody>
          </p:sp>
          <p:cxnSp>
            <p:nvCxnSpPr>
              <p:cNvPr id="35" name="Connecteur droit 34"/>
              <p:cNvCxnSpPr/>
              <p:nvPr/>
            </p:nvCxnSpPr>
            <p:spPr bwMode="auto">
              <a:xfrm>
                <a:off x="4404520" y="5014584"/>
                <a:ext cx="665436" cy="7860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/>
              <p:cNvCxnSpPr/>
              <p:nvPr/>
            </p:nvCxnSpPr>
            <p:spPr bwMode="auto">
              <a:xfrm>
                <a:off x="3611653" y="4339010"/>
                <a:ext cx="858628" cy="1929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/>
              <p:cNvCxnSpPr/>
              <p:nvPr/>
            </p:nvCxnSpPr>
            <p:spPr bwMode="auto">
              <a:xfrm>
                <a:off x="3602137" y="4865689"/>
                <a:ext cx="802383" cy="14889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/>
              <p:cNvCxnSpPr/>
              <p:nvPr/>
            </p:nvCxnSpPr>
            <p:spPr bwMode="auto">
              <a:xfrm>
                <a:off x="3606768" y="4694758"/>
                <a:ext cx="780485" cy="20025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/>
              <p:cNvCxnSpPr/>
              <p:nvPr/>
            </p:nvCxnSpPr>
            <p:spPr bwMode="auto">
              <a:xfrm>
                <a:off x="4382622" y="4888601"/>
                <a:ext cx="687334" cy="7451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ZoneTexte 39"/>
              <p:cNvSpPr txBox="1"/>
              <p:nvPr/>
            </p:nvSpPr>
            <p:spPr>
              <a:xfrm>
                <a:off x="3434645" y="3717371"/>
                <a:ext cx="16527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DS </a:t>
                </a:r>
                <a:r>
                  <a:rPr lang="fr-FR" sz="1400" dirty="0" err="1" smtClean="0"/>
                  <a:t>associated</a:t>
                </a:r>
                <a:r>
                  <a:rPr lang="fr-FR" sz="1400" dirty="0" smtClean="0"/>
                  <a:t> </a:t>
                </a:r>
                <a:r>
                  <a:rPr lang="fr-FR" sz="1400" dirty="0" err="1" smtClean="0"/>
                  <a:t>genes</a:t>
                </a:r>
                <a:endParaRPr lang="fr-FR" sz="1400" dirty="0"/>
              </a:p>
            </p:txBody>
          </p:sp>
        </p:grpSp>
        <p:sp>
          <p:nvSpPr>
            <p:cNvPr id="50" name="ZoneTexte 49"/>
            <p:cNvSpPr txBox="1"/>
            <p:nvPr/>
          </p:nvSpPr>
          <p:spPr>
            <a:xfrm>
              <a:off x="1179134" y="865305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A</a:t>
              </a:r>
              <a:endParaRPr lang="fr-FR" dirty="0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1191408" y="3510398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B</a:t>
              </a:r>
            </a:p>
          </p:txBody>
        </p:sp>
        <p:graphicFrame>
          <p:nvGraphicFramePr>
            <p:cNvPr id="41" name="Graphique 4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36301023"/>
                </p:ext>
              </p:extLst>
            </p:nvPr>
          </p:nvGraphicFramePr>
          <p:xfrm>
            <a:off x="1275455" y="875876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sp>
        <p:nvSpPr>
          <p:cNvPr id="2" name="ZoneTexte 1"/>
          <p:cNvSpPr txBox="1"/>
          <p:nvPr/>
        </p:nvSpPr>
        <p:spPr>
          <a:xfrm>
            <a:off x="5943776" y="1049971"/>
            <a:ext cx="513352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/>
              <a:t>Figure S3</a:t>
            </a:r>
            <a:r>
              <a:rPr lang="en-US" sz="1400" dirty="0"/>
              <a:t>. Comparison of </a:t>
            </a:r>
            <a:r>
              <a:rPr lang="en-US" sz="1400" dirty="0" err="1"/>
              <a:t>homeologous</a:t>
            </a:r>
            <a:r>
              <a:rPr lang="en-US" sz="1400" dirty="0"/>
              <a:t> gene expression distributions for candidate gene clusters related to desiccation tolerance (</a:t>
            </a:r>
            <a:r>
              <a:rPr lang="en-US" sz="1400" dirty="0" err="1"/>
              <a:t>Stravrinides</a:t>
            </a:r>
            <a:r>
              <a:rPr lang="en-US" sz="1400" dirty="0"/>
              <a:t> </a:t>
            </a:r>
            <a:r>
              <a:rPr lang="en-US" sz="1400" i="1" dirty="0"/>
              <a:t>et al.</a:t>
            </a:r>
            <a:r>
              <a:rPr lang="en-US" sz="1400" dirty="0"/>
              <a:t>, 2020) and genes expressed at late seed maturation stages ST6-7 (C</a:t>
            </a:r>
            <a:r>
              <a:rPr lang="en-US" sz="1400" baseline="30000" dirty="0"/>
              <a:t>2 </a:t>
            </a:r>
            <a:r>
              <a:rPr lang="en-US" sz="1400" dirty="0"/>
              <a:t>test = 57.37, </a:t>
            </a:r>
            <a:r>
              <a:rPr lang="en-US" sz="1400" dirty="0" err="1"/>
              <a:t>df</a:t>
            </a:r>
            <a:r>
              <a:rPr lang="en-US" sz="1400" dirty="0"/>
              <a:t>=9, </a:t>
            </a:r>
            <a:r>
              <a:rPr lang="en-US" sz="1400" dirty="0" err="1"/>
              <a:t>Pvalue</a:t>
            </a:r>
            <a:r>
              <a:rPr lang="en-US" sz="1400" dirty="0"/>
              <a:t> = 4.29x10</a:t>
            </a:r>
            <a:r>
              <a:rPr lang="en-US" sz="1400" baseline="30000" dirty="0"/>
              <a:t>-09</a:t>
            </a:r>
            <a:r>
              <a:rPr lang="en-US" sz="1400" dirty="0"/>
              <a:t> for cluster of desiccation tolerant (DT) genes and C</a:t>
            </a:r>
            <a:r>
              <a:rPr lang="en-US" sz="1400" baseline="30000" dirty="0"/>
              <a:t>2 </a:t>
            </a:r>
            <a:r>
              <a:rPr lang="en-US" sz="1400" dirty="0"/>
              <a:t>test = 25.062, </a:t>
            </a:r>
            <a:r>
              <a:rPr lang="en-US" sz="1400" dirty="0" err="1"/>
              <a:t>df</a:t>
            </a:r>
            <a:r>
              <a:rPr lang="en-US" sz="1400" dirty="0"/>
              <a:t>=9, </a:t>
            </a:r>
            <a:r>
              <a:rPr lang="en-US" sz="1400" dirty="0" err="1"/>
              <a:t>Pvalue</a:t>
            </a:r>
            <a:r>
              <a:rPr lang="en-US" sz="1400" dirty="0"/>
              <a:t> = 0.0029 for cluster of desiccation sensitive (DS) genes. 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94575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104</Words>
  <Application>Microsoft Office PowerPoint</Application>
  <PresentationFormat>Grand écran</PresentationFormat>
  <Paragraphs>19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IRD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IRD</dc:creator>
  <cp:lastModifiedBy>IRD</cp:lastModifiedBy>
  <cp:revision>2</cp:revision>
  <dcterms:created xsi:type="dcterms:W3CDTF">2022-03-01T10:53:25Z</dcterms:created>
  <dcterms:modified xsi:type="dcterms:W3CDTF">2022-03-11T09:13:19Z</dcterms:modified>
</cp:coreProperties>
</file>