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41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71B3-0DB1-4D22-83CB-0FB02B184EB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E91BE-6726-41DF-BA3E-647857B699B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71B3-0DB1-4D22-83CB-0FB02B184EB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E91BE-6726-41DF-BA3E-647857B699B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71B3-0DB1-4D22-83CB-0FB02B184EB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E91BE-6726-41DF-BA3E-647857B699B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71B3-0DB1-4D22-83CB-0FB02B184EB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E91BE-6726-41DF-BA3E-647857B699B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71B3-0DB1-4D22-83CB-0FB02B184EB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E91BE-6726-41DF-BA3E-647857B699B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71B3-0DB1-4D22-83CB-0FB02B184EB2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E91BE-6726-41DF-BA3E-647857B699B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71B3-0DB1-4D22-83CB-0FB02B184EB2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E91BE-6726-41DF-BA3E-647857B699B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71B3-0DB1-4D22-83CB-0FB02B184EB2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E91BE-6726-41DF-BA3E-647857B699B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71B3-0DB1-4D22-83CB-0FB02B184EB2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E91BE-6726-41DF-BA3E-647857B699B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71B3-0DB1-4D22-83CB-0FB02B184EB2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E91BE-6726-41DF-BA3E-647857B699B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71B3-0DB1-4D22-83CB-0FB02B184EB2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E91BE-6726-41DF-BA3E-647857B699B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671B3-0DB1-4D22-83CB-0FB02B184EB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E91BE-6726-41DF-BA3E-647857B699B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51510" y="1092200"/>
          <a:ext cx="10888980" cy="4940304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413510"/>
                <a:gridCol w="1353820"/>
                <a:gridCol w="1353185"/>
                <a:gridCol w="1353820"/>
                <a:gridCol w="1353820"/>
                <a:gridCol w="1353820"/>
                <a:gridCol w="1353185"/>
                <a:gridCol w="1353820"/>
              </a:tblGrid>
              <a:tr h="6175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-3 Standard Deviations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-2 Standard Deviations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-1 Standard Deviation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200" b="1" dirty="0">
                          <a:effectLst/>
                        </a:rPr>
                        <a:t>Mean </a:t>
                      </a:r>
                      <a:r>
                        <a:rPr lang="en-US" sz="1200" dirty="0"/>
                        <a:t>± SD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+1 Standard Deviation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+2 Standard Deviations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+3 Standard Deviations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175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Axial Length 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(mm)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n-lt"/>
                        </a:rPr>
                        <a:t>19.44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n-lt"/>
                        </a:rPr>
                        <a:t>20.79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n-lt"/>
                        </a:rPr>
                        <a:t>22.14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cs typeface="+mn-lt"/>
                        </a:rPr>
                        <a:t>23.49 </a:t>
                      </a:r>
                      <a:r>
                        <a:rPr lang="en-US" sz="1600" b="0" dirty="0"/>
                        <a:t>± 1.35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n-lt"/>
                        </a:rPr>
                        <a:t>24.84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n-lt"/>
                        </a:rPr>
                        <a:t>26.19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n-lt"/>
                        </a:rPr>
                        <a:t>27.54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</a:tr>
              <a:tr h="6175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Corneal Radius of Curvature (mm)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ea typeface="Arial" panose="020B0604020202020204" pitchFamily="34" charset="0"/>
                          <a:cs typeface="+mn-lt"/>
                        </a:rPr>
                        <a:t>6.85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ea typeface="Arial" panose="020B0604020202020204" pitchFamily="34" charset="0"/>
                          <a:cs typeface="+mn-lt"/>
                        </a:rPr>
                        <a:t>7.13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ea typeface="Arial" panose="020B0604020202020204" pitchFamily="34" charset="0"/>
                          <a:cs typeface="+mn-lt"/>
                        </a:rPr>
                        <a:t>7.41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defTabSz="914400" rtl="0">
                        <a:defRPr lang="en-US" sz="900" b="0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en-US" sz="1600" b="1" dirty="0"/>
                        <a:t>7.69 </a:t>
                      </a:r>
                      <a:r>
                        <a:rPr lang="en-US" sz="1600" b="0" dirty="0"/>
                        <a:t>± 0.28 </a:t>
                      </a:r>
                      <a:endParaRPr lang="en-US" sz="1600" b="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ea typeface="Arial" panose="020B0604020202020204" pitchFamily="34" charset="0"/>
                          <a:cs typeface="+mn-lt"/>
                        </a:rPr>
                        <a:t>7.97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ea typeface="Arial" panose="020B0604020202020204" pitchFamily="34" charset="0"/>
                          <a:cs typeface="+mn-lt"/>
                        </a:rPr>
                        <a:t>8.25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ea typeface="Arial" panose="020B0604020202020204" pitchFamily="34" charset="0"/>
                          <a:cs typeface="+mn-lt"/>
                        </a:rPr>
                        <a:t>8.53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</a:tr>
              <a:tr h="6175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Keratometry (D)*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ea typeface="Arial" panose="020B0604020202020204" pitchFamily="34" charset="0"/>
                          <a:cs typeface="+mn-lt"/>
                        </a:rPr>
                        <a:t>49.27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ea typeface="Arial" panose="020B0604020202020204" pitchFamily="34" charset="0"/>
                          <a:cs typeface="+mn-lt"/>
                        </a:rPr>
                        <a:t>47.34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ea typeface="Arial" panose="020B0604020202020204" pitchFamily="34" charset="0"/>
                          <a:cs typeface="+mn-lt"/>
                        </a:rPr>
                        <a:t>45.55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ea typeface="Arial" panose="020B0604020202020204" pitchFamily="34" charset="0"/>
                          <a:cs typeface="+mn-lt"/>
                        </a:rPr>
                        <a:t>43.89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ea typeface="Arial" panose="020B0604020202020204" pitchFamily="34" charset="0"/>
                          <a:cs typeface="+mn-lt"/>
                        </a:rPr>
                        <a:t>42.35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ea typeface="Arial" panose="020B0604020202020204" pitchFamily="34" charset="0"/>
                          <a:cs typeface="+mn-lt"/>
                        </a:rPr>
                        <a:t>40.91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ea typeface="Arial" panose="020B0604020202020204" pitchFamily="34" charset="0"/>
                          <a:cs typeface="+mn-lt"/>
                        </a:rPr>
                        <a:t>39.57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</a:tr>
              <a:tr h="6175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Anterior Chamber 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Depth (mm)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n-lt"/>
                        </a:rPr>
                        <a:t>1.69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n-lt"/>
                        </a:rPr>
                        <a:t>2.16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n-lt"/>
                        </a:rPr>
                        <a:t>2.63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defTabSz="914400" rtl="0">
                        <a:defRPr lang="en-US" sz="900" b="0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en-US" sz="1600" b="1" dirty="0"/>
                        <a:t>3.10 </a:t>
                      </a:r>
                      <a:r>
                        <a:rPr lang="en-US" sz="1600" b="0" dirty="0"/>
                        <a:t>± 0.47</a:t>
                      </a:r>
                      <a:endParaRPr lang="en-US" sz="1600" b="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n-lt"/>
                        </a:rPr>
                        <a:t>3.57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n-lt"/>
                        </a:rPr>
                        <a:t>4.04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n-lt"/>
                        </a:rPr>
                        <a:t>4.51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</a:tr>
              <a:tr h="6175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White To White </a:t>
                      </a:r>
                      <a:endParaRPr lang="en-US" sz="120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(mm)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n-lt"/>
                        </a:rPr>
                        <a:t>10.54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n-lt"/>
                        </a:rPr>
                        <a:t>10.96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n-lt"/>
                        </a:rPr>
                        <a:t>11.38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defTabSz="914400" rtl="0">
                        <a:defRPr lang="en-US" sz="900" b="0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en-US" sz="1600" b="1" dirty="0"/>
                        <a:t>11.8 </a:t>
                      </a:r>
                      <a:r>
                        <a:rPr lang="en-US" sz="1600" b="0" dirty="0"/>
                        <a:t>± 0.42</a:t>
                      </a:r>
                      <a:endParaRPr lang="en-US" sz="1600" b="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n-lt"/>
                        </a:rPr>
                        <a:t>12.22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n-lt"/>
                        </a:rPr>
                        <a:t>12.64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n-lt"/>
                        </a:rPr>
                        <a:t>13.06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</a:tr>
              <a:tr h="6175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Lens Thickness</a:t>
                      </a:r>
                      <a:endParaRPr lang="en-US" sz="120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(mm)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ea typeface="Arial" panose="020B0604020202020204" pitchFamily="34" charset="0"/>
                          <a:cs typeface="+mn-lt"/>
                        </a:rPr>
                        <a:t>3.08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n-lt"/>
                        </a:rPr>
                        <a:t>3.51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n-lt"/>
                        </a:rPr>
                        <a:t>3.94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/>
                        <a:t>4.37 </a:t>
                      </a:r>
                      <a:r>
                        <a:rPr lang="en-US" sz="1600" b="0" dirty="0"/>
                        <a:t>± 0.43</a:t>
                      </a:r>
                      <a:endParaRPr lang="en-US" sz="1600" b="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n-lt"/>
                        </a:rPr>
                        <a:t>4.80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n-lt"/>
                        </a:rPr>
                        <a:t>5.23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n-lt"/>
                        </a:rPr>
                        <a:t>5.66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</a:tr>
              <a:tr h="6175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ea typeface="Arial" panose="020B0604020202020204" pitchFamily="34" charset="0"/>
                          <a:cs typeface="+mn-lt"/>
                        </a:rPr>
                        <a:t>Corneal Thickness (μm)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ea typeface="Arial" panose="020B0604020202020204" pitchFamily="34" charset="0"/>
                          <a:cs typeface="+mn-lt"/>
                        </a:rPr>
                        <a:t>430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ea typeface="Arial" panose="020B0604020202020204" pitchFamily="34" charset="0"/>
                          <a:cs typeface="+mn-lt"/>
                        </a:rPr>
                        <a:t>468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ea typeface="Arial" panose="020B0604020202020204" pitchFamily="34" charset="0"/>
                          <a:cs typeface="+mn-lt"/>
                        </a:rPr>
                        <a:t>506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/>
                        <a:t>544 </a:t>
                      </a:r>
                      <a:r>
                        <a:rPr lang="en-US" sz="1600" b="0" dirty="0"/>
                        <a:t>± 38</a:t>
                      </a:r>
                      <a:endParaRPr lang="en-US" sz="1600" b="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ea typeface="Arial" panose="020B0604020202020204" pitchFamily="34" charset="0"/>
                          <a:cs typeface="+mn-lt"/>
                        </a:rPr>
                        <a:t>582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ea typeface="Arial" panose="020B0604020202020204" pitchFamily="34" charset="0"/>
                          <a:cs typeface="+mn-lt"/>
                        </a:rPr>
                        <a:t>620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ea typeface="Arial" panose="020B0604020202020204" pitchFamily="34" charset="0"/>
                          <a:cs typeface="+mn-lt"/>
                        </a:rPr>
                        <a:t>658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ea typeface="Arial" panose="020B0604020202020204" pitchFamily="34" charset="0"/>
                        <a:cs typeface="+mn-lt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94014" y="522193"/>
            <a:ext cx="70039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Global Ocular Biometry </a:t>
            </a:r>
            <a:r>
              <a:rPr lang="en-US" sz="2800" dirty="0"/>
              <a:t>Quick Reference Chart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876089" y="6104691"/>
            <a:ext cx="36644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Durga Ganesh &amp; Shawn Lin, </a:t>
            </a:r>
            <a:r>
              <a:rPr lang="en-US" sz="2000" b="1" dirty="0"/>
              <a:t>UCLA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51510" y="6164179"/>
            <a:ext cx="477139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</a:rPr>
              <a:t>* Keratometry is an estimated value based on corneal radius of curvature</a:t>
            </a:r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688</Words>
  <PresentationFormat>Widescreen</PresentationFormat>
  <Paragraphs>134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SimSun</vt:lpstr>
      <vt:lpstr>Wingdings</vt:lpstr>
      <vt:lpstr>Calibri</vt:lpstr>
      <vt:lpstr>Microsoft YaHei</vt:lpstr>
      <vt:lpstr>Arial Unicode MS</vt:lpstr>
      <vt:lpstr>Calibri Light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Durga Ganesh</cp:lastModifiedBy>
  <cp:revision>24</cp:revision>
  <dcterms:created xsi:type="dcterms:W3CDTF">2021-09-17T03:38:00Z</dcterms:created>
  <dcterms:modified xsi:type="dcterms:W3CDTF">2021-11-13T18:25:59Z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4DA87C070E42419DA08AB95AA28D07DE</vt:lpwstr>
  </property>
  <property fmtid="{D5CDD505-2E9C-101B-9397-08002B2CF9AE}" pid="3" name="KSOProductBuildVer">
    <vt:lpwstr>1033-11.2.0.10351</vt:lpwstr>
  </property>
</Properties>
</file>