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62" r:id="rId5"/>
    <p:sldId id="260" r:id="rId6"/>
    <p:sldId id="26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02" y="12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4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21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52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3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04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4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1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5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1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6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54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3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0235B-F8E2-493D-B203-A60AE0970668}" type="datetimeFigureOut">
              <a:rPr lang="en-US" smtClean="0"/>
              <a:t>8/9/2021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4ECA0-5A0A-449D-BEE4-0E19D6ABA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1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542" y="-1143"/>
            <a:ext cx="122956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Trajectory of Platelet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Indicies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&amp; Clinical Outcomes (without imputation) 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3460" y="721376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42236" y="721376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73002" y="71818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93666" y="696923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Platelet Count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52168" y="690906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MPV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3768" y="662809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IPF (%)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351721" y="1711035"/>
            <a:ext cx="1398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Critical Illness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550493" y="3729020"/>
            <a:ext cx="1795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All Cause Mortality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9" t="10160"/>
          <a:stretch/>
        </p:blipFill>
        <p:spPr>
          <a:xfrm>
            <a:off x="510037" y="942633"/>
            <a:ext cx="2811348" cy="21488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8" t="9149"/>
          <a:stretch/>
        </p:blipFill>
        <p:spPr>
          <a:xfrm>
            <a:off x="529533" y="3130869"/>
            <a:ext cx="2819445" cy="21730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0" t="9863"/>
          <a:stretch/>
        </p:blipFill>
        <p:spPr>
          <a:xfrm>
            <a:off x="3685614" y="970586"/>
            <a:ext cx="2787388" cy="21559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5" t="9656"/>
          <a:stretch/>
        </p:blipFill>
        <p:spPr>
          <a:xfrm>
            <a:off x="3758666" y="3091454"/>
            <a:ext cx="2774688" cy="216088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" t="9781"/>
          <a:stretch/>
        </p:blipFill>
        <p:spPr>
          <a:xfrm>
            <a:off x="6811556" y="979300"/>
            <a:ext cx="2792776" cy="21578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3" t="10579"/>
          <a:stretch/>
        </p:blipFill>
        <p:spPr>
          <a:xfrm>
            <a:off x="6793107" y="3135796"/>
            <a:ext cx="2811225" cy="213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0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DBE68A6-C0F3-F649-B00D-6439CEC22B91}"/>
              </a:ext>
            </a:extLst>
          </p:cNvPr>
          <p:cNvSpPr txBox="1"/>
          <p:nvPr/>
        </p:nvSpPr>
        <p:spPr>
          <a:xfrm>
            <a:off x="-10541" y="-1143"/>
            <a:ext cx="1175642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Adjusted Odds Ratio for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Critical Illness and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Death based on platelet Count, MPV &amp; IPF (%) following removal of platelet count &lt; 150 x 10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/L. Adjusted Odds Ratio for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Critical Illness and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Death based on platelet Count, MPV &amp; IPF (%) following removal of platelet count &lt; 100 x 10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/L.  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42862" y="3242565"/>
          <a:ext cx="3592513" cy="247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Prism 8" r:id="rId3" imgW="3591994" imgH="2474618" progId="Prism8.Document">
                  <p:embed/>
                </p:oleObj>
              </mc:Choice>
              <mc:Fallback>
                <p:oleObj name="Prism 8" r:id="rId3" imgW="3591994" imgH="2474618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2862" y="3242565"/>
                        <a:ext cx="3592513" cy="2474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4066098" y="3242565"/>
          <a:ext cx="3592513" cy="247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Prism 8" r:id="rId5" imgW="3591994" imgH="2474618" progId="Prism8.Document">
                  <p:embed/>
                </p:oleObj>
              </mc:Choice>
              <mc:Fallback>
                <p:oleObj name="Prism 8" r:id="rId5" imgW="3591994" imgH="2474618" progId="Prism8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66098" y="3242565"/>
                        <a:ext cx="3592513" cy="2474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558223" y="906153"/>
          <a:ext cx="3592513" cy="247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Prism 8" r:id="rId7" imgW="3591994" imgH="2474618" progId="Prism8.Document">
                  <p:embed/>
                </p:oleObj>
              </mc:Choice>
              <mc:Fallback>
                <p:oleObj name="Prism 8" r:id="rId7" imgW="3591994" imgH="2474618" progId="Prism8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8223" y="906153"/>
                        <a:ext cx="3592513" cy="2474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4066099" y="951673"/>
          <a:ext cx="3592513" cy="247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Prism 8" r:id="rId9" imgW="3591994" imgH="2474618" progId="Prism8.Document">
                  <p:embed/>
                </p:oleObj>
              </mc:Choice>
              <mc:Fallback>
                <p:oleObj name="Prism 8" r:id="rId9" imgW="3591994" imgH="2474618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66099" y="951673"/>
                        <a:ext cx="3592513" cy="2474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8946" y="906152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8946" y="324256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23779" y="906152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23779" y="324256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</p:spTree>
    <p:extLst>
      <p:ext uri="{BB962C8B-B14F-4D97-AF65-F5344CB8AC3E}">
        <p14:creationId xmlns:p14="http://schemas.microsoft.com/office/powerpoint/2010/main" val="6370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496" y="47708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9718" y="2826388"/>
            <a:ext cx="1973810" cy="1684922"/>
            <a:chOff x="2450613" y="4626716"/>
            <a:chExt cx="1506582" cy="1376419"/>
          </a:xfrm>
        </p:grpSpPr>
        <p:grpSp>
          <p:nvGrpSpPr>
            <p:cNvPr id="5" name="Group 4"/>
            <p:cNvGrpSpPr/>
            <p:nvPr/>
          </p:nvGrpSpPr>
          <p:grpSpPr>
            <a:xfrm>
              <a:off x="2491853" y="4660165"/>
              <a:ext cx="1425929" cy="1342970"/>
              <a:chOff x="1529542" y="2676698"/>
              <a:chExt cx="1064029" cy="922713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559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923" t="29030" r="44804" b="45249"/>
              <a:stretch/>
            </p:blipFill>
            <p:spPr>
              <a:xfrm>
                <a:off x="1529542" y="2676698"/>
                <a:ext cx="1064029" cy="92271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5593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2061" t="95648"/>
              <a:stretch/>
            </p:blipFill>
            <p:spPr>
              <a:xfrm>
                <a:off x="2230581" y="3443270"/>
                <a:ext cx="362990" cy="156141"/>
              </a:xfrm>
              <a:prstGeom prst="rect">
                <a:avLst/>
              </a:prstGeom>
              <a:solidFill>
                <a:schemeClr val="accent2"/>
              </a:solidFill>
              <a:ln w="19050">
                <a:noFill/>
              </a:ln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2450613" y="4626716"/>
              <a:ext cx="15065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CD61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65279" y="850157"/>
            <a:ext cx="1868145" cy="1643976"/>
            <a:chOff x="343039" y="927402"/>
            <a:chExt cx="1425929" cy="134297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19000"/>
                      </a14:imgEffect>
                      <a14:imgEffect>
                        <a14:colorTemperature colorTemp="6857"/>
                      </a14:imgEffect>
                      <a14:imgEffect>
                        <a14:saturation sat="0"/>
                      </a14:imgEffect>
                      <a14:imgEffect>
                        <a14:brightnessContrast bright="7000" contrast="2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8" t="7083" r="25342" b="24152"/>
            <a:stretch/>
          </p:blipFill>
          <p:spPr>
            <a:xfrm>
              <a:off x="343039" y="927402"/>
              <a:ext cx="1425929" cy="134297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cxnSp>
          <p:nvCxnSpPr>
            <p:cNvPr id="11" name="Straight Arrow Connector 10"/>
            <p:cNvCxnSpPr/>
            <p:nvPr/>
          </p:nvCxnSpPr>
          <p:spPr>
            <a:xfrm flipV="1">
              <a:off x="1034987" y="1703227"/>
              <a:ext cx="140252" cy="1746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 flipV="1">
              <a:off x="1376224" y="1765769"/>
              <a:ext cx="223748" cy="1524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1129000" y="1304357"/>
              <a:ext cx="9637" cy="1735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1247533" y="1382164"/>
              <a:ext cx="9637" cy="1735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1316674" y="1487340"/>
              <a:ext cx="92630" cy="8709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1203124" y="1782594"/>
              <a:ext cx="92820" cy="12668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823000" y="486491"/>
            <a:ext cx="1667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2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Situ </a:t>
            </a: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ybridization</a:t>
            </a:r>
            <a:endParaRPr lang="en-US" sz="1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718" y="873137"/>
            <a:ext cx="2564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SARS-CoV-2 </a:t>
            </a:r>
          </a:p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sense probe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1547" y="2570388"/>
            <a:ext cx="1667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IHC</a:t>
            </a:r>
            <a:endParaRPr lang="en-US" sz="1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0"/>
            <a:ext cx="122956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Situ Hybridization of a Megakaryocyte from a COVID-19 Patient</a:t>
            </a:r>
          </a:p>
          <a:p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RNAscope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of lung megakaryocytes with negative sense probe which detects replicating SARS-CoV-2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virions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and corresponding CD61 IHC.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005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542" y="-1143"/>
            <a:ext cx="12202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Surface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expression of ACE2, CD147, DC-SIG, L-SIGN, CLEC10A, CLEC4G, and ASGR1 as determined by flow cytometry of CD34-derived megakaryocytes.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9348" y="2717227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Isotype Ctr</a:t>
            </a:r>
            <a:r>
              <a:rPr lang="en-US" sz="1200" dirty="0"/>
              <a:t>l</a:t>
            </a:r>
            <a:endParaRPr lang="en-US" sz="12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201" y="2931223"/>
            <a:ext cx="1634064" cy="1574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9264" y="2933578"/>
            <a:ext cx="1670733" cy="16094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22770" y="2757170"/>
            <a:ext cx="1270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CD209/ DC-SIGN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8540" y="2931223"/>
            <a:ext cx="1634063" cy="15740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52008" y="2742566"/>
            <a:ext cx="1373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CD299/ DC-SIGN L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842" y="2931223"/>
            <a:ext cx="1634064" cy="157409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88351" y="2739380"/>
            <a:ext cx="1308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CD301 –CLEC10A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4906" y="2904340"/>
            <a:ext cx="1670954" cy="160963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149381" y="2717226"/>
            <a:ext cx="1259284" cy="282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LSECtin/CLEC4G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85924" y="84497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8165" y="791741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Isotype Ctr</a:t>
            </a:r>
            <a:r>
              <a:rPr lang="en-US" sz="1200" dirty="0"/>
              <a:t>l</a:t>
            </a:r>
            <a:endParaRPr lang="en-US" sz="120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065" y="1037239"/>
            <a:ext cx="1544393" cy="14877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1458" y="1032645"/>
            <a:ext cx="1609581" cy="15505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24608" y="4773087"/>
            <a:ext cx="1517725" cy="146202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545828" y="805942"/>
            <a:ext cx="508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ACE2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45828" y="4543000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ASGR1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0387" y="4773087"/>
            <a:ext cx="1491071" cy="143635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47142" y="988983"/>
            <a:ext cx="1665027" cy="159417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12169" y="980329"/>
            <a:ext cx="1674066" cy="160282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996384" y="798558"/>
            <a:ext cx="762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CD147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34256" y="791740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Isotype Ctr</a:t>
            </a:r>
            <a:r>
              <a:rPr lang="en-US" sz="1200" dirty="0"/>
              <a:t>l</a:t>
            </a:r>
            <a:endParaRPr lang="en-US" sz="12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773217" y="456100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Isotype Ctr</a:t>
            </a:r>
            <a:r>
              <a:rPr lang="en-US" sz="1200" dirty="0"/>
              <a:t>l</a:t>
            </a:r>
            <a:endParaRPr lang="en-US" sz="12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2800289" y="558543"/>
            <a:ext cx="18181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cs typeface="Arial" panose="020B0604020202020204" pitchFamily="34" charset="0"/>
              </a:rPr>
              <a:t>CD34-Derived Megakaryocytes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59997" y="988983"/>
            <a:ext cx="1665027" cy="159417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25024" y="980329"/>
            <a:ext cx="1674066" cy="160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61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2956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16" y="677108"/>
            <a:ext cx="4876800" cy="4410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492" y="67710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6292" y="67710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322" y="677108"/>
            <a:ext cx="4014948" cy="401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542" y="-1143"/>
            <a:ext cx="12202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SARS-CoV-2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B)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S100A9 and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S100A8,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CD34-derived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megakaryocytes following incubation with SARS-CoV-2 or vehicle control. Cells were pretreated with a CD147-activity blocking antibody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(UM8D6, 15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g/mL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or IgG control (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15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g/mL)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 30 min prior to the addition of SARS-CoV-2.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701" y="838338"/>
            <a:ext cx="5518276" cy="247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627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DBE68A6-C0F3-F649-B00D-6439CEC22B91}"/>
              </a:ext>
            </a:extLst>
          </p:cNvPr>
          <p:cNvSpPr txBox="1"/>
          <p:nvPr/>
        </p:nvSpPr>
        <p:spPr>
          <a:xfrm>
            <a:off x="-10542" y="-1143"/>
            <a:ext cx="12295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Platelet degranulation pathway as determined by GO analysis.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01" y="425485"/>
            <a:ext cx="3096385" cy="299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1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3823</TotalTime>
  <Words>290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NYU Langone Medical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Barrett, Tessa</dc:creator>
  <cp:lastModifiedBy>Barrett, Tessa</cp:lastModifiedBy>
  <cp:revision>15</cp:revision>
  <dcterms:created xsi:type="dcterms:W3CDTF">2020-11-09T21:49:50Z</dcterms:created>
  <dcterms:modified xsi:type="dcterms:W3CDTF">2021-08-11T18:09:07Z</dcterms:modified>
</cp:coreProperties>
</file>