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62" r:id="rId2"/>
    <p:sldId id="436" r:id="rId3"/>
    <p:sldId id="445" r:id="rId4"/>
    <p:sldId id="446" r:id="rId5"/>
    <p:sldId id="438" r:id="rId6"/>
    <p:sldId id="426" r:id="rId7"/>
    <p:sldId id="435" r:id="rId8"/>
    <p:sldId id="439" r:id="rId9"/>
    <p:sldId id="447" r:id="rId10"/>
    <p:sldId id="433" r:id="rId11"/>
    <p:sldId id="427" r:id="rId12"/>
    <p:sldId id="428" r:id="rId13"/>
    <p:sldId id="448" r:id="rId14"/>
    <p:sldId id="444" r:id="rId15"/>
    <p:sldId id="440" r:id="rId16"/>
    <p:sldId id="441" r:id="rId17"/>
    <p:sldId id="442" r:id="rId18"/>
    <p:sldId id="432" r:id="rId19"/>
    <p:sldId id="437" r:id="rId20"/>
    <p:sldId id="429" r:id="rId21"/>
    <p:sldId id="43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402822B-F728-6A44-807F-F3A2D410608F}">
          <p14:sldIdLst>
            <p14:sldId id="262"/>
            <p14:sldId id="436"/>
            <p14:sldId id="445"/>
            <p14:sldId id="446"/>
            <p14:sldId id="438"/>
            <p14:sldId id="426"/>
            <p14:sldId id="435"/>
            <p14:sldId id="439"/>
            <p14:sldId id="447"/>
            <p14:sldId id="433"/>
            <p14:sldId id="427"/>
            <p14:sldId id="428"/>
            <p14:sldId id="448"/>
            <p14:sldId id="444"/>
            <p14:sldId id="440"/>
            <p14:sldId id="441"/>
            <p14:sldId id="442"/>
            <p14:sldId id="432"/>
            <p14:sldId id="437"/>
            <p14:sldId id="429"/>
            <p14:sldId id="4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50"/>
    <p:restoredTop sz="85146"/>
  </p:normalViewPr>
  <p:slideViewPr>
    <p:cSldViewPr snapToGrid="0" snapToObjects="1">
      <p:cViewPr varScale="1">
        <p:scale>
          <a:sx n="105" d="100"/>
          <a:sy n="105" d="100"/>
        </p:scale>
        <p:origin x="520"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100" d="100"/>
          <a:sy n="100" d="100"/>
        </p:scale>
        <p:origin x="3304" y="-4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awang/Documents/HLA/202203/ASE_LOHHLA_updat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Sheet3!$B$1</c:f>
              <c:strCache>
                <c:ptCount val="1"/>
                <c:pt idx="0">
                  <c:v>Total case</c:v>
                </c:pt>
              </c:strCache>
            </c:strRef>
          </c:tx>
          <c:spPr>
            <a:solidFill>
              <a:schemeClr val="bg1">
                <a:lumMod val="65000"/>
              </a:schemeClr>
            </a:solidFill>
            <a:ln>
              <a:noFill/>
            </a:ln>
            <a:effectLst/>
          </c:spPr>
          <c:invertIfNegative val="0"/>
          <c:cat>
            <c:strRef>
              <c:f>Sheet3!$A$2:$A$33</c:f>
              <c:strCache>
                <c:ptCount val="32"/>
                <c:pt idx="0">
                  <c:v>KICH</c:v>
                </c:pt>
                <c:pt idx="1">
                  <c:v>CESC</c:v>
                </c:pt>
                <c:pt idx="2">
                  <c:v>ACC</c:v>
                </c:pt>
                <c:pt idx="3">
                  <c:v>STAD</c:v>
                </c:pt>
                <c:pt idx="4">
                  <c:v>HNSC</c:v>
                </c:pt>
                <c:pt idx="5">
                  <c:v>ESCA</c:v>
                </c:pt>
                <c:pt idx="6">
                  <c:v>DLBC</c:v>
                </c:pt>
                <c:pt idx="7">
                  <c:v>THYM</c:v>
                </c:pt>
                <c:pt idx="8">
                  <c:v>LUAD</c:v>
                </c:pt>
                <c:pt idx="9">
                  <c:v>PDAC</c:v>
                </c:pt>
                <c:pt idx="10">
                  <c:v>UVM</c:v>
                </c:pt>
                <c:pt idx="11">
                  <c:v>LUSC</c:v>
                </c:pt>
                <c:pt idx="12">
                  <c:v>SKCM</c:v>
                </c:pt>
                <c:pt idx="13">
                  <c:v>COAD</c:v>
                </c:pt>
                <c:pt idx="14">
                  <c:v>PRAD</c:v>
                </c:pt>
                <c:pt idx="15">
                  <c:v>BLCA</c:v>
                </c:pt>
                <c:pt idx="16">
                  <c:v>LIHC</c:v>
                </c:pt>
                <c:pt idx="17">
                  <c:v>KIRP</c:v>
                </c:pt>
                <c:pt idx="18">
                  <c:v>READ</c:v>
                </c:pt>
                <c:pt idx="19">
                  <c:v>MESO</c:v>
                </c:pt>
                <c:pt idx="20">
                  <c:v>THCA</c:v>
                </c:pt>
                <c:pt idx="21">
                  <c:v>BRCA</c:v>
                </c:pt>
                <c:pt idx="22">
                  <c:v>OV</c:v>
                </c:pt>
                <c:pt idx="23">
                  <c:v>SARC</c:v>
                </c:pt>
                <c:pt idx="24">
                  <c:v>UCEC</c:v>
                </c:pt>
                <c:pt idx="25">
                  <c:v>KIRC</c:v>
                </c:pt>
                <c:pt idx="26">
                  <c:v>CHOL</c:v>
                </c:pt>
                <c:pt idx="27">
                  <c:v>LGG</c:v>
                </c:pt>
                <c:pt idx="28">
                  <c:v>GBM</c:v>
                </c:pt>
                <c:pt idx="29">
                  <c:v>PCPG</c:v>
                </c:pt>
                <c:pt idx="30">
                  <c:v>UCS</c:v>
                </c:pt>
                <c:pt idx="31">
                  <c:v>TGCT</c:v>
                </c:pt>
              </c:strCache>
            </c:strRef>
          </c:cat>
          <c:val>
            <c:numRef>
              <c:f>Sheet3!$B$2:$B$33</c:f>
              <c:numCache>
                <c:formatCode>General</c:formatCode>
                <c:ptCount val="32"/>
                <c:pt idx="0">
                  <c:v>113</c:v>
                </c:pt>
                <c:pt idx="1">
                  <c:v>307</c:v>
                </c:pt>
                <c:pt idx="2">
                  <c:v>92</c:v>
                </c:pt>
                <c:pt idx="3">
                  <c:v>443</c:v>
                </c:pt>
                <c:pt idx="4">
                  <c:v>528</c:v>
                </c:pt>
                <c:pt idx="5">
                  <c:v>185</c:v>
                </c:pt>
                <c:pt idx="6">
                  <c:v>58</c:v>
                </c:pt>
                <c:pt idx="7">
                  <c:v>124</c:v>
                </c:pt>
                <c:pt idx="8">
                  <c:v>585</c:v>
                </c:pt>
                <c:pt idx="9">
                  <c:v>185</c:v>
                </c:pt>
                <c:pt idx="10">
                  <c:v>80</c:v>
                </c:pt>
                <c:pt idx="11">
                  <c:v>504</c:v>
                </c:pt>
                <c:pt idx="12">
                  <c:v>470</c:v>
                </c:pt>
                <c:pt idx="13">
                  <c:v>461</c:v>
                </c:pt>
                <c:pt idx="14">
                  <c:v>500</c:v>
                </c:pt>
                <c:pt idx="15">
                  <c:v>412</c:v>
                </c:pt>
                <c:pt idx="16">
                  <c:v>377</c:v>
                </c:pt>
                <c:pt idx="17">
                  <c:v>291</c:v>
                </c:pt>
                <c:pt idx="18">
                  <c:v>172</c:v>
                </c:pt>
                <c:pt idx="19">
                  <c:v>87</c:v>
                </c:pt>
                <c:pt idx="20">
                  <c:v>507</c:v>
                </c:pt>
                <c:pt idx="21">
                  <c:v>1098</c:v>
                </c:pt>
                <c:pt idx="22">
                  <c:v>608</c:v>
                </c:pt>
                <c:pt idx="23">
                  <c:v>261</c:v>
                </c:pt>
                <c:pt idx="24">
                  <c:v>560</c:v>
                </c:pt>
                <c:pt idx="25">
                  <c:v>537</c:v>
                </c:pt>
                <c:pt idx="26">
                  <c:v>51</c:v>
                </c:pt>
                <c:pt idx="27">
                  <c:v>516</c:v>
                </c:pt>
                <c:pt idx="28">
                  <c:v>617</c:v>
                </c:pt>
                <c:pt idx="29">
                  <c:v>179</c:v>
                </c:pt>
                <c:pt idx="30">
                  <c:v>57</c:v>
                </c:pt>
                <c:pt idx="31">
                  <c:v>150</c:v>
                </c:pt>
              </c:numCache>
            </c:numRef>
          </c:val>
          <c:extLst>
            <c:ext xmlns:c16="http://schemas.microsoft.com/office/drawing/2014/chart" uri="{C3380CC4-5D6E-409C-BE32-E72D297353CC}">
              <c16:uniqueId val="{00000000-FF81-0342-AD9F-BB97BD3560CF}"/>
            </c:ext>
          </c:extLst>
        </c:ser>
        <c:ser>
          <c:idx val="1"/>
          <c:order val="1"/>
          <c:tx>
            <c:strRef>
              <c:f>Sheet3!$C$1</c:f>
              <c:strCache>
                <c:ptCount val="1"/>
                <c:pt idx="0">
                  <c:v>WES</c:v>
                </c:pt>
              </c:strCache>
            </c:strRef>
          </c:tx>
          <c:spPr>
            <a:solidFill>
              <a:schemeClr val="accent6">
                <a:lumMod val="60000"/>
                <a:lumOff val="40000"/>
              </a:schemeClr>
            </a:solidFill>
            <a:ln>
              <a:noFill/>
            </a:ln>
            <a:effectLst/>
          </c:spPr>
          <c:invertIfNegative val="0"/>
          <c:cat>
            <c:strRef>
              <c:f>Sheet3!$A$2:$A$33</c:f>
              <c:strCache>
                <c:ptCount val="32"/>
                <c:pt idx="0">
                  <c:v>KICH</c:v>
                </c:pt>
                <c:pt idx="1">
                  <c:v>CESC</c:v>
                </c:pt>
                <c:pt idx="2">
                  <c:v>ACC</c:v>
                </c:pt>
                <c:pt idx="3">
                  <c:v>STAD</c:v>
                </c:pt>
                <c:pt idx="4">
                  <c:v>HNSC</c:v>
                </c:pt>
                <c:pt idx="5">
                  <c:v>ESCA</c:v>
                </c:pt>
                <c:pt idx="6">
                  <c:v>DLBC</c:v>
                </c:pt>
                <c:pt idx="7">
                  <c:v>THYM</c:v>
                </c:pt>
                <c:pt idx="8">
                  <c:v>LUAD</c:v>
                </c:pt>
                <c:pt idx="9">
                  <c:v>PDAC</c:v>
                </c:pt>
                <c:pt idx="10">
                  <c:v>UVM</c:v>
                </c:pt>
                <c:pt idx="11">
                  <c:v>LUSC</c:v>
                </c:pt>
                <c:pt idx="12">
                  <c:v>SKCM</c:v>
                </c:pt>
                <c:pt idx="13">
                  <c:v>COAD</c:v>
                </c:pt>
                <c:pt idx="14">
                  <c:v>PRAD</c:v>
                </c:pt>
                <c:pt idx="15">
                  <c:v>BLCA</c:v>
                </c:pt>
                <c:pt idx="16">
                  <c:v>LIHC</c:v>
                </c:pt>
                <c:pt idx="17">
                  <c:v>KIRP</c:v>
                </c:pt>
                <c:pt idx="18">
                  <c:v>READ</c:v>
                </c:pt>
                <c:pt idx="19">
                  <c:v>MESO</c:v>
                </c:pt>
                <c:pt idx="20">
                  <c:v>THCA</c:v>
                </c:pt>
                <c:pt idx="21">
                  <c:v>BRCA</c:v>
                </c:pt>
                <c:pt idx="22">
                  <c:v>OV</c:v>
                </c:pt>
                <c:pt idx="23">
                  <c:v>SARC</c:v>
                </c:pt>
                <c:pt idx="24">
                  <c:v>UCEC</c:v>
                </c:pt>
                <c:pt idx="25">
                  <c:v>KIRC</c:v>
                </c:pt>
                <c:pt idx="26">
                  <c:v>CHOL</c:v>
                </c:pt>
                <c:pt idx="27">
                  <c:v>LGG</c:v>
                </c:pt>
                <c:pt idx="28">
                  <c:v>GBM</c:v>
                </c:pt>
                <c:pt idx="29">
                  <c:v>PCPG</c:v>
                </c:pt>
                <c:pt idx="30">
                  <c:v>UCS</c:v>
                </c:pt>
                <c:pt idx="31">
                  <c:v>TGCT</c:v>
                </c:pt>
              </c:strCache>
            </c:strRef>
          </c:cat>
          <c:val>
            <c:numRef>
              <c:f>Sheet3!$C$2:$C$33</c:f>
              <c:numCache>
                <c:formatCode>General</c:formatCode>
                <c:ptCount val="32"/>
                <c:pt idx="0">
                  <c:v>66</c:v>
                </c:pt>
                <c:pt idx="1">
                  <c:v>305</c:v>
                </c:pt>
                <c:pt idx="2">
                  <c:v>92</c:v>
                </c:pt>
                <c:pt idx="3">
                  <c:v>443</c:v>
                </c:pt>
                <c:pt idx="4">
                  <c:v>527</c:v>
                </c:pt>
                <c:pt idx="5">
                  <c:v>184</c:v>
                </c:pt>
                <c:pt idx="6">
                  <c:v>37</c:v>
                </c:pt>
                <c:pt idx="7">
                  <c:v>123</c:v>
                </c:pt>
                <c:pt idx="8">
                  <c:v>582</c:v>
                </c:pt>
                <c:pt idx="9">
                  <c:v>185</c:v>
                </c:pt>
                <c:pt idx="10">
                  <c:v>80</c:v>
                </c:pt>
                <c:pt idx="11">
                  <c:v>502</c:v>
                </c:pt>
                <c:pt idx="12">
                  <c:v>470</c:v>
                </c:pt>
                <c:pt idx="13">
                  <c:v>443</c:v>
                </c:pt>
                <c:pt idx="14">
                  <c:v>498</c:v>
                </c:pt>
                <c:pt idx="15">
                  <c:v>412</c:v>
                </c:pt>
                <c:pt idx="16">
                  <c:v>376</c:v>
                </c:pt>
                <c:pt idx="17">
                  <c:v>290</c:v>
                </c:pt>
                <c:pt idx="18">
                  <c:v>168</c:v>
                </c:pt>
                <c:pt idx="19">
                  <c:v>83</c:v>
                </c:pt>
                <c:pt idx="20">
                  <c:v>502</c:v>
                </c:pt>
                <c:pt idx="21">
                  <c:v>1050</c:v>
                </c:pt>
                <c:pt idx="22">
                  <c:v>460</c:v>
                </c:pt>
                <c:pt idx="23">
                  <c:v>255</c:v>
                </c:pt>
                <c:pt idx="24">
                  <c:v>553</c:v>
                </c:pt>
                <c:pt idx="25">
                  <c:v>345</c:v>
                </c:pt>
                <c:pt idx="26">
                  <c:v>51</c:v>
                </c:pt>
                <c:pt idx="27">
                  <c:v>515</c:v>
                </c:pt>
                <c:pt idx="28">
                  <c:v>401</c:v>
                </c:pt>
                <c:pt idx="29">
                  <c:v>179</c:v>
                </c:pt>
                <c:pt idx="30">
                  <c:v>57</c:v>
                </c:pt>
                <c:pt idx="31">
                  <c:v>150</c:v>
                </c:pt>
              </c:numCache>
            </c:numRef>
          </c:val>
          <c:extLst>
            <c:ext xmlns:c16="http://schemas.microsoft.com/office/drawing/2014/chart" uri="{C3380CC4-5D6E-409C-BE32-E72D297353CC}">
              <c16:uniqueId val="{00000001-FF81-0342-AD9F-BB97BD3560CF}"/>
            </c:ext>
          </c:extLst>
        </c:ser>
        <c:ser>
          <c:idx val="2"/>
          <c:order val="2"/>
          <c:tx>
            <c:strRef>
              <c:f>Sheet3!$D$1</c:f>
              <c:strCache>
                <c:ptCount val="1"/>
                <c:pt idx="0">
                  <c:v>RNA-seq</c:v>
                </c:pt>
              </c:strCache>
            </c:strRef>
          </c:tx>
          <c:spPr>
            <a:solidFill>
              <a:schemeClr val="accent5"/>
            </a:solidFill>
            <a:ln>
              <a:noFill/>
            </a:ln>
            <a:effectLst/>
          </c:spPr>
          <c:invertIfNegative val="0"/>
          <c:cat>
            <c:strRef>
              <c:f>Sheet3!$A$2:$A$33</c:f>
              <c:strCache>
                <c:ptCount val="32"/>
                <c:pt idx="0">
                  <c:v>KICH</c:v>
                </c:pt>
                <c:pt idx="1">
                  <c:v>CESC</c:v>
                </c:pt>
                <c:pt idx="2">
                  <c:v>ACC</c:v>
                </c:pt>
                <c:pt idx="3">
                  <c:v>STAD</c:v>
                </c:pt>
                <c:pt idx="4">
                  <c:v>HNSC</c:v>
                </c:pt>
                <c:pt idx="5">
                  <c:v>ESCA</c:v>
                </c:pt>
                <c:pt idx="6">
                  <c:v>DLBC</c:v>
                </c:pt>
                <c:pt idx="7">
                  <c:v>THYM</c:v>
                </c:pt>
                <c:pt idx="8">
                  <c:v>LUAD</c:v>
                </c:pt>
                <c:pt idx="9">
                  <c:v>PDAC</c:v>
                </c:pt>
                <c:pt idx="10">
                  <c:v>UVM</c:v>
                </c:pt>
                <c:pt idx="11">
                  <c:v>LUSC</c:v>
                </c:pt>
                <c:pt idx="12">
                  <c:v>SKCM</c:v>
                </c:pt>
                <c:pt idx="13">
                  <c:v>COAD</c:v>
                </c:pt>
                <c:pt idx="14">
                  <c:v>PRAD</c:v>
                </c:pt>
                <c:pt idx="15">
                  <c:v>BLCA</c:v>
                </c:pt>
                <c:pt idx="16">
                  <c:v>LIHC</c:v>
                </c:pt>
                <c:pt idx="17">
                  <c:v>KIRP</c:v>
                </c:pt>
                <c:pt idx="18">
                  <c:v>READ</c:v>
                </c:pt>
                <c:pt idx="19">
                  <c:v>MESO</c:v>
                </c:pt>
                <c:pt idx="20">
                  <c:v>THCA</c:v>
                </c:pt>
                <c:pt idx="21">
                  <c:v>BRCA</c:v>
                </c:pt>
                <c:pt idx="22">
                  <c:v>OV</c:v>
                </c:pt>
                <c:pt idx="23">
                  <c:v>SARC</c:v>
                </c:pt>
                <c:pt idx="24">
                  <c:v>UCEC</c:v>
                </c:pt>
                <c:pt idx="25">
                  <c:v>KIRC</c:v>
                </c:pt>
                <c:pt idx="26">
                  <c:v>CHOL</c:v>
                </c:pt>
                <c:pt idx="27">
                  <c:v>LGG</c:v>
                </c:pt>
                <c:pt idx="28">
                  <c:v>GBM</c:v>
                </c:pt>
                <c:pt idx="29">
                  <c:v>PCPG</c:v>
                </c:pt>
                <c:pt idx="30">
                  <c:v>UCS</c:v>
                </c:pt>
                <c:pt idx="31">
                  <c:v>TGCT</c:v>
                </c:pt>
              </c:strCache>
            </c:strRef>
          </c:cat>
          <c:val>
            <c:numRef>
              <c:f>Sheet3!$D$2:$D$33</c:f>
              <c:numCache>
                <c:formatCode>General</c:formatCode>
                <c:ptCount val="32"/>
                <c:pt idx="0">
                  <c:v>66</c:v>
                </c:pt>
                <c:pt idx="1">
                  <c:v>304</c:v>
                </c:pt>
                <c:pt idx="2">
                  <c:v>79</c:v>
                </c:pt>
                <c:pt idx="3">
                  <c:v>380</c:v>
                </c:pt>
                <c:pt idx="4">
                  <c:v>501</c:v>
                </c:pt>
                <c:pt idx="5">
                  <c:v>164</c:v>
                </c:pt>
                <c:pt idx="6">
                  <c:v>48</c:v>
                </c:pt>
                <c:pt idx="7">
                  <c:v>119</c:v>
                </c:pt>
                <c:pt idx="8">
                  <c:v>515</c:v>
                </c:pt>
                <c:pt idx="9">
                  <c:v>177</c:v>
                </c:pt>
                <c:pt idx="10">
                  <c:v>80</c:v>
                </c:pt>
                <c:pt idx="11">
                  <c:v>501</c:v>
                </c:pt>
                <c:pt idx="12">
                  <c:v>468</c:v>
                </c:pt>
                <c:pt idx="13">
                  <c:v>456</c:v>
                </c:pt>
                <c:pt idx="14">
                  <c:v>496</c:v>
                </c:pt>
                <c:pt idx="15">
                  <c:v>408</c:v>
                </c:pt>
                <c:pt idx="16">
                  <c:v>371</c:v>
                </c:pt>
                <c:pt idx="17">
                  <c:v>285</c:v>
                </c:pt>
                <c:pt idx="18">
                  <c:v>167</c:v>
                </c:pt>
                <c:pt idx="19">
                  <c:v>86</c:v>
                </c:pt>
                <c:pt idx="20">
                  <c:v>502</c:v>
                </c:pt>
                <c:pt idx="21">
                  <c:v>1092</c:v>
                </c:pt>
                <c:pt idx="22">
                  <c:v>376</c:v>
                </c:pt>
                <c:pt idx="23">
                  <c:v>259</c:v>
                </c:pt>
                <c:pt idx="24">
                  <c:v>555</c:v>
                </c:pt>
                <c:pt idx="25">
                  <c:v>530</c:v>
                </c:pt>
                <c:pt idx="26">
                  <c:v>36</c:v>
                </c:pt>
                <c:pt idx="27">
                  <c:v>512</c:v>
                </c:pt>
                <c:pt idx="28">
                  <c:v>166</c:v>
                </c:pt>
                <c:pt idx="29">
                  <c:v>179</c:v>
                </c:pt>
                <c:pt idx="30">
                  <c:v>56</c:v>
                </c:pt>
                <c:pt idx="31">
                  <c:v>150</c:v>
                </c:pt>
              </c:numCache>
            </c:numRef>
          </c:val>
          <c:extLst>
            <c:ext xmlns:c16="http://schemas.microsoft.com/office/drawing/2014/chart" uri="{C3380CC4-5D6E-409C-BE32-E72D297353CC}">
              <c16:uniqueId val="{00000002-FF81-0342-AD9F-BB97BD3560CF}"/>
            </c:ext>
          </c:extLst>
        </c:ser>
        <c:ser>
          <c:idx val="3"/>
          <c:order val="3"/>
          <c:tx>
            <c:strRef>
              <c:f>Sheet3!$E$1</c:f>
              <c:strCache>
                <c:ptCount val="1"/>
                <c:pt idx="0">
                  <c:v>arcasHLA-quant</c:v>
                </c:pt>
              </c:strCache>
            </c:strRef>
          </c:tx>
          <c:spPr>
            <a:solidFill>
              <a:schemeClr val="accent4"/>
            </a:solidFill>
            <a:ln>
              <a:noFill/>
            </a:ln>
            <a:effectLst/>
          </c:spPr>
          <c:invertIfNegative val="0"/>
          <c:cat>
            <c:strRef>
              <c:f>Sheet3!$A$2:$A$33</c:f>
              <c:strCache>
                <c:ptCount val="32"/>
                <c:pt idx="0">
                  <c:v>KICH</c:v>
                </c:pt>
                <c:pt idx="1">
                  <c:v>CESC</c:v>
                </c:pt>
                <c:pt idx="2">
                  <c:v>ACC</c:v>
                </c:pt>
                <c:pt idx="3">
                  <c:v>STAD</c:v>
                </c:pt>
                <c:pt idx="4">
                  <c:v>HNSC</c:v>
                </c:pt>
                <c:pt idx="5">
                  <c:v>ESCA</c:v>
                </c:pt>
                <c:pt idx="6">
                  <c:v>DLBC</c:v>
                </c:pt>
                <c:pt idx="7">
                  <c:v>THYM</c:v>
                </c:pt>
                <c:pt idx="8">
                  <c:v>LUAD</c:v>
                </c:pt>
                <c:pt idx="9">
                  <c:v>PDAC</c:v>
                </c:pt>
                <c:pt idx="10">
                  <c:v>UVM</c:v>
                </c:pt>
                <c:pt idx="11">
                  <c:v>LUSC</c:v>
                </c:pt>
                <c:pt idx="12">
                  <c:v>SKCM</c:v>
                </c:pt>
                <c:pt idx="13">
                  <c:v>COAD</c:v>
                </c:pt>
                <c:pt idx="14">
                  <c:v>PRAD</c:v>
                </c:pt>
                <c:pt idx="15">
                  <c:v>BLCA</c:v>
                </c:pt>
                <c:pt idx="16">
                  <c:v>LIHC</c:v>
                </c:pt>
                <c:pt idx="17">
                  <c:v>KIRP</c:v>
                </c:pt>
                <c:pt idx="18">
                  <c:v>READ</c:v>
                </c:pt>
                <c:pt idx="19">
                  <c:v>MESO</c:v>
                </c:pt>
                <c:pt idx="20">
                  <c:v>THCA</c:v>
                </c:pt>
                <c:pt idx="21">
                  <c:v>BRCA</c:v>
                </c:pt>
                <c:pt idx="22">
                  <c:v>OV</c:v>
                </c:pt>
                <c:pt idx="23">
                  <c:v>SARC</c:v>
                </c:pt>
                <c:pt idx="24">
                  <c:v>UCEC</c:v>
                </c:pt>
                <c:pt idx="25">
                  <c:v>KIRC</c:v>
                </c:pt>
                <c:pt idx="26">
                  <c:v>CHOL</c:v>
                </c:pt>
                <c:pt idx="27">
                  <c:v>LGG</c:v>
                </c:pt>
                <c:pt idx="28">
                  <c:v>GBM</c:v>
                </c:pt>
                <c:pt idx="29">
                  <c:v>PCPG</c:v>
                </c:pt>
                <c:pt idx="30">
                  <c:v>UCS</c:v>
                </c:pt>
                <c:pt idx="31">
                  <c:v>TGCT</c:v>
                </c:pt>
              </c:strCache>
            </c:strRef>
          </c:cat>
          <c:val>
            <c:numRef>
              <c:f>Sheet3!$E$2:$E$33</c:f>
              <c:numCache>
                <c:formatCode>General</c:formatCode>
                <c:ptCount val="32"/>
                <c:pt idx="0">
                  <c:v>64</c:v>
                </c:pt>
                <c:pt idx="1">
                  <c:v>294</c:v>
                </c:pt>
                <c:pt idx="2">
                  <c:v>78</c:v>
                </c:pt>
                <c:pt idx="3">
                  <c:v>371</c:v>
                </c:pt>
                <c:pt idx="4">
                  <c:v>495</c:v>
                </c:pt>
                <c:pt idx="5">
                  <c:v>158</c:v>
                </c:pt>
                <c:pt idx="6">
                  <c:v>37</c:v>
                </c:pt>
                <c:pt idx="7">
                  <c:v>115</c:v>
                </c:pt>
                <c:pt idx="8">
                  <c:v>511</c:v>
                </c:pt>
                <c:pt idx="9">
                  <c:v>146</c:v>
                </c:pt>
                <c:pt idx="10">
                  <c:v>80</c:v>
                </c:pt>
                <c:pt idx="11">
                  <c:v>472</c:v>
                </c:pt>
                <c:pt idx="12">
                  <c:v>76</c:v>
                </c:pt>
                <c:pt idx="13">
                  <c:v>394</c:v>
                </c:pt>
                <c:pt idx="14">
                  <c:v>492</c:v>
                </c:pt>
                <c:pt idx="15">
                  <c:v>391</c:v>
                </c:pt>
                <c:pt idx="16">
                  <c:v>363</c:v>
                </c:pt>
                <c:pt idx="17">
                  <c:v>285</c:v>
                </c:pt>
                <c:pt idx="18">
                  <c:v>140</c:v>
                </c:pt>
                <c:pt idx="19">
                  <c:v>82</c:v>
                </c:pt>
                <c:pt idx="20">
                  <c:v>481</c:v>
                </c:pt>
                <c:pt idx="21">
                  <c:v>1034</c:v>
                </c:pt>
                <c:pt idx="22">
                  <c:v>274</c:v>
                </c:pt>
                <c:pt idx="23">
                  <c:v>248</c:v>
                </c:pt>
                <c:pt idx="24">
                  <c:v>521</c:v>
                </c:pt>
                <c:pt idx="25">
                  <c:v>326</c:v>
                </c:pt>
                <c:pt idx="26">
                  <c:v>34</c:v>
                </c:pt>
                <c:pt idx="27">
                  <c:v>505</c:v>
                </c:pt>
                <c:pt idx="28">
                  <c:v>151</c:v>
                </c:pt>
                <c:pt idx="29">
                  <c:v>177</c:v>
                </c:pt>
                <c:pt idx="30">
                  <c:v>56</c:v>
                </c:pt>
                <c:pt idx="31">
                  <c:v>149</c:v>
                </c:pt>
              </c:numCache>
            </c:numRef>
          </c:val>
          <c:extLst>
            <c:ext xmlns:c16="http://schemas.microsoft.com/office/drawing/2014/chart" uri="{C3380CC4-5D6E-409C-BE32-E72D297353CC}">
              <c16:uniqueId val="{00000003-FF81-0342-AD9F-BB97BD3560CF}"/>
            </c:ext>
          </c:extLst>
        </c:ser>
        <c:ser>
          <c:idx val="4"/>
          <c:order val="4"/>
          <c:tx>
            <c:strRef>
              <c:f>Sheet3!$F$1</c:f>
              <c:strCache>
                <c:ptCount val="1"/>
                <c:pt idx="0">
                  <c:v>Purity &gt; 0.1</c:v>
                </c:pt>
              </c:strCache>
            </c:strRef>
          </c:tx>
          <c:spPr>
            <a:solidFill>
              <a:srgbClr val="C00000"/>
            </a:solidFill>
            <a:ln>
              <a:noFill/>
            </a:ln>
            <a:effectLst/>
          </c:spPr>
          <c:invertIfNegative val="0"/>
          <c:cat>
            <c:strRef>
              <c:f>Sheet3!$A$2:$A$33</c:f>
              <c:strCache>
                <c:ptCount val="32"/>
                <c:pt idx="0">
                  <c:v>KICH</c:v>
                </c:pt>
                <c:pt idx="1">
                  <c:v>CESC</c:v>
                </c:pt>
                <c:pt idx="2">
                  <c:v>ACC</c:v>
                </c:pt>
                <c:pt idx="3">
                  <c:v>STAD</c:v>
                </c:pt>
                <c:pt idx="4">
                  <c:v>HNSC</c:v>
                </c:pt>
                <c:pt idx="5">
                  <c:v>ESCA</c:v>
                </c:pt>
                <c:pt idx="6">
                  <c:v>DLBC</c:v>
                </c:pt>
                <c:pt idx="7">
                  <c:v>THYM</c:v>
                </c:pt>
                <c:pt idx="8">
                  <c:v>LUAD</c:v>
                </c:pt>
                <c:pt idx="9">
                  <c:v>PDAC</c:v>
                </c:pt>
                <c:pt idx="10">
                  <c:v>UVM</c:v>
                </c:pt>
                <c:pt idx="11">
                  <c:v>LUSC</c:v>
                </c:pt>
                <c:pt idx="12">
                  <c:v>SKCM</c:v>
                </c:pt>
                <c:pt idx="13">
                  <c:v>COAD</c:v>
                </c:pt>
                <c:pt idx="14">
                  <c:v>PRAD</c:v>
                </c:pt>
                <c:pt idx="15">
                  <c:v>BLCA</c:v>
                </c:pt>
                <c:pt idx="16">
                  <c:v>LIHC</c:v>
                </c:pt>
                <c:pt idx="17">
                  <c:v>KIRP</c:v>
                </c:pt>
                <c:pt idx="18">
                  <c:v>READ</c:v>
                </c:pt>
                <c:pt idx="19">
                  <c:v>MESO</c:v>
                </c:pt>
                <c:pt idx="20">
                  <c:v>THCA</c:v>
                </c:pt>
                <c:pt idx="21">
                  <c:v>BRCA</c:v>
                </c:pt>
                <c:pt idx="22">
                  <c:v>OV</c:v>
                </c:pt>
                <c:pt idx="23">
                  <c:v>SARC</c:v>
                </c:pt>
                <c:pt idx="24">
                  <c:v>UCEC</c:v>
                </c:pt>
                <c:pt idx="25">
                  <c:v>KIRC</c:v>
                </c:pt>
                <c:pt idx="26">
                  <c:v>CHOL</c:v>
                </c:pt>
                <c:pt idx="27">
                  <c:v>LGG</c:v>
                </c:pt>
                <c:pt idx="28">
                  <c:v>GBM</c:v>
                </c:pt>
                <c:pt idx="29">
                  <c:v>PCPG</c:v>
                </c:pt>
                <c:pt idx="30">
                  <c:v>UCS</c:v>
                </c:pt>
                <c:pt idx="31">
                  <c:v>TGCT</c:v>
                </c:pt>
              </c:strCache>
            </c:strRef>
          </c:cat>
          <c:val>
            <c:numRef>
              <c:f>Sheet3!$F$2:$F$33</c:f>
              <c:numCache>
                <c:formatCode>General</c:formatCode>
                <c:ptCount val="32"/>
                <c:pt idx="0">
                  <c:v>63</c:v>
                </c:pt>
                <c:pt idx="1">
                  <c:v>294</c:v>
                </c:pt>
                <c:pt idx="2">
                  <c:v>78</c:v>
                </c:pt>
                <c:pt idx="3">
                  <c:v>324</c:v>
                </c:pt>
                <c:pt idx="4">
                  <c:v>465</c:v>
                </c:pt>
                <c:pt idx="5">
                  <c:v>155</c:v>
                </c:pt>
                <c:pt idx="6">
                  <c:v>35</c:v>
                </c:pt>
                <c:pt idx="7">
                  <c:v>81</c:v>
                </c:pt>
                <c:pt idx="8">
                  <c:v>472</c:v>
                </c:pt>
                <c:pt idx="9">
                  <c:v>133</c:v>
                </c:pt>
                <c:pt idx="10">
                  <c:v>79</c:v>
                </c:pt>
                <c:pt idx="11">
                  <c:v>453</c:v>
                </c:pt>
                <c:pt idx="12">
                  <c:v>73</c:v>
                </c:pt>
                <c:pt idx="13">
                  <c:v>386</c:v>
                </c:pt>
                <c:pt idx="14">
                  <c:v>392</c:v>
                </c:pt>
                <c:pt idx="15">
                  <c:v>369</c:v>
                </c:pt>
                <c:pt idx="16">
                  <c:v>351</c:v>
                </c:pt>
                <c:pt idx="17">
                  <c:v>266</c:v>
                </c:pt>
                <c:pt idx="18">
                  <c:v>139</c:v>
                </c:pt>
                <c:pt idx="19">
                  <c:v>78</c:v>
                </c:pt>
                <c:pt idx="20">
                  <c:v>172</c:v>
                </c:pt>
                <c:pt idx="21">
                  <c:v>999</c:v>
                </c:pt>
                <c:pt idx="22">
                  <c:v>274</c:v>
                </c:pt>
                <c:pt idx="23">
                  <c:v>236</c:v>
                </c:pt>
                <c:pt idx="24">
                  <c:v>484</c:v>
                </c:pt>
                <c:pt idx="25">
                  <c:v>311</c:v>
                </c:pt>
                <c:pt idx="26">
                  <c:v>33</c:v>
                </c:pt>
                <c:pt idx="27">
                  <c:v>474</c:v>
                </c:pt>
                <c:pt idx="28">
                  <c:v>146</c:v>
                </c:pt>
                <c:pt idx="29">
                  <c:v>168</c:v>
                </c:pt>
                <c:pt idx="30">
                  <c:v>55</c:v>
                </c:pt>
                <c:pt idx="31">
                  <c:v>144</c:v>
                </c:pt>
              </c:numCache>
            </c:numRef>
          </c:val>
          <c:extLst>
            <c:ext xmlns:c16="http://schemas.microsoft.com/office/drawing/2014/chart" uri="{C3380CC4-5D6E-409C-BE32-E72D297353CC}">
              <c16:uniqueId val="{00000004-FF81-0342-AD9F-BB97BD3560CF}"/>
            </c:ext>
          </c:extLst>
        </c:ser>
        <c:dLbls>
          <c:showLegendKey val="0"/>
          <c:showVal val="0"/>
          <c:showCatName val="0"/>
          <c:showSerName val="0"/>
          <c:showPercent val="0"/>
          <c:showBubbleSize val="0"/>
        </c:dLbls>
        <c:gapWidth val="219"/>
        <c:overlap val="-27"/>
        <c:axId val="420113792"/>
        <c:axId val="403442112"/>
      </c:barChart>
      <c:catAx>
        <c:axId val="420113792"/>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2700000" spcFirstLastPara="1" vertOverflow="ellipsis"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03442112"/>
        <c:crosses val="autoZero"/>
        <c:auto val="1"/>
        <c:lblAlgn val="ctr"/>
        <c:lblOffset val="100"/>
        <c:noMultiLvlLbl val="0"/>
      </c:catAx>
      <c:valAx>
        <c:axId val="403442112"/>
        <c:scaling>
          <c:orientation val="minMax"/>
        </c:scaling>
        <c:delete val="0"/>
        <c:axPos val="l"/>
        <c:majorGridlines>
          <c:spPr>
            <a:ln w="9525" cap="flat" cmpd="sng" algn="ctr">
              <a:solidFill>
                <a:schemeClr val="tx1">
                  <a:lumMod val="15000"/>
                  <a:lumOff val="85000"/>
                </a:schemeClr>
              </a:solidFill>
              <a:prstDash val="lgDash"/>
              <a:round/>
            </a:ln>
            <a:effectLst/>
          </c:spPr>
        </c:majorGridlines>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201137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6A8BD7-239C-8442-8CC8-9A3AC6E86E0F}" type="datetimeFigureOut">
              <a:rPr lang="en-US" smtClean="0"/>
              <a:t>1/9/23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711205-C941-A541-99C8-8B754729CA1B}" type="slidenum">
              <a:rPr lang="en-US" smtClean="0"/>
              <a:t>‹#›</a:t>
            </a:fld>
            <a:endParaRPr lang="en-US"/>
          </a:p>
        </p:txBody>
      </p:sp>
    </p:spTree>
    <p:extLst>
      <p:ext uri="{BB962C8B-B14F-4D97-AF65-F5344CB8AC3E}">
        <p14:creationId xmlns:p14="http://schemas.microsoft.com/office/powerpoint/2010/main" val="637626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870AE-0BD6-4547-85FE-E869BF0106A4}" type="datetimeFigureOut">
              <a:rPr lang="en-US" smtClean="0"/>
              <a:t>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A26986-EB57-C244-882B-909779CA484E}" type="slidenum">
              <a:rPr lang="en-US" smtClean="0"/>
              <a:t>‹#›</a:t>
            </a:fld>
            <a:endParaRPr lang="en-US"/>
          </a:p>
        </p:txBody>
      </p:sp>
    </p:spTree>
    <p:extLst>
      <p:ext uri="{BB962C8B-B14F-4D97-AF65-F5344CB8AC3E}">
        <p14:creationId xmlns:p14="http://schemas.microsoft.com/office/powerpoint/2010/main" val="1855099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FDA26986-EB57-C244-882B-909779CA484E}" type="slidenum">
              <a:rPr lang="en-US" smtClean="0"/>
              <a:t>1</a:t>
            </a:fld>
            <a:endParaRPr lang="en-US"/>
          </a:p>
        </p:txBody>
      </p:sp>
    </p:spTree>
    <p:extLst>
      <p:ext uri="{BB962C8B-B14F-4D97-AF65-F5344CB8AC3E}">
        <p14:creationId xmlns:p14="http://schemas.microsoft.com/office/powerpoint/2010/main" val="10100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A26986-EB57-C244-882B-909779CA484E}" type="slidenum">
              <a:rPr lang="en-US" smtClean="0"/>
              <a:t>14</a:t>
            </a:fld>
            <a:endParaRPr lang="en-US"/>
          </a:p>
        </p:txBody>
      </p:sp>
    </p:spTree>
    <p:extLst>
      <p:ext uri="{BB962C8B-B14F-4D97-AF65-F5344CB8AC3E}">
        <p14:creationId xmlns:p14="http://schemas.microsoft.com/office/powerpoint/2010/main" val="1822892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A26986-EB57-C244-882B-909779CA484E}" type="slidenum">
              <a:rPr lang="en-US" smtClean="0"/>
              <a:t>19</a:t>
            </a:fld>
            <a:endParaRPr lang="en-US"/>
          </a:p>
        </p:txBody>
      </p:sp>
    </p:spTree>
    <p:extLst>
      <p:ext uri="{BB962C8B-B14F-4D97-AF65-F5344CB8AC3E}">
        <p14:creationId xmlns:p14="http://schemas.microsoft.com/office/powerpoint/2010/main" val="3024095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DE7C8FC-0B61-7B48-8923-1D3CD5EA72FD}"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47826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E7C8FC-0B61-7B48-8923-1D3CD5EA72FD}"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340400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E7C8FC-0B61-7B48-8923-1D3CD5EA72FD}"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211103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E7C8FC-0B61-7B48-8923-1D3CD5EA72FD}"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15563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E7C8FC-0B61-7B48-8923-1D3CD5EA72FD}"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201288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E7C8FC-0B61-7B48-8923-1D3CD5EA72FD}"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771193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E7C8FC-0B61-7B48-8923-1D3CD5EA72FD}" type="datetimeFigureOut">
              <a:rPr lang="en-US" smtClean="0"/>
              <a:t>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137958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E7C8FC-0B61-7B48-8923-1D3CD5EA72FD}" type="datetimeFigureOut">
              <a:rPr lang="en-US" smtClean="0"/>
              <a:t>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22103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E7C8FC-0B61-7B48-8923-1D3CD5EA72FD}" type="datetimeFigureOut">
              <a:rPr lang="en-US" smtClean="0"/>
              <a:t>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1867429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E7C8FC-0B61-7B48-8923-1D3CD5EA72FD}"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422004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E7C8FC-0B61-7B48-8923-1D3CD5EA72FD}"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0595F-FB9B-5E48-8FD5-F87DB9AFC3CE}" type="slidenum">
              <a:rPr lang="en-US" smtClean="0"/>
              <a:t>‹#›</a:t>
            </a:fld>
            <a:endParaRPr lang="en-US"/>
          </a:p>
        </p:txBody>
      </p:sp>
    </p:spTree>
    <p:extLst>
      <p:ext uri="{BB962C8B-B14F-4D97-AF65-F5344CB8AC3E}">
        <p14:creationId xmlns:p14="http://schemas.microsoft.com/office/powerpoint/2010/main" val="1645099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E7C8FC-0B61-7B48-8923-1D3CD5EA72FD}" type="datetimeFigureOut">
              <a:rPr lang="en-US" smtClean="0"/>
              <a:t>1/9/23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C0595F-FB9B-5E48-8FD5-F87DB9AFC3CE}" type="slidenum">
              <a:rPr lang="en-US" smtClean="0"/>
              <a:t>‹#›</a:t>
            </a:fld>
            <a:endParaRPr lang="en-US"/>
          </a:p>
        </p:txBody>
      </p:sp>
    </p:spTree>
    <p:extLst>
      <p:ext uri="{BB962C8B-B14F-4D97-AF65-F5344CB8AC3E}">
        <p14:creationId xmlns:p14="http://schemas.microsoft.com/office/powerpoint/2010/main" val="1433260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3.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3.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F24199-B95B-DA4C-AE93-D2981C2D1ED7}"/>
              </a:ext>
            </a:extLst>
          </p:cNvPr>
          <p:cNvPicPr>
            <a:picLocks noChangeAspect="1"/>
          </p:cNvPicPr>
          <p:nvPr/>
        </p:nvPicPr>
        <p:blipFill>
          <a:blip r:embed="rId3"/>
          <a:stretch>
            <a:fillRect/>
          </a:stretch>
        </p:blipFill>
        <p:spPr>
          <a:xfrm>
            <a:off x="494489" y="1254085"/>
            <a:ext cx="11361538" cy="2971401"/>
          </a:xfrm>
          <a:prstGeom prst="rect">
            <a:avLst/>
          </a:prstGeom>
        </p:spPr>
      </p:pic>
      <mc:AlternateContent xmlns:mc="http://schemas.openxmlformats.org/markup-compatibility/2006">
        <mc:Choice xmlns:a14="http://schemas.microsoft.com/office/drawing/2010/main" Requires="a14">
          <p:sp>
            <p:nvSpPr>
              <p:cNvPr id="2" name="TextBox 1"/>
              <p:cNvSpPr txBox="1"/>
              <p:nvPr/>
            </p:nvSpPr>
            <p:spPr>
              <a:xfrm>
                <a:off x="340601" y="4864862"/>
                <a:ext cx="11641192"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 </a:t>
                </a:r>
                <a:r>
                  <a:rPr lang="en-US" dirty="0">
                    <a:latin typeface="Arial" panose="020B0604020202020204" pitchFamily="34" charset="0"/>
                    <a:cs typeface="Arial" panose="020B0604020202020204" pitchFamily="34" charset="0"/>
                  </a:rPr>
                  <a:t>Agreement between </a:t>
                </a:r>
                <a:r>
                  <a:rPr lang="en-US" i="1" dirty="0" err="1">
                    <a:latin typeface="Arial" panose="020B0604020202020204" pitchFamily="34" charset="0"/>
                    <a:cs typeface="Arial" panose="020B0604020202020204" pitchFamily="34" charset="0"/>
                  </a:rPr>
                  <a:t>arcasHLA</a:t>
                </a:r>
                <a:r>
                  <a:rPr lang="en-US" i="1" dirty="0">
                    <a:latin typeface="Arial" panose="020B0604020202020204" pitchFamily="34" charset="0"/>
                    <a:cs typeface="Arial" panose="020B0604020202020204" pitchFamily="34" charset="0"/>
                  </a:rPr>
                  <a:t>-quant</a:t>
                </a:r>
                <a:r>
                  <a:rPr lang="en-US" dirty="0">
                    <a:latin typeface="Arial" panose="020B0604020202020204" pitchFamily="34" charset="0"/>
                    <a:cs typeface="Arial" panose="020B0604020202020204" pitchFamily="34" charset="0"/>
                  </a:rPr>
                  <a:t> and RSEM on HLA-I gene expression quantification for TCGA cohorts. Shown are the </a:t>
                </a:r>
                <a:r>
                  <a:rPr lang="en-US" dirty="0" err="1">
                    <a:latin typeface="Arial" panose="020B0604020202020204" pitchFamily="34" charset="0"/>
                    <a:cs typeface="Arial" panose="020B0604020202020204" pitchFamily="34" charset="0"/>
                  </a:rPr>
                  <a:t>heatscatter</a:t>
                </a:r>
                <a:r>
                  <a:rPr lang="en-US" dirty="0">
                    <a:latin typeface="Arial" panose="020B0604020202020204" pitchFamily="34" charset="0"/>
                    <a:cs typeface="Arial" panose="020B0604020202020204" pitchFamily="34" charset="0"/>
                  </a:rPr>
                  <a:t> plots of read counts given by </a:t>
                </a:r>
                <a:r>
                  <a:rPr lang="en-US" i="1" dirty="0" err="1">
                    <a:latin typeface="Arial" panose="020B0604020202020204" pitchFamily="34" charset="0"/>
                    <a:cs typeface="Arial" panose="020B0604020202020204" pitchFamily="34" charset="0"/>
                  </a:rPr>
                  <a:t>arcasHLA</a:t>
                </a:r>
                <a:r>
                  <a:rPr lang="en-US" i="1" dirty="0">
                    <a:latin typeface="Arial" panose="020B0604020202020204" pitchFamily="34" charset="0"/>
                    <a:cs typeface="Arial" panose="020B0604020202020204" pitchFamily="34" charset="0"/>
                  </a:rPr>
                  <a:t>-quant</a:t>
                </a:r>
                <a:r>
                  <a:rPr lang="en-US" dirty="0">
                    <a:latin typeface="Arial" panose="020B0604020202020204" pitchFamily="34" charset="0"/>
                    <a:cs typeface="Arial" panose="020B0604020202020204" pitchFamily="34" charset="0"/>
                  </a:rPr>
                  <a:t> in terms of RSEM (both in log10 scale). Each dot represents a case in TCGA cohorts. Dashed green lines are the diagonal lines </a:t>
                </a:r>
                <a14:m>
                  <m:oMath xmlns:m="http://schemas.openxmlformats.org/officeDocument/2006/math">
                    <m:r>
                      <a:rPr lang="en-US" i="1" dirty="0" smtClean="0">
                        <a:latin typeface="Cambria Math" panose="02040503050406030204" pitchFamily="18" charset="0"/>
                        <a:cs typeface="Arial" panose="020B0604020202020204" pitchFamily="34" charset="0"/>
                      </a:rPr>
                      <m:t>𝑦</m:t>
                    </m:r>
                    <m:r>
                      <a:rPr lang="en-US" i="1" dirty="0" smtClean="0">
                        <a:latin typeface="Cambria Math" panose="02040503050406030204" pitchFamily="18" charset="0"/>
                        <a:cs typeface="Arial" panose="020B0604020202020204" pitchFamily="34" charset="0"/>
                      </a:rPr>
                      <m:t>=</m:t>
                    </m:r>
                    <m:r>
                      <a:rPr lang="en-US" i="1" dirty="0" smtClean="0">
                        <a:latin typeface="Cambria Math" panose="02040503050406030204" pitchFamily="18" charset="0"/>
                        <a:cs typeface="Arial" panose="020B0604020202020204" pitchFamily="34" charset="0"/>
                      </a:rPr>
                      <m:t>𝑥</m:t>
                    </m:r>
                  </m:oMath>
                </a14:m>
                <a:r>
                  <a:rPr lang="en-US" dirty="0">
                    <a:latin typeface="Arial" panose="020B0604020202020204" pitchFamily="34" charset="0"/>
                    <a:cs typeface="Arial" panose="020B0604020202020204" pitchFamily="34" charset="0"/>
                  </a:rPr>
                  <a:t>.</a:t>
                </a:r>
              </a:p>
            </p:txBody>
          </p:sp>
        </mc:Choice>
        <mc:Fallback>
          <p:sp>
            <p:nvSpPr>
              <p:cNvPr id="2" name="TextBox 1"/>
              <p:cNvSpPr txBox="1">
                <a:spLocks noRot="1" noChangeAspect="1" noMove="1" noResize="1" noEditPoints="1" noAdjustHandles="1" noChangeArrowheads="1" noChangeShapeType="1" noTextEdit="1"/>
              </p:cNvSpPr>
              <p:nvPr/>
            </p:nvSpPr>
            <p:spPr>
              <a:xfrm>
                <a:off x="340601" y="4864862"/>
                <a:ext cx="11641192" cy="923330"/>
              </a:xfrm>
              <a:prstGeom prst="rect">
                <a:avLst/>
              </a:prstGeom>
              <a:blipFill>
                <a:blip r:embed="rId4"/>
                <a:stretch>
                  <a:fillRect l="-436" t="-2703" b="-8108"/>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0EB35974-1CE4-7E40-AA50-B69102D65766}"/>
              </a:ext>
            </a:extLst>
          </p:cNvPr>
          <p:cNvSpPr txBox="1"/>
          <p:nvPr/>
        </p:nvSpPr>
        <p:spPr>
          <a:xfrm>
            <a:off x="861146" y="1314085"/>
            <a:ext cx="1891146"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Pearson’s </a:t>
            </a:r>
            <a:r>
              <a:rPr lang="en-US" sz="1400" dirty="0" err="1">
                <a:latin typeface="Arial" panose="020B0604020202020204" pitchFamily="34" charset="0"/>
                <a:cs typeface="Arial" panose="020B0604020202020204" pitchFamily="34" charset="0"/>
              </a:rPr>
              <a:t>cor</a:t>
            </a:r>
            <a:r>
              <a:rPr lang="en-US" sz="1400" dirty="0">
                <a:latin typeface="Arial" panose="020B0604020202020204" pitchFamily="34" charset="0"/>
                <a:cs typeface="Arial" panose="020B0604020202020204" pitchFamily="34" charset="0"/>
              </a:rPr>
              <a:t> = 0.94</a:t>
            </a:r>
          </a:p>
        </p:txBody>
      </p:sp>
      <p:sp>
        <p:nvSpPr>
          <p:cNvPr id="12" name="TextBox 11">
            <a:extLst>
              <a:ext uri="{FF2B5EF4-FFF2-40B4-BE49-F238E27FC236}">
                <a16:creationId xmlns:a16="http://schemas.microsoft.com/office/drawing/2014/main" id="{0F157161-F6AF-0A44-B21C-0200979D11C9}"/>
              </a:ext>
            </a:extLst>
          </p:cNvPr>
          <p:cNvSpPr txBox="1"/>
          <p:nvPr/>
        </p:nvSpPr>
        <p:spPr>
          <a:xfrm>
            <a:off x="4851903" y="1314085"/>
            <a:ext cx="189971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Pearson’s </a:t>
            </a:r>
            <a:r>
              <a:rPr lang="en-US" sz="1400" dirty="0" err="1">
                <a:latin typeface="Arial" panose="020B0604020202020204" pitchFamily="34" charset="0"/>
                <a:cs typeface="Arial" panose="020B0604020202020204" pitchFamily="34" charset="0"/>
              </a:rPr>
              <a:t>cor</a:t>
            </a:r>
            <a:r>
              <a:rPr lang="en-US" sz="1400" dirty="0">
                <a:latin typeface="Arial" panose="020B0604020202020204" pitchFamily="34" charset="0"/>
                <a:cs typeface="Arial" panose="020B0604020202020204" pitchFamily="34" charset="0"/>
              </a:rPr>
              <a:t> = 0.96</a:t>
            </a:r>
          </a:p>
        </p:txBody>
      </p:sp>
      <p:sp>
        <p:nvSpPr>
          <p:cNvPr id="13" name="TextBox 12">
            <a:extLst>
              <a:ext uri="{FF2B5EF4-FFF2-40B4-BE49-F238E27FC236}">
                <a16:creationId xmlns:a16="http://schemas.microsoft.com/office/drawing/2014/main" id="{7ED91588-4A82-B044-A813-3D85E49E2D86}"/>
              </a:ext>
            </a:extLst>
          </p:cNvPr>
          <p:cNvSpPr txBox="1"/>
          <p:nvPr/>
        </p:nvSpPr>
        <p:spPr>
          <a:xfrm>
            <a:off x="8851231" y="1314085"/>
            <a:ext cx="189972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Pearson’s </a:t>
            </a:r>
            <a:r>
              <a:rPr lang="en-US" sz="1400" dirty="0" err="1">
                <a:latin typeface="Arial" panose="020B0604020202020204" pitchFamily="34" charset="0"/>
                <a:cs typeface="Arial" panose="020B0604020202020204" pitchFamily="34" charset="0"/>
              </a:rPr>
              <a:t>cor</a:t>
            </a:r>
            <a:r>
              <a:rPr lang="en-US" sz="1400" dirty="0">
                <a:latin typeface="Arial" panose="020B0604020202020204" pitchFamily="34" charset="0"/>
                <a:cs typeface="Arial" panose="020B0604020202020204" pitchFamily="34" charset="0"/>
              </a:rPr>
              <a:t> = 0.95</a:t>
            </a:r>
          </a:p>
        </p:txBody>
      </p:sp>
      <p:sp>
        <p:nvSpPr>
          <p:cNvPr id="8" name="TextBox 7">
            <a:extLst>
              <a:ext uri="{FF2B5EF4-FFF2-40B4-BE49-F238E27FC236}">
                <a16:creationId xmlns:a16="http://schemas.microsoft.com/office/drawing/2014/main" id="{348A9E0A-057A-5243-AF12-9695E59BD677}"/>
              </a:ext>
            </a:extLst>
          </p:cNvPr>
          <p:cNvSpPr txBox="1"/>
          <p:nvPr/>
        </p:nvSpPr>
        <p:spPr>
          <a:xfrm>
            <a:off x="1122614" y="4253310"/>
            <a:ext cx="267071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RSEM quantification (log10)</a:t>
            </a:r>
          </a:p>
        </p:txBody>
      </p:sp>
      <p:sp>
        <p:nvSpPr>
          <p:cNvPr id="9" name="TextBox 8">
            <a:extLst>
              <a:ext uri="{FF2B5EF4-FFF2-40B4-BE49-F238E27FC236}">
                <a16:creationId xmlns:a16="http://schemas.microsoft.com/office/drawing/2014/main" id="{F950EBF1-A72F-C640-80B7-43A674E89DE0}"/>
              </a:ext>
            </a:extLst>
          </p:cNvPr>
          <p:cNvSpPr txBox="1"/>
          <p:nvPr/>
        </p:nvSpPr>
        <p:spPr>
          <a:xfrm>
            <a:off x="5111208" y="4253309"/>
            <a:ext cx="267071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RSEM quantification (log10)</a:t>
            </a:r>
          </a:p>
        </p:txBody>
      </p:sp>
      <p:sp>
        <p:nvSpPr>
          <p:cNvPr id="14" name="TextBox 13">
            <a:extLst>
              <a:ext uri="{FF2B5EF4-FFF2-40B4-BE49-F238E27FC236}">
                <a16:creationId xmlns:a16="http://schemas.microsoft.com/office/drawing/2014/main" id="{A8418565-279F-6F44-B490-1B62246EF435}"/>
              </a:ext>
            </a:extLst>
          </p:cNvPr>
          <p:cNvSpPr txBox="1"/>
          <p:nvPr/>
        </p:nvSpPr>
        <p:spPr>
          <a:xfrm>
            <a:off x="9099802" y="4253308"/>
            <a:ext cx="2670717"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RSEM quantification (log10)</a:t>
            </a:r>
          </a:p>
        </p:txBody>
      </p:sp>
      <p:sp>
        <p:nvSpPr>
          <p:cNvPr id="15" name="TextBox 14">
            <a:extLst>
              <a:ext uri="{FF2B5EF4-FFF2-40B4-BE49-F238E27FC236}">
                <a16:creationId xmlns:a16="http://schemas.microsoft.com/office/drawing/2014/main" id="{1E07C91D-43ED-A343-885E-0C74CB563DA7}"/>
              </a:ext>
            </a:extLst>
          </p:cNvPr>
          <p:cNvSpPr txBox="1"/>
          <p:nvPr/>
        </p:nvSpPr>
        <p:spPr>
          <a:xfrm rot="16200000">
            <a:off x="-1267918" y="2481922"/>
            <a:ext cx="3217038"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16" name="TextBox 15">
            <a:extLst>
              <a:ext uri="{FF2B5EF4-FFF2-40B4-BE49-F238E27FC236}">
                <a16:creationId xmlns:a16="http://schemas.microsoft.com/office/drawing/2014/main" id="{EDF2A199-0C7F-304A-BF74-7EF02329BD4E}"/>
              </a:ext>
            </a:extLst>
          </p:cNvPr>
          <p:cNvSpPr txBox="1"/>
          <p:nvPr/>
        </p:nvSpPr>
        <p:spPr>
          <a:xfrm rot="16200000">
            <a:off x="2691567" y="2481921"/>
            <a:ext cx="3217039"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17" name="TextBox 16">
            <a:extLst>
              <a:ext uri="{FF2B5EF4-FFF2-40B4-BE49-F238E27FC236}">
                <a16:creationId xmlns:a16="http://schemas.microsoft.com/office/drawing/2014/main" id="{CE6DFCA0-AB02-664E-A260-7786451F9110}"/>
              </a:ext>
            </a:extLst>
          </p:cNvPr>
          <p:cNvSpPr txBox="1"/>
          <p:nvPr/>
        </p:nvSpPr>
        <p:spPr>
          <a:xfrm rot="16200000">
            <a:off x="6674945" y="2481920"/>
            <a:ext cx="3217039"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18" name="TextBox 17">
            <a:extLst>
              <a:ext uri="{FF2B5EF4-FFF2-40B4-BE49-F238E27FC236}">
                <a16:creationId xmlns:a16="http://schemas.microsoft.com/office/drawing/2014/main" id="{4C001392-A6DF-9542-BE66-DF544D27DDFC}"/>
              </a:ext>
            </a:extLst>
          </p:cNvPr>
          <p:cNvSpPr txBox="1"/>
          <p:nvPr/>
        </p:nvSpPr>
        <p:spPr>
          <a:xfrm>
            <a:off x="1894584" y="884753"/>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HLA-A</a:t>
            </a:r>
          </a:p>
        </p:txBody>
      </p:sp>
      <p:sp>
        <p:nvSpPr>
          <p:cNvPr id="19" name="TextBox 18">
            <a:extLst>
              <a:ext uri="{FF2B5EF4-FFF2-40B4-BE49-F238E27FC236}">
                <a16:creationId xmlns:a16="http://schemas.microsoft.com/office/drawing/2014/main" id="{98C6B3EB-9551-0A4F-8EBD-8A95422C593A}"/>
              </a:ext>
            </a:extLst>
          </p:cNvPr>
          <p:cNvSpPr txBox="1"/>
          <p:nvPr/>
        </p:nvSpPr>
        <p:spPr>
          <a:xfrm>
            <a:off x="5836434" y="911322"/>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HLA-B</a:t>
            </a:r>
          </a:p>
        </p:txBody>
      </p:sp>
      <p:sp>
        <p:nvSpPr>
          <p:cNvPr id="20" name="TextBox 19">
            <a:extLst>
              <a:ext uri="{FF2B5EF4-FFF2-40B4-BE49-F238E27FC236}">
                <a16:creationId xmlns:a16="http://schemas.microsoft.com/office/drawing/2014/main" id="{085CFF16-2884-D34F-9D4E-ADC527D56C08}"/>
              </a:ext>
            </a:extLst>
          </p:cNvPr>
          <p:cNvSpPr txBox="1"/>
          <p:nvPr/>
        </p:nvSpPr>
        <p:spPr>
          <a:xfrm>
            <a:off x="9855565" y="911322"/>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HLA-C</a:t>
            </a:r>
          </a:p>
        </p:txBody>
      </p:sp>
    </p:spTree>
    <p:extLst>
      <p:ext uri="{BB962C8B-B14F-4D97-AF65-F5344CB8AC3E}">
        <p14:creationId xmlns:p14="http://schemas.microsoft.com/office/powerpoint/2010/main" val="1773501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2C20C6-1FDD-FF4E-93CE-AA242120AAD2}"/>
              </a:ext>
            </a:extLst>
          </p:cNvPr>
          <p:cNvPicPr>
            <a:picLocks noChangeAspect="1"/>
          </p:cNvPicPr>
          <p:nvPr/>
        </p:nvPicPr>
        <p:blipFill>
          <a:blip r:embed="rId2"/>
          <a:stretch>
            <a:fillRect/>
          </a:stretch>
        </p:blipFill>
        <p:spPr>
          <a:xfrm>
            <a:off x="6648567" y="610528"/>
            <a:ext cx="4542922" cy="3866892"/>
          </a:xfrm>
          <a:prstGeom prst="rect">
            <a:avLst/>
          </a:prstGeom>
        </p:spPr>
      </p:pic>
      <p:pic>
        <p:nvPicPr>
          <p:cNvPr id="2" name="Picture 1">
            <a:extLst>
              <a:ext uri="{FF2B5EF4-FFF2-40B4-BE49-F238E27FC236}">
                <a16:creationId xmlns:a16="http://schemas.microsoft.com/office/drawing/2014/main" id="{BB7649F7-7036-2246-B27D-06A6302CBA6B}"/>
              </a:ext>
            </a:extLst>
          </p:cNvPr>
          <p:cNvPicPr>
            <a:picLocks noChangeAspect="1"/>
          </p:cNvPicPr>
          <p:nvPr/>
        </p:nvPicPr>
        <p:blipFill>
          <a:blip r:embed="rId3"/>
          <a:stretch>
            <a:fillRect/>
          </a:stretch>
        </p:blipFill>
        <p:spPr>
          <a:xfrm>
            <a:off x="1732547" y="610528"/>
            <a:ext cx="4542922" cy="3874579"/>
          </a:xfrm>
          <a:prstGeom prst="rect">
            <a:avLst/>
          </a:prstGeom>
        </p:spPr>
      </p:pic>
      <p:sp>
        <p:nvSpPr>
          <p:cNvPr id="5" name="TextBox 4">
            <a:extLst>
              <a:ext uri="{FF2B5EF4-FFF2-40B4-BE49-F238E27FC236}">
                <a16:creationId xmlns:a16="http://schemas.microsoft.com/office/drawing/2014/main" id="{A37DC09F-9D87-E749-AF5E-186FFCF92DA4}"/>
              </a:ext>
            </a:extLst>
          </p:cNvPr>
          <p:cNvSpPr txBox="1"/>
          <p:nvPr/>
        </p:nvSpPr>
        <p:spPr>
          <a:xfrm>
            <a:off x="2239875" y="4482789"/>
            <a:ext cx="4226313"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52 (0)           10 (12)             3 (16)             0 (18)</a:t>
            </a:r>
          </a:p>
          <a:p>
            <a:r>
              <a:rPr lang="en-US" sz="1400" dirty="0">
                <a:latin typeface="Arial" panose="020B0604020202020204" pitchFamily="34" charset="0"/>
                <a:cs typeface="Arial" panose="020B0604020202020204" pitchFamily="34" charset="0"/>
              </a:rPr>
              <a:t>78 (1)           12 (32)             3 (38)             1 (38)</a:t>
            </a:r>
          </a:p>
        </p:txBody>
      </p:sp>
      <p:sp>
        <p:nvSpPr>
          <p:cNvPr id="7" name="TextBox 6">
            <a:extLst>
              <a:ext uri="{FF2B5EF4-FFF2-40B4-BE49-F238E27FC236}">
                <a16:creationId xmlns:a16="http://schemas.microsoft.com/office/drawing/2014/main" id="{7DAA338E-FC03-F744-9780-8527582D6FA2}"/>
              </a:ext>
            </a:extLst>
          </p:cNvPr>
          <p:cNvSpPr txBox="1"/>
          <p:nvPr/>
        </p:nvSpPr>
        <p:spPr>
          <a:xfrm>
            <a:off x="7169398" y="4482789"/>
            <a:ext cx="4226313"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43 (0)              8 (8)              2 (11)             0 (12)</a:t>
            </a:r>
          </a:p>
          <a:p>
            <a:r>
              <a:rPr lang="en-US" sz="1400" dirty="0">
                <a:latin typeface="Arial" panose="020B0604020202020204" pitchFamily="34" charset="0"/>
                <a:cs typeface="Arial" panose="020B0604020202020204" pitchFamily="34" charset="0"/>
              </a:rPr>
              <a:t>59 (1)            10 (25)            2 (31)             1 (31)</a:t>
            </a:r>
          </a:p>
        </p:txBody>
      </p:sp>
      <p:sp>
        <p:nvSpPr>
          <p:cNvPr id="8" name="TextBox 7">
            <a:extLst>
              <a:ext uri="{FF2B5EF4-FFF2-40B4-BE49-F238E27FC236}">
                <a16:creationId xmlns:a16="http://schemas.microsoft.com/office/drawing/2014/main" id="{5FE16D8D-5589-4E43-B32E-6A348BBDE52A}"/>
              </a:ext>
            </a:extLst>
          </p:cNvPr>
          <p:cNvSpPr txBox="1"/>
          <p:nvPr/>
        </p:nvSpPr>
        <p:spPr>
          <a:xfrm>
            <a:off x="2544400" y="3380086"/>
            <a:ext cx="1016895" cy="523220"/>
          </a:xfrm>
          <a:prstGeom prst="rect">
            <a:avLst/>
          </a:prstGeom>
          <a:noFill/>
        </p:spPr>
        <p:txBody>
          <a:bodyPr wrap="square" rtlCol="0">
            <a:spAutoFit/>
          </a:bodyPr>
          <a:lstStyle/>
          <a:p>
            <a:r>
              <a:rPr lang="en-US" sz="1400" i="1" dirty="0">
                <a:latin typeface="Arial" panose="020B0604020202020204" pitchFamily="34" charset="0"/>
                <a:cs typeface="Arial" panose="020B0604020202020204" pitchFamily="34" charset="0"/>
              </a:rPr>
              <a:t>LR</a:t>
            </a:r>
            <a:r>
              <a:rPr lang="en-US" sz="1400" dirty="0">
                <a:latin typeface="Arial" panose="020B0604020202020204" pitchFamily="34" charset="0"/>
                <a:cs typeface="Arial" panose="020B0604020202020204" pitchFamily="34" charset="0"/>
              </a:rPr>
              <a:t> = 3.12</a:t>
            </a:r>
          </a:p>
          <a:p>
            <a:r>
              <a:rPr lang="en-US" sz="1400" i="1" dirty="0">
                <a:latin typeface="Arial" panose="020B0604020202020204" pitchFamily="34" charset="0"/>
                <a:cs typeface="Arial" panose="020B0604020202020204" pitchFamily="34" charset="0"/>
              </a:rPr>
              <a:t>p</a:t>
            </a:r>
            <a:r>
              <a:rPr lang="en-US" sz="1400" dirty="0">
                <a:latin typeface="Arial" panose="020B0604020202020204" pitchFamily="34" charset="0"/>
                <a:cs typeface="Arial" panose="020B0604020202020204" pitchFamily="34" charset="0"/>
              </a:rPr>
              <a:t> = 0.08</a:t>
            </a:r>
          </a:p>
        </p:txBody>
      </p:sp>
      <p:sp>
        <p:nvSpPr>
          <p:cNvPr id="9" name="TextBox 8">
            <a:extLst>
              <a:ext uri="{FF2B5EF4-FFF2-40B4-BE49-F238E27FC236}">
                <a16:creationId xmlns:a16="http://schemas.microsoft.com/office/drawing/2014/main" id="{7A598704-D120-B94F-A414-C7F11E26BBBE}"/>
              </a:ext>
            </a:extLst>
          </p:cNvPr>
          <p:cNvSpPr txBox="1"/>
          <p:nvPr/>
        </p:nvSpPr>
        <p:spPr>
          <a:xfrm>
            <a:off x="7476618" y="3380086"/>
            <a:ext cx="1016895" cy="523220"/>
          </a:xfrm>
          <a:prstGeom prst="rect">
            <a:avLst/>
          </a:prstGeom>
          <a:noFill/>
        </p:spPr>
        <p:txBody>
          <a:bodyPr wrap="square" rtlCol="0">
            <a:spAutoFit/>
          </a:bodyPr>
          <a:lstStyle/>
          <a:p>
            <a:r>
              <a:rPr lang="en-US" sz="1400" i="1" dirty="0">
                <a:solidFill>
                  <a:srgbClr val="C00000"/>
                </a:solidFill>
                <a:latin typeface="Arial" panose="020B0604020202020204" pitchFamily="34" charset="0"/>
                <a:cs typeface="Arial" panose="020B0604020202020204" pitchFamily="34" charset="0"/>
              </a:rPr>
              <a:t>LR</a:t>
            </a:r>
            <a:r>
              <a:rPr lang="en-US" sz="1400" dirty="0">
                <a:solidFill>
                  <a:srgbClr val="C00000"/>
                </a:solidFill>
                <a:latin typeface="Arial" panose="020B0604020202020204" pitchFamily="34" charset="0"/>
                <a:cs typeface="Arial" panose="020B0604020202020204" pitchFamily="34" charset="0"/>
              </a:rPr>
              <a:t> = 6.28</a:t>
            </a:r>
          </a:p>
          <a:p>
            <a:r>
              <a:rPr lang="en-US" sz="1400" i="1" dirty="0">
                <a:solidFill>
                  <a:srgbClr val="C00000"/>
                </a:solidFill>
                <a:latin typeface="Arial" panose="020B0604020202020204" pitchFamily="34" charset="0"/>
                <a:cs typeface="Arial" panose="020B0604020202020204" pitchFamily="34" charset="0"/>
              </a:rPr>
              <a:t>p</a:t>
            </a:r>
            <a:r>
              <a:rPr lang="en-US" sz="1400" dirty="0">
                <a:solidFill>
                  <a:srgbClr val="C00000"/>
                </a:solidFill>
                <a:latin typeface="Arial" panose="020B0604020202020204" pitchFamily="34" charset="0"/>
                <a:cs typeface="Arial" panose="020B0604020202020204" pitchFamily="34" charset="0"/>
              </a:rPr>
              <a:t> = 0.01</a:t>
            </a:r>
          </a:p>
        </p:txBody>
      </p:sp>
      <p:sp>
        <p:nvSpPr>
          <p:cNvPr id="10" name="TextBox 9">
            <a:extLst>
              <a:ext uri="{FF2B5EF4-FFF2-40B4-BE49-F238E27FC236}">
                <a16:creationId xmlns:a16="http://schemas.microsoft.com/office/drawing/2014/main" id="{A97DB58F-D7CA-0244-82E1-D350C08796B9}"/>
              </a:ext>
            </a:extLst>
          </p:cNvPr>
          <p:cNvSpPr txBox="1"/>
          <p:nvPr/>
        </p:nvSpPr>
        <p:spPr>
          <a:xfrm>
            <a:off x="3561295" y="474459"/>
            <a:ext cx="1724891"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TCGA-PDAC</a:t>
            </a:r>
          </a:p>
          <a:p>
            <a:pPr algn="ctr"/>
            <a:r>
              <a:rPr lang="en-US" dirty="0">
                <a:latin typeface="Arial" panose="020B0604020202020204" pitchFamily="34" charset="0"/>
                <a:cs typeface="Arial" panose="020B0604020202020204" pitchFamily="34" charset="0"/>
              </a:rPr>
              <a:t>Hom. + Het.</a:t>
            </a:r>
          </a:p>
        </p:txBody>
      </p:sp>
      <p:sp>
        <p:nvSpPr>
          <p:cNvPr id="11" name="TextBox 10">
            <a:extLst>
              <a:ext uri="{FF2B5EF4-FFF2-40B4-BE49-F238E27FC236}">
                <a16:creationId xmlns:a16="http://schemas.microsoft.com/office/drawing/2014/main" id="{777ACEEF-B427-F74D-9585-FAD58FE68B3A}"/>
              </a:ext>
            </a:extLst>
          </p:cNvPr>
          <p:cNvSpPr txBox="1"/>
          <p:nvPr/>
        </p:nvSpPr>
        <p:spPr>
          <a:xfrm>
            <a:off x="8493513" y="474459"/>
            <a:ext cx="1724891"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TCGA-PDAC</a:t>
            </a:r>
          </a:p>
          <a:p>
            <a:pPr algn="ctr"/>
            <a:r>
              <a:rPr lang="en-US" dirty="0">
                <a:latin typeface="Arial" panose="020B0604020202020204" pitchFamily="34" charset="0"/>
                <a:cs typeface="Arial" panose="020B0604020202020204" pitchFamily="34" charset="0"/>
              </a:rPr>
              <a:t>Het.</a:t>
            </a:r>
          </a:p>
        </p:txBody>
      </p:sp>
      <p:sp>
        <p:nvSpPr>
          <p:cNvPr id="13" name="TextBox 12">
            <a:extLst>
              <a:ext uri="{FF2B5EF4-FFF2-40B4-BE49-F238E27FC236}">
                <a16:creationId xmlns:a16="http://schemas.microsoft.com/office/drawing/2014/main" id="{BAF9C464-04A7-224F-9F88-16DB98563631}"/>
              </a:ext>
            </a:extLst>
          </p:cNvPr>
          <p:cNvSpPr txBox="1"/>
          <p:nvPr/>
        </p:nvSpPr>
        <p:spPr>
          <a:xfrm>
            <a:off x="311061" y="4482788"/>
            <a:ext cx="1522397" cy="523220"/>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HLA-I ASE loss</a:t>
            </a:r>
          </a:p>
          <a:p>
            <a:pPr algn="ctr"/>
            <a:r>
              <a:rPr lang="en-US" sz="1400" dirty="0">
                <a:latin typeface="Arial" panose="020B0604020202020204" pitchFamily="34" charset="0"/>
                <a:cs typeface="Arial" panose="020B0604020202020204" pitchFamily="34" charset="0"/>
              </a:rPr>
              <a:t>HLA-I ASE WT</a:t>
            </a:r>
          </a:p>
        </p:txBody>
      </p:sp>
      <p:sp>
        <p:nvSpPr>
          <p:cNvPr id="15" name="TextBox 14">
            <a:extLst>
              <a:ext uri="{FF2B5EF4-FFF2-40B4-BE49-F238E27FC236}">
                <a16:creationId xmlns:a16="http://schemas.microsoft.com/office/drawing/2014/main" id="{2987192A-371D-6B44-A691-4F29B5961C55}"/>
              </a:ext>
            </a:extLst>
          </p:cNvPr>
          <p:cNvSpPr txBox="1"/>
          <p:nvPr/>
        </p:nvSpPr>
        <p:spPr>
          <a:xfrm>
            <a:off x="311061" y="5319131"/>
            <a:ext cx="11453476"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S10:</a:t>
            </a:r>
            <a:r>
              <a:rPr lang="en-US" dirty="0">
                <a:latin typeface="Arial" panose="020B0604020202020204" pitchFamily="34" charset="0"/>
                <a:cs typeface="Arial" panose="020B0604020202020204" pitchFamily="34" charset="0"/>
              </a:rPr>
              <a:t> </a:t>
            </a:r>
            <a:r>
              <a:rPr lang="en-US" sz="1800" dirty="0">
                <a:solidFill>
                  <a:srgbClr val="000000"/>
                </a:solidFill>
                <a:effectLst/>
                <a:latin typeface="Arial" panose="020B0604020202020204" pitchFamily="34" charset="0"/>
                <a:ea typeface="Malgun Gothic" panose="020B0503020000020004" pitchFamily="34" charset="-127"/>
              </a:rPr>
              <a:t>Survival curves in TCGA-PDAC data cohort, where cases are divided into two groups based on HLA-I ASE status</a:t>
            </a:r>
            <a:r>
              <a:rPr lang="en-US" dirty="0">
                <a:latin typeface="Arial" panose="020B0604020202020204" pitchFamily="34" charset="0"/>
                <a:cs typeface="Arial" panose="020B0604020202020204" pitchFamily="34" charset="0"/>
              </a:rPr>
              <a:t>. HLA-I ASE loss has more significant association with worse overall survival when the analysis was restricted to the fully heterozygous cases.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pic>
        <p:nvPicPr>
          <p:cNvPr id="16" name="Picture 15">
            <a:extLst>
              <a:ext uri="{FF2B5EF4-FFF2-40B4-BE49-F238E27FC236}">
                <a16:creationId xmlns:a16="http://schemas.microsoft.com/office/drawing/2014/main" id="{85756F48-E146-E945-AC4B-90937B2D3B45}"/>
              </a:ext>
            </a:extLst>
          </p:cNvPr>
          <p:cNvPicPr>
            <a:picLocks noChangeAspect="1"/>
          </p:cNvPicPr>
          <p:nvPr/>
        </p:nvPicPr>
        <p:blipFill>
          <a:blip r:embed="rId4"/>
          <a:stretch>
            <a:fillRect/>
          </a:stretch>
        </p:blipFill>
        <p:spPr>
          <a:xfrm>
            <a:off x="1786557" y="4500916"/>
            <a:ext cx="503372" cy="445291"/>
          </a:xfrm>
          <a:prstGeom prst="rect">
            <a:avLst/>
          </a:prstGeom>
        </p:spPr>
      </p:pic>
      <p:pic>
        <p:nvPicPr>
          <p:cNvPr id="17" name="Picture 16">
            <a:extLst>
              <a:ext uri="{FF2B5EF4-FFF2-40B4-BE49-F238E27FC236}">
                <a16:creationId xmlns:a16="http://schemas.microsoft.com/office/drawing/2014/main" id="{487A44CE-8341-DC44-B71A-75029579563A}"/>
              </a:ext>
            </a:extLst>
          </p:cNvPr>
          <p:cNvPicPr>
            <a:picLocks noChangeAspect="1"/>
          </p:cNvPicPr>
          <p:nvPr/>
        </p:nvPicPr>
        <p:blipFill>
          <a:blip r:embed="rId4"/>
          <a:stretch>
            <a:fillRect/>
          </a:stretch>
        </p:blipFill>
        <p:spPr>
          <a:xfrm>
            <a:off x="6735333" y="4500916"/>
            <a:ext cx="503372" cy="445291"/>
          </a:xfrm>
          <a:prstGeom prst="rect">
            <a:avLst/>
          </a:prstGeom>
        </p:spPr>
      </p:pic>
    </p:spTree>
    <p:extLst>
      <p:ext uri="{BB962C8B-B14F-4D97-AF65-F5344CB8AC3E}">
        <p14:creationId xmlns:p14="http://schemas.microsoft.com/office/powerpoint/2010/main" val="3769809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9925DB8-48C5-FF4F-9949-E25DF945F21C}"/>
              </a:ext>
            </a:extLst>
          </p:cNvPr>
          <p:cNvPicPr>
            <a:picLocks noChangeAspect="1"/>
          </p:cNvPicPr>
          <p:nvPr/>
        </p:nvPicPr>
        <p:blipFill>
          <a:blip r:embed="rId2"/>
          <a:stretch>
            <a:fillRect/>
          </a:stretch>
        </p:blipFill>
        <p:spPr>
          <a:xfrm>
            <a:off x="78994" y="1021871"/>
            <a:ext cx="3925029" cy="3356514"/>
          </a:xfrm>
          <a:prstGeom prst="rect">
            <a:avLst/>
          </a:prstGeom>
        </p:spPr>
      </p:pic>
      <p:pic>
        <p:nvPicPr>
          <p:cNvPr id="7" name="Picture 6">
            <a:extLst>
              <a:ext uri="{FF2B5EF4-FFF2-40B4-BE49-F238E27FC236}">
                <a16:creationId xmlns:a16="http://schemas.microsoft.com/office/drawing/2014/main" id="{C50E67A7-F0F0-F34A-A9FF-8529C535F449}"/>
              </a:ext>
            </a:extLst>
          </p:cNvPr>
          <p:cNvPicPr>
            <a:picLocks noChangeAspect="1"/>
          </p:cNvPicPr>
          <p:nvPr/>
        </p:nvPicPr>
        <p:blipFill>
          <a:blip r:embed="rId3"/>
          <a:stretch>
            <a:fillRect/>
          </a:stretch>
        </p:blipFill>
        <p:spPr>
          <a:xfrm>
            <a:off x="4140165" y="971690"/>
            <a:ext cx="3955625" cy="3432222"/>
          </a:xfrm>
          <a:prstGeom prst="rect">
            <a:avLst/>
          </a:prstGeom>
        </p:spPr>
      </p:pic>
      <p:pic>
        <p:nvPicPr>
          <p:cNvPr id="8" name="Picture 7">
            <a:extLst>
              <a:ext uri="{FF2B5EF4-FFF2-40B4-BE49-F238E27FC236}">
                <a16:creationId xmlns:a16="http://schemas.microsoft.com/office/drawing/2014/main" id="{2CD116F8-F0D5-154D-B605-CD7CE6D85BA1}"/>
              </a:ext>
            </a:extLst>
          </p:cNvPr>
          <p:cNvPicPr>
            <a:picLocks noChangeAspect="1"/>
          </p:cNvPicPr>
          <p:nvPr/>
        </p:nvPicPr>
        <p:blipFill>
          <a:blip r:embed="rId4"/>
          <a:stretch>
            <a:fillRect/>
          </a:stretch>
        </p:blipFill>
        <p:spPr>
          <a:xfrm>
            <a:off x="8231932" y="1018252"/>
            <a:ext cx="3900573" cy="3385660"/>
          </a:xfrm>
          <a:prstGeom prst="rect">
            <a:avLst/>
          </a:prstGeom>
        </p:spPr>
      </p:pic>
      <p:sp>
        <p:nvSpPr>
          <p:cNvPr id="9" name="TextBox 8">
            <a:extLst>
              <a:ext uri="{FF2B5EF4-FFF2-40B4-BE49-F238E27FC236}">
                <a16:creationId xmlns:a16="http://schemas.microsoft.com/office/drawing/2014/main" id="{D2BF502E-C6FA-754B-B3A4-B91D0F78A884}"/>
              </a:ext>
            </a:extLst>
          </p:cNvPr>
          <p:cNvSpPr txBox="1"/>
          <p:nvPr/>
        </p:nvSpPr>
        <p:spPr>
          <a:xfrm>
            <a:off x="8582891" y="4403912"/>
            <a:ext cx="3685756"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12 (0)       5 (1)        2 (2)        0 (3)       0 (3)</a:t>
            </a:r>
          </a:p>
          <a:p>
            <a:r>
              <a:rPr lang="en-US" sz="1400" dirty="0">
                <a:latin typeface="Arial" panose="020B0604020202020204" pitchFamily="34" charset="0"/>
                <a:cs typeface="Arial" panose="020B0604020202020204" pitchFamily="34" charset="0"/>
              </a:rPr>
              <a:t>17 (0)      13 (0)       3 (6)        2 (6)       1 (7)</a:t>
            </a:r>
          </a:p>
        </p:txBody>
      </p:sp>
      <p:sp>
        <p:nvSpPr>
          <p:cNvPr id="10" name="TextBox 9">
            <a:extLst>
              <a:ext uri="{FF2B5EF4-FFF2-40B4-BE49-F238E27FC236}">
                <a16:creationId xmlns:a16="http://schemas.microsoft.com/office/drawing/2014/main" id="{2B6F01FD-EF96-3E43-944D-5CA45BCF446F}"/>
              </a:ext>
            </a:extLst>
          </p:cNvPr>
          <p:cNvSpPr txBox="1"/>
          <p:nvPr/>
        </p:nvSpPr>
        <p:spPr>
          <a:xfrm>
            <a:off x="4478105" y="4403912"/>
            <a:ext cx="3685756"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20 (0)           5 (3)             2 (5)             0 (6)</a:t>
            </a:r>
          </a:p>
          <a:p>
            <a:r>
              <a:rPr lang="en-US" sz="1400" dirty="0">
                <a:latin typeface="Arial" panose="020B0604020202020204" pitchFamily="34" charset="0"/>
                <a:cs typeface="Arial" panose="020B0604020202020204" pitchFamily="34" charset="0"/>
              </a:rPr>
              <a:t>32 (1)          4 (14)           1 (16)           1 (16)</a:t>
            </a:r>
          </a:p>
        </p:txBody>
      </p:sp>
      <p:sp>
        <p:nvSpPr>
          <p:cNvPr id="11" name="TextBox 10">
            <a:extLst>
              <a:ext uri="{FF2B5EF4-FFF2-40B4-BE49-F238E27FC236}">
                <a16:creationId xmlns:a16="http://schemas.microsoft.com/office/drawing/2014/main" id="{73C37F52-4BD3-944E-92B0-66D4C45D31FB}"/>
              </a:ext>
            </a:extLst>
          </p:cNvPr>
          <p:cNvSpPr txBox="1"/>
          <p:nvPr/>
        </p:nvSpPr>
        <p:spPr>
          <a:xfrm>
            <a:off x="373319" y="4403912"/>
            <a:ext cx="3685756"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20 (0)     11 (4)    3 (7)      2 (8)     1 (8)</a:t>
            </a:r>
          </a:p>
          <a:p>
            <a:r>
              <a:rPr lang="en-US" sz="1400" dirty="0">
                <a:latin typeface="Arial" panose="020B0604020202020204" pitchFamily="34" charset="0"/>
                <a:cs typeface="Arial" panose="020B0604020202020204" pitchFamily="34" charset="0"/>
              </a:rPr>
              <a:t>29 (0)     18 (6)   5 (12)    3 (14)   1 (15)</a:t>
            </a:r>
          </a:p>
        </p:txBody>
      </p:sp>
      <p:sp>
        <p:nvSpPr>
          <p:cNvPr id="12" name="TextBox 11">
            <a:extLst>
              <a:ext uri="{FF2B5EF4-FFF2-40B4-BE49-F238E27FC236}">
                <a16:creationId xmlns:a16="http://schemas.microsoft.com/office/drawing/2014/main" id="{3015C7AE-7700-1C46-AF58-762F6B5D42A9}"/>
              </a:ext>
            </a:extLst>
          </p:cNvPr>
          <p:cNvSpPr txBox="1"/>
          <p:nvPr/>
        </p:nvSpPr>
        <p:spPr>
          <a:xfrm>
            <a:off x="373319" y="5396609"/>
            <a:ext cx="11658600"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S11</a:t>
            </a:r>
            <a:r>
              <a:rPr lang="en-US" dirty="0">
                <a:latin typeface="Arial" panose="020B0604020202020204" pitchFamily="34" charset="0"/>
                <a:cs typeface="Arial" panose="020B0604020202020204" pitchFamily="34" charset="0"/>
              </a:rPr>
              <a:t>: HLA-I ASE loss impact on overall survival in TCGA-PDAC by transcriptome-based subtype according to </a:t>
            </a:r>
            <a:r>
              <a:rPr lang="en-US" dirty="0" err="1">
                <a:latin typeface="Arial" panose="020B0604020202020204" pitchFamily="34" charset="0"/>
                <a:cs typeface="Arial" panose="020B0604020202020204" pitchFamily="34" charset="0"/>
              </a:rPr>
              <a:t>Collisson</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et al.</a:t>
            </a:r>
            <a:r>
              <a:rPr lang="en-US" dirty="0">
                <a:latin typeface="Arial" panose="020B0604020202020204" pitchFamily="34" charset="0"/>
                <a:cs typeface="Arial" panose="020B0604020202020204" pitchFamily="34" charset="0"/>
              </a:rPr>
              <a:t>, 2011.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sp>
        <p:nvSpPr>
          <p:cNvPr id="13" name="TextBox 12">
            <a:extLst>
              <a:ext uri="{FF2B5EF4-FFF2-40B4-BE49-F238E27FC236}">
                <a16:creationId xmlns:a16="http://schemas.microsoft.com/office/drawing/2014/main" id="{C6FA3DAA-FDA5-A540-8FD1-2499B12984AB}"/>
              </a:ext>
            </a:extLst>
          </p:cNvPr>
          <p:cNvSpPr txBox="1"/>
          <p:nvPr/>
        </p:nvSpPr>
        <p:spPr>
          <a:xfrm>
            <a:off x="803033" y="624361"/>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Classical</a:t>
            </a:r>
          </a:p>
        </p:txBody>
      </p:sp>
      <p:sp>
        <p:nvSpPr>
          <p:cNvPr id="14" name="TextBox 13">
            <a:extLst>
              <a:ext uri="{FF2B5EF4-FFF2-40B4-BE49-F238E27FC236}">
                <a16:creationId xmlns:a16="http://schemas.microsoft.com/office/drawing/2014/main" id="{82AF91E8-6CDE-A44B-BCAB-5EB6B5C593D9}"/>
              </a:ext>
            </a:extLst>
          </p:cNvPr>
          <p:cNvSpPr txBox="1"/>
          <p:nvPr/>
        </p:nvSpPr>
        <p:spPr>
          <a:xfrm>
            <a:off x="4704813" y="626155"/>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Exocrine</a:t>
            </a:r>
          </a:p>
        </p:txBody>
      </p:sp>
      <p:sp>
        <p:nvSpPr>
          <p:cNvPr id="15" name="TextBox 14">
            <a:extLst>
              <a:ext uri="{FF2B5EF4-FFF2-40B4-BE49-F238E27FC236}">
                <a16:creationId xmlns:a16="http://schemas.microsoft.com/office/drawing/2014/main" id="{959ABAA7-4E3E-E048-BAD4-C9E0FD5253BA}"/>
              </a:ext>
            </a:extLst>
          </p:cNvPr>
          <p:cNvSpPr txBox="1"/>
          <p:nvPr/>
        </p:nvSpPr>
        <p:spPr>
          <a:xfrm>
            <a:off x="8769054" y="670923"/>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Quasi-mesenchymal </a:t>
            </a:r>
          </a:p>
        </p:txBody>
      </p:sp>
      <p:sp>
        <p:nvSpPr>
          <p:cNvPr id="19" name="TextBox 18">
            <a:extLst>
              <a:ext uri="{FF2B5EF4-FFF2-40B4-BE49-F238E27FC236}">
                <a16:creationId xmlns:a16="http://schemas.microsoft.com/office/drawing/2014/main" id="{B1DB77C5-A4DF-A747-BCA6-9854E3697700}"/>
              </a:ext>
            </a:extLst>
          </p:cNvPr>
          <p:cNvSpPr txBox="1"/>
          <p:nvPr/>
        </p:nvSpPr>
        <p:spPr>
          <a:xfrm>
            <a:off x="720245" y="3457941"/>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0.16</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0.69</a:t>
            </a:r>
          </a:p>
        </p:txBody>
      </p:sp>
      <p:sp>
        <p:nvSpPr>
          <p:cNvPr id="20" name="TextBox 19">
            <a:extLst>
              <a:ext uri="{FF2B5EF4-FFF2-40B4-BE49-F238E27FC236}">
                <a16:creationId xmlns:a16="http://schemas.microsoft.com/office/drawing/2014/main" id="{05A1F13B-134F-1640-BC85-E8BC0955C03D}"/>
              </a:ext>
            </a:extLst>
          </p:cNvPr>
          <p:cNvSpPr txBox="1"/>
          <p:nvPr/>
        </p:nvSpPr>
        <p:spPr>
          <a:xfrm>
            <a:off x="4800409" y="3457940"/>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2.06</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0.15</a:t>
            </a:r>
          </a:p>
        </p:txBody>
      </p:sp>
      <p:sp>
        <p:nvSpPr>
          <p:cNvPr id="21" name="TextBox 20">
            <a:extLst>
              <a:ext uri="{FF2B5EF4-FFF2-40B4-BE49-F238E27FC236}">
                <a16:creationId xmlns:a16="http://schemas.microsoft.com/office/drawing/2014/main" id="{0BB016C6-49A3-B94E-B51F-30204491A286}"/>
              </a:ext>
            </a:extLst>
          </p:cNvPr>
          <p:cNvSpPr txBox="1"/>
          <p:nvPr/>
        </p:nvSpPr>
        <p:spPr>
          <a:xfrm>
            <a:off x="8911746" y="3457940"/>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3.61</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0.06</a:t>
            </a:r>
          </a:p>
        </p:txBody>
      </p:sp>
      <p:pic>
        <p:nvPicPr>
          <p:cNvPr id="22" name="Picture 21">
            <a:extLst>
              <a:ext uri="{FF2B5EF4-FFF2-40B4-BE49-F238E27FC236}">
                <a16:creationId xmlns:a16="http://schemas.microsoft.com/office/drawing/2014/main" id="{8F3E0675-8628-2E4D-B19E-B603888BDB49}"/>
              </a:ext>
            </a:extLst>
          </p:cNvPr>
          <p:cNvPicPr>
            <a:picLocks noChangeAspect="1"/>
          </p:cNvPicPr>
          <p:nvPr/>
        </p:nvPicPr>
        <p:blipFill>
          <a:blip r:embed="rId5"/>
          <a:stretch>
            <a:fillRect/>
          </a:stretch>
        </p:blipFill>
        <p:spPr>
          <a:xfrm>
            <a:off x="1" y="4458415"/>
            <a:ext cx="418332" cy="370063"/>
          </a:xfrm>
          <a:prstGeom prst="rect">
            <a:avLst/>
          </a:prstGeom>
        </p:spPr>
      </p:pic>
      <p:pic>
        <p:nvPicPr>
          <p:cNvPr id="23" name="Picture 22">
            <a:extLst>
              <a:ext uri="{FF2B5EF4-FFF2-40B4-BE49-F238E27FC236}">
                <a16:creationId xmlns:a16="http://schemas.microsoft.com/office/drawing/2014/main" id="{C388E622-728F-5E40-933C-E8E0E038DEE4}"/>
              </a:ext>
            </a:extLst>
          </p:cNvPr>
          <p:cNvPicPr>
            <a:picLocks noChangeAspect="1"/>
          </p:cNvPicPr>
          <p:nvPr/>
        </p:nvPicPr>
        <p:blipFill>
          <a:blip r:embed="rId5"/>
          <a:stretch>
            <a:fillRect/>
          </a:stretch>
        </p:blipFill>
        <p:spPr>
          <a:xfrm>
            <a:off x="4140165" y="4458415"/>
            <a:ext cx="418332" cy="370063"/>
          </a:xfrm>
          <a:prstGeom prst="rect">
            <a:avLst/>
          </a:prstGeom>
        </p:spPr>
      </p:pic>
      <p:pic>
        <p:nvPicPr>
          <p:cNvPr id="24" name="Picture 23">
            <a:extLst>
              <a:ext uri="{FF2B5EF4-FFF2-40B4-BE49-F238E27FC236}">
                <a16:creationId xmlns:a16="http://schemas.microsoft.com/office/drawing/2014/main" id="{072B4A20-F133-C34D-88A0-DDBE82C95FFA}"/>
              </a:ext>
            </a:extLst>
          </p:cNvPr>
          <p:cNvPicPr>
            <a:picLocks noChangeAspect="1"/>
          </p:cNvPicPr>
          <p:nvPr/>
        </p:nvPicPr>
        <p:blipFill>
          <a:blip r:embed="rId5"/>
          <a:stretch>
            <a:fillRect/>
          </a:stretch>
        </p:blipFill>
        <p:spPr>
          <a:xfrm>
            <a:off x="8231932" y="4455455"/>
            <a:ext cx="418332" cy="370063"/>
          </a:xfrm>
          <a:prstGeom prst="rect">
            <a:avLst/>
          </a:prstGeom>
        </p:spPr>
      </p:pic>
      <p:sp>
        <p:nvSpPr>
          <p:cNvPr id="26" name="TextBox 25">
            <a:extLst>
              <a:ext uri="{FF2B5EF4-FFF2-40B4-BE49-F238E27FC236}">
                <a16:creationId xmlns:a16="http://schemas.microsoft.com/office/drawing/2014/main" id="{AEF74508-E8EB-004D-A4CF-FA521E3A5C8F}"/>
              </a:ext>
            </a:extLst>
          </p:cNvPr>
          <p:cNvSpPr txBox="1"/>
          <p:nvPr/>
        </p:nvSpPr>
        <p:spPr>
          <a:xfrm>
            <a:off x="4887749" y="5095767"/>
            <a:ext cx="1614282" cy="229358"/>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a:t>
            </a:r>
          </a:p>
        </p:txBody>
      </p:sp>
      <p:pic>
        <p:nvPicPr>
          <p:cNvPr id="27" name="Picture 26">
            <a:extLst>
              <a:ext uri="{FF2B5EF4-FFF2-40B4-BE49-F238E27FC236}">
                <a16:creationId xmlns:a16="http://schemas.microsoft.com/office/drawing/2014/main" id="{E993CDA0-7EF6-0D4F-B89A-CFFCBBC73462}"/>
              </a:ext>
            </a:extLst>
          </p:cNvPr>
          <p:cNvPicPr>
            <a:picLocks noChangeAspect="1"/>
          </p:cNvPicPr>
          <p:nvPr/>
        </p:nvPicPr>
        <p:blipFill>
          <a:blip r:embed="rId6"/>
          <a:stretch>
            <a:fillRect/>
          </a:stretch>
        </p:blipFill>
        <p:spPr>
          <a:xfrm>
            <a:off x="4479045" y="5081928"/>
            <a:ext cx="434156" cy="172284"/>
          </a:xfrm>
          <a:prstGeom prst="rect">
            <a:avLst/>
          </a:prstGeom>
        </p:spPr>
      </p:pic>
      <p:pic>
        <p:nvPicPr>
          <p:cNvPr id="28" name="Picture 27">
            <a:extLst>
              <a:ext uri="{FF2B5EF4-FFF2-40B4-BE49-F238E27FC236}">
                <a16:creationId xmlns:a16="http://schemas.microsoft.com/office/drawing/2014/main" id="{CA90D885-FFD0-F94A-9767-40BB037830D5}"/>
              </a:ext>
            </a:extLst>
          </p:cNvPr>
          <p:cNvPicPr>
            <a:picLocks noChangeAspect="1"/>
          </p:cNvPicPr>
          <p:nvPr/>
        </p:nvPicPr>
        <p:blipFill>
          <a:blip r:embed="rId7"/>
          <a:stretch>
            <a:fillRect/>
          </a:stretch>
        </p:blipFill>
        <p:spPr>
          <a:xfrm>
            <a:off x="6483660" y="5073218"/>
            <a:ext cx="418332" cy="198879"/>
          </a:xfrm>
          <a:prstGeom prst="rect">
            <a:avLst/>
          </a:prstGeom>
        </p:spPr>
      </p:pic>
      <p:sp>
        <p:nvSpPr>
          <p:cNvPr id="29" name="TextBox 28">
            <a:extLst>
              <a:ext uri="{FF2B5EF4-FFF2-40B4-BE49-F238E27FC236}">
                <a16:creationId xmlns:a16="http://schemas.microsoft.com/office/drawing/2014/main" id="{4FFFF820-861B-F24E-A349-5DE82930BE90}"/>
              </a:ext>
            </a:extLst>
          </p:cNvPr>
          <p:cNvSpPr txBox="1"/>
          <p:nvPr/>
        </p:nvSpPr>
        <p:spPr>
          <a:xfrm>
            <a:off x="6924674" y="5085832"/>
            <a:ext cx="1614282" cy="229358"/>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WT</a:t>
            </a:r>
          </a:p>
        </p:txBody>
      </p:sp>
    </p:spTree>
    <p:extLst>
      <p:ext uri="{BB962C8B-B14F-4D97-AF65-F5344CB8AC3E}">
        <p14:creationId xmlns:p14="http://schemas.microsoft.com/office/powerpoint/2010/main" val="1638252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8C6ABF-9193-3444-86F2-2D7C07A8E263}"/>
              </a:ext>
            </a:extLst>
          </p:cNvPr>
          <p:cNvPicPr>
            <a:picLocks noChangeAspect="1"/>
          </p:cNvPicPr>
          <p:nvPr/>
        </p:nvPicPr>
        <p:blipFill>
          <a:blip r:embed="rId2"/>
          <a:stretch>
            <a:fillRect/>
          </a:stretch>
        </p:blipFill>
        <p:spPr>
          <a:xfrm>
            <a:off x="8270098" y="977352"/>
            <a:ext cx="3896308" cy="3403277"/>
          </a:xfrm>
          <a:prstGeom prst="rect">
            <a:avLst/>
          </a:prstGeom>
        </p:spPr>
      </p:pic>
      <p:sp>
        <p:nvSpPr>
          <p:cNvPr id="9" name="TextBox 8">
            <a:extLst>
              <a:ext uri="{FF2B5EF4-FFF2-40B4-BE49-F238E27FC236}">
                <a16:creationId xmlns:a16="http://schemas.microsoft.com/office/drawing/2014/main" id="{D2BF502E-C6FA-754B-B3A4-B91D0F78A884}"/>
              </a:ext>
            </a:extLst>
          </p:cNvPr>
          <p:cNvSpPr txBox="1"/>
          <p:nvPr/>
        </p:nvSpPr>
        <p:spPr>
          <a:xfrm>
            <a:off x="8582891" y="4403912"/>
            <a:ext cx="358351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11 (0)            3 (2)            1 (4)            0 (5)</a:t>
            </a:r>
          </a:p>
          <a:p>
            <a:r>
              <a:rPr lang="en-US" sz="1400" dirty="0">
                <a:latin typeface="Arial" panose="020B0604020202020204" pitchFamily="34" charset="0"/>
                <a:cs typeface="Arial" panose="020B0604020202020204" pitchFamily="34" charset="0"/>
              </a:rPr>
              <a:t>22 (1)            3 (9)           1 (10)          1 (10)</a:t>
            </a:r>
          </a:p>
        </p:txBody>
      </p:sp>
      <p:sp>
        <p:nvSpPr>
          <p:cNvPr id="10" name="TextBox 9">
            <a:extLst>
              <a:ext uri="{FF2B5EF4-FFF2-40B4-BE49-F238E27FC236}">
                <a16:creationId xmlns:a16="http://schemas.microsoft.com/office/drawing/2014/main" id="{2B6F01FD-EF96-3E43-944D-5CA45BCF446F}"/>
              </a:ext>
            </a:extLst>
          </p:cNvPr>
          <p:cNvSpPr txBox="1"/>
          <p:nvPr/>
        </p:nvSpPr>
        <p:spPr>
          <a:xfrm>
            <a:off x="4478105" y="4403912"/>
            <a:ext cx="3685756"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24 (0)           5 (6)             2 (7)             0 (8)</a:t>
            </a:r>
          </a:p>
          <a:p>
            <a:r>
              <a:rPr lang="en-US" sz="1400" dirty="0">
                <a:latin typeface="Arial" panose="020B0604020202020204" pitchFamily="34" charset="0"/>
                <a:cs typeface="Arial" panose="020B0604020202020204" pitchFamily="34" charset="0"/>
              </a:rPr>
              <a:t>28 (0)           4 (9)            0 (13)           0 (13)</a:t>
            </a:r>
          </a:p>
        </p:txBody>
      </p:sp>
      <p:sp>
        <p:nvSpPr>
          <p:cNvPr id="11" name="TextBox 10">
            <a:extLst>
              <a:ext uri="{FF2B5EF4-FFF2-40B4-BE49-F238E27FC236}">
                <a16:creationId xmlns:a16="http://schemas.microsoft.com/office/drawing/2014/main" id="{73C37F52-4BD3-944E-92B0-66D4C45D31FB}"/>
              </a:ext>
            </a:extLst>
          </p:cNvPr>
          <p:cNvSpPr txBox="1"/>
          <p:nvPr/>
        </p:nvSpPr>
        <p:spPr>
          <a:xfrm>
            <a:off x="373319" y="4403912"/>
            <a:ext cx="3685756"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14 (0)     7 (0)     2 (2)      0 (3)     0 (3)</a:t>
            </a:r>
          </a:p>
          <a:p>
            <a:r>
              <a:rPr lang="en-US" sz="1400" dirty="0">
                <a:latin typeface="Arial" panose="020B0604020202020204" pitchFamily="34" charset="0"/>
                <a:cs typeface="Arial" panose="020B0604020202020204" pitchFamily="34" charset="0"/>
              </a:rPr>
              <a:t>14 (0)    11 (0)    3 (6)      2 (6)     1 (7)</a:t>
            </a:r>
          </a:p>
        </p:txBody>
      </p:sp>
      <p:sp>
        <p:nvSpPr>
          <p:cNvPr id="12" name="TextBox 11">
            <a:extLst>
              <a:ext uri="{FF2B5EF4-FFF2-40B4-BE49-F238E27FC236}">
                <a16:creationId xmlns:a16="http://schemas.microsoft.com/office/drawing/2014/main" id="{3015C7AE-7700-1C46-AF58-762F6B5D42A9}"/>
              </a:ext>
            </a:extLst>
          </p:cNvPr>
          <p:cNvSpPr txBox="1"/>
          <p:nvPr/>
        </p:nvSpPr>
        <p:spPr>
          <a:xfrm>
            <a:off x="373319" y="5464848"/>
            <a:ext cx="11658600"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S12</a:t>
            </a:r>
            <a:r>
              <a:rPr lang="en-US" dirty="0">
                <a:latin typeface="Arial" panose="020B0604020202020204" pitchFamily="34" charset="0"/>
                <a:cs typeface="Arial" panose="020B0604020202020204" pitchFamily="34" charset="0"/>
              </a:rPr>
              <a:t>: HLA-I ASE loss impact on overall survival in TCGA-PDAC by transcriptome-based subtype according to Bailey </a:t>
            </a:r>
            <a:r>
              <a:rPr lang="en-US" i="1" dirty="0">
                <a:latin typeface="Arial" panose="020B0604020202020204" pitchFamily="34" charset="0"/>
                <a:cs typeface="Arial" panose="020B0604020202020204" pitchFamily="34" charset="0"/>
              </a:rPr>
              <a:t>et al</a:t>
            </a:r>
            <a:r>
              <a:rPr lang="en-US" dirty="0">
                <a:latin typeface="Arial" panose="020B0604020202020204" pitchFamily="34" charset="0"/>
                <a:cs typeface="Arial" panose="020B0604020202020204" pitchFamily="34" charset="0"/>
              </a:rPr>
              <a:t>., 2016 (showing only subtypes where ASE loss was observed).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sp>
        <p:nvSpPr>
          <p:cNvPr id="13" name="TextBox 12">
            <a:extLst>
              <a:ext uri="{FF2B5EF4-FFF2-40B4-BE49-F238E27FC236}">
                <a16:creationId xmlns:a16="http://schemas.microsoft.com/office/drawing/2014/main" id="{C6FA3DAA-FDA5-A540-8FD1-2499B12984AB}"/>
              </a:ext>
            </a:extLst>
          </p:cNvPr>
          <p:cNvSpPr txBox="1"/>
          <p:nvPr/>
        </p:nvSpPr>
        <p:spPr>
          <a:xfrm>
            <a:off x="803033" y="636553"/>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Squamous</a:t>
            </a:r>
          </a:p>
        </p:txBody>
      </p:sp>
      <p:sp>
        <p:nvSpPr>
          <p:cNvPr id="14" name="TextBox 13">
            <a:extLst>
              <a:ext uri="{FF2B5EF4-FFF2-40B4-BE49-F238E27FC236}">
                <a16:creationId xmlns:a16="http://schemas.microsoft.com/office/drawing/2014/main" id="{82AF91E8-6CDE-A44B-BCAB-5EB6B5C593D9}"/>
              </a:ext>
            </a:extLst>
          </p:cNvPr>
          <p:cNvSpPr txBox="1"/>
          <p:nvPr/>
        </p:nvSpPr>
        <p:spPr>
          <a:xfrm>
            <a:off x="4704813" y="638347"/>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Progenitor</a:t>
            </a:r>
          </a:p>
        </p:txBody>
      </p:sp>
      <p:sp>
        <p:nvSpPr>
          <p:cNvPr id="15" name="TextBox 14">
            <a:extLst>
              <a:ext uri="{FF2B5EF4-FFF2-40B4-BE49-F238E27FC236}">
                <a16:creationId xmlns:a16="http://schemas.microsoft.com/office/drawing/2014/main" id="{959ABAA7-4E3E-E048-BAD4-C9E0FD5253BA}"/>
              </a:ext>
            </a:extLst>
          </p:cNvPr>
          <p:cNvSpPr txBox="1"/>
          <p:nvPr/>
        </p:nvSpPr>
        <p:spPr>
          <a:xfrm>
            <a:off x="8769054" y="683115"/>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ADEX </a:t>
            </a:r>
          </a:p>
        </p:txBody>
      </p:sp>
      <p:sp>
        <p:nvSpPr>
          <p:cNvPr id="16" name="TextBox 15">
            <a:extLst>
              <a:ext uri="{FF2B5EF4-FFF2-40B4-BE49-F238E27FC236}">
                <a16:creationId xmlns:a16="http://schemas.microsoft.com/office/drawing/2014/main" id="{F0D3F625-3817-1F40-8D2D-5660C8B71EE8}"/>
              </a:ext>
            </a:extLst>
          </p:cNvPr>
          <p:cNvSpPr txBox="1"/>
          <p:nvPr/>
        </p:nvSpPr>
        <p:spPr>
          <a:xfrm>
            <a:off x="4887749" y="5095767"/>
            <a:ext cx="1614282" cy="229358"/>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a:t>
            </a:r>
          </a:p>
        </p:txBody>
      </p:sp>
      <p:pic>
        <p:nvPicPr>
          <p:cNvPr id="2" name="Picture 1">
            <a:extLst>
              <a:ext uri="{FF2B5EF4-FFF2-40B4-BE49-F238E27FC236}">
                <a16:creationId xmlns:a16="http://schemas.microsoft.com/office/drawing/2014/main" id="{7ED9B9F1-BAD2-1743-91A5-3B611A8C331B}"/>
              </a:ext>
            </a:extLst>
          </p:cNvPr>
          <p:cNvPicPr>
            <a:picLocks noChangeAspect="1"/>
          </p:cNvPicPr>
          <p:nvPr/>
        </p:nvPicPr>
        <p:blipFill>
          <a:blip r:embed="rId3"/>
          <a:stretch>
            <a:fillRect/>
          </a:stretch>
        </p:blipFill>
        <p:spPr>
          <a:xfrm>
            <a:off x="63666" y="1018252"/>
            <a:ext cx="3940357" cy="3362377"/>
          </a:xfrm>
          <a:prstGeom prst="rect">
            <a:avLst/>
          </a:prstGeom>
        </p:spPr>
      </p:pic>
      <p:sp>
        <p:nvSpPr>
          <p:cNvPr id="19" name="TextBox 18">
            <a:extLst>
              <a:ext uri="{FF2B5EF4-FFF2-40B4-BE49-F238E27FC236}">
                <a16:creationId xmlns:a16="http://schemas.microsoft.com/office/drawing/2014/main" id="{B1DB77C5-A4DF-A747-BCA6-9854E3697700}"/>
              </a:ext>
            </a:extLst>
          </p:cNvPr>
          <p:cNvSpPr txBox="1"/>
          <p:nvPr/>
        </p:nvSpPr>
        <p:spPr>
          <a:xfrm>
            <a:off x="710437" y="3457939"/>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3.20</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0.07</a:t>
            </a:r>
          </a:p>
        </p:txBody>
      </p:sp>
      <p:pic>
        <p:nvPicPr>
          <p:cNvPr id="3" name="Picture 2">
            <a:extLst>
              <a:ext uri="{FF2B5EF4-FFF2-40B4-BE49-F238E27FC236}">
                <a16:creationId xmlns:a16="http://schemas.microsoft.com/office/drawing/2014/main" id="{8E37EA9B-A1AB-6B49-999B-3EBBFEC169EE}"/>
              </a:ext>
            </a:extLst>
          </p:cNvPr>
          <p:cNvPicPr>
            <a:picLocks noChangeAspect="1"/>
          </p:cNvPicPr>
          <p:nvPr/>
        </p:nvPicPr>
        <p:blipFill>
          <a:blip r:embed="rId4"/>
          <a:stretch>
            <a:fillRect/>
          </a:stretch>
        </p:blipFill>
        <p:spPr>
          <a:xfrm>
            <a:off x="4238160" y="1019735"/>
            <a:ext cx="3888450" cy="3360894"/>
          </a:xfrm>
          <a:prstGeom prst="rect">
            <a:avLst/>
          </a:prstGeom>
        </p:spPr>
      </p:pic>
      <p:sp>
        <p:nvSpPr>
          <p:cNvPr id="20" name="TextBox 19">
            <a:extLst>
              <a:ext uri="{FF2B5EF4-FFF2-40B4-BE49-F238E27FC236}">
                <a16:creationId xmlns:a16="http://schemas.microsoft.com/office/drawing/2014/main" id="{05A1F13B-134F-1640-BC85-E8BC0955C03D}"/>
              </a:ext>
            </a:extLst>
          </p:cNvPr>
          <p:cNvSpPr txBox="1"/>
          <p:nvPr/>
        </p:nvSpPr>
        <p:spPr>
          <a:xfrm>
            <a:off x="4883294" y="3457938"/>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0.04</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0.84</a:t>
            </a:r>
          </a:p>
        </p:txBody>
      </p:sp>
      <p:sp>
        <p:nvSpPr>
          <p:cNvPr id="21" name="TextBox 20">
            <a:extLst>
              <a:ext uri="{FF2B5EF4-FFF2-40B4-BE49-F238E27FC236}">
                <a16:creationId xmlns:a16="http://schemas.microsoft.com/office/drawing/2014/main" id="{0BB016C6-49A3-B94E-B51F-30204491A286}"/>
              </a:ext>
            </a:extLst>
          </p:cNvPr>
          <p:cNvSpPr txBox="1"/>
          <p:nvPr/>
        </p:nvSpPr>
        <p:spPr>
          <a:xfrm>
            <a:off x="8947474" y="3457937"/>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0.41</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0.52</a:t>
            </a:r>
          </a:p>
        </p:txBody>
      </p:sp>
      <p:pic>
        <p:nvPicPr>
          <p:cNvPr id="23" name="Picture 22">
            <a:extLst>
              <a:ext uri="{FF2B5EF4-FFF2-40B4-BE49-F238E27FC236}">
                <a16:creationId xmlns:a16="http://schemas.microsoft.com/office/drawing/2014/main" id="{4417071F-9FFA-CF4E-9E28-9AE752445BA0}"/>
              </a:ext>
            </a:extLst>
          </p:cNvPr>
          <p:cNvPicPr>
            <a:picLocks noChangeAspect="1"/>
          </p:cNvPicPr>
          <p:nvPr/>
        </p:nvPicPr>
        <p:blipFill>
          <a:blip r:embed="rId5"/>
          <a:stretch>
            <a:fillRect/>
          </a:stretch>
        </p:blipFill>
        <p:spPr>
          <a:xfrm>
            <a:off x="11152" y="4480717"/>
            <a:ext cx="418332" cy="370063"/>
          </a:xfrm>
          <a:prstGeom prst="rect">
            <a:avLst/>
          </a:prstGeom>
        </p:spPr>
      </p:pic>
      <p:pic>
        <p:nvPicPr>
          <p:cNvPr id="24" name="Picture 23">
            <a:extLst>
              <a:ext uri="{FF2B5EF4-FFF2-40B4-BE49-F238E27FC236}">
                <a16:creationId xmlns:a16="http://schemas.microsoft.com/office/drawing/2014/main" id="{146E0D29-6008-5844-A7C3-DF3FDCE2AAAC}"/>
              </a:ext>
            </a:extLst>
          </p:cNvPr>
          <p:cNvPicPr>
            <a:picLocks noChangeAspect="1"/>
          </p:cNvPicPr>
          <p:nvPr/>
        </p:nvPicPr>
        <p:blipFill>
          <a:blip r:embed="rId5"/>
          <a:stretch>
            <a:fillRect/>
          </a:stretch>
        </p:blipFill>
        <p:spPr>
          <a:xfrm>
            <a:off x="4059773" y="4480717"/>
            <a:ext cx="418332" cy="370063"/>
          </a:xfrm>
          <a:prstGeom prst="rect">
            <a:avLst/>
          </a:prstGeom>
        </p:spPr>
      </p:pic>
      <p:pic>
        <p:nvPicPr>
          <p:cNvPr id="25" name="Picture 24">
            <a:extLst>
              <a:ext uri="{FF2B5EF4-FFF2-40B4-BE49-F238E27FC236}">
                <a16:creationId xmlns:a16="http://schemas.microsoft.com/office/drawing/2014/main" id="{5D969D0D-BDDD-E74B-AF75-658A358E5AA6}"/>
              </a:ext>
            </a:extLst>
          </p:cNvPr>
          <p:cNvPicPr>
            <a:picLocks noChangeAspect="1"/>
          </p:cNvPicPr>
          <p:nvPr/>
        </p:nvPicPr>
        <p:blipFill>
          <a:blip r:embed="rId5"/>
          <a:stretch>
            <a:fillRect/>
          </a:stretch>
        </p:blipFill>
        <p:spPr>
          <a:xfrm>
            <a:off x="8235399" y="4480717"/>
            <a:ext cx="418332" cy="370063"/>
          </a:xfrm>
          <a:prstGeom prst="rect">
            <a:avLst/>
          </a:prstGeom>
        </p:spPr>
      </p:pic>
      <p:pic>
        <p:nvPicPr>
          <p:cNvPr id="7" name="Picture 6">
            <a:extLst>
              <a:ext uri="{FF2B5EF4-FFF2-40B4-BE49-F238E27FC236}">
                <a16:creationId xmlns:a16="http://schemas.microsoft.com/office/drawing/2014/main" id="{F9E91E3E-BE90-EB4D-8558-22A327CFACEB}"/>
              </a:ext>
            </a:extLst>
          </p:cNvPr>
          <p:cNvPicPr>
            <a:picLocks noChangeAspect="1"/>
          </p:cNvPicPr>
          <p:nvPr/>
        </p:nvPicPr>
        <p:blipFill>
          <a:blip r:embed="rId6"/>
          <a:stretch>
            <a:fillRect/>
          </a:stretch>
        </p:blipFill>
        <p:spPr>
          <a:xfrm>
            <a:off x="4479045" y="5081928"/>
            <a:ext cx="434156" cy="172284"/>
          </a:xfrm>
          <a:prstGeom prst="rect">
            <a:avLst/>
          </a:prstGeom>
        </p:spPr>
      </p:pic>
      <p:pic>
        <p:nvPicPr>
          <p:cNvPr id="8" name="Picture 7">
            <a:extLst>
              <a:ext uri="{FF2B5EF4-FFF2-40B4-BE49-F238E27FC236}">
                <a16:creationId xmlns:a16="http://schemas.microsoft.com/office/drawing/2014/main" id="{FEFE1DB0-D683-6F46-8753-8C23C2152FC2}"/>
              </a:ext>
            </a:extLst>
          </p:cNvPr>
          <p:cNvPicPr>
            <a:picLocks noChangeAspect="1"/>
          </p:cNvPicPr>
          <p:nvPr/>
        </p:nvPicPr>
        <p:blipFill>
          <a:blip r:embed="rId7"/>
          <a:stretch>
            <a:fillRect/>
          </a:stretch>
        </p:blipFill>
        <p:spPr>
          <a:xfrm>
            <a:off x="6483660" y="5073218"/>
            <a:ext cx="418332" cy="198879"/>
          </a:xfrm>
          <a:prstGeom prst="rect">
            <a:avLst/>
          </a:prstGeom>
        </p:spPr>
      </p:pic>
      <p:sp>
        <p:nvSpPr>
          <p:cNvPr id="27" name="TextBox 26">
            <a:extLst>
              <a:ext uri="{FF2B5EF4-FFF2-40B4-BE49-F238E27FC236}">
                <a16:creationId xmlns:a16="http://schemas.microsoft.com/office/drawing/2014/main" id="{B65ECD30-0295-184C-AECB-BDCB0F3F953D}"/>
              </a:ext>
            </a:extLst>
          </p:cNvPr>
          <p:cNvSpPr txBox="1"/>
          <p:nvPr/>
        </p:nvSpPr>
        <p:spPr>
          <a:xfrm>
            <a:off x="6924674" y="5085832"/>
            <a:ext cx="1614282" cy="229358"/>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WT</a:t>
            </a:r>
          </a:p>
        </p:txBody>
      </p:sp>
    </p:spTree>
    <p:extLst>
      <p:ext uri="{BB962C8B-B14F-4D97-AF65-F5344CB8AC3E}">
        <p14:creationId xmlns:p14="http://schemas.microsoft.com/office/powerpoint/2010/main" val="1938305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69A148-4C58-974A-87AB-92F345D85BC0}"/>
              </a:ext>
            </a:extLst>
          </p:cNvPr>
          <p:cNvPicPr>
            <a:picLocks noChangeAspect="1"/>
          </p:cNvPicPr>
          <p:nvPr/>
        </p:nvPicPr>
        <p:blipFill>
          <a:blip r:embed="rId2"/>
          <a:stretch>
            <a:fillRect/>
          </a:stretch>
        </p:blipFill>
        <p:spPr>
          <a:xfrm>
            <a:off x="6390468" y="1071566"/>
            <a:ext cx="4437336" cy="3755452"/>
          </a:xfrm>
          <a:prstGeom prst="rect">
            <a:avLst/>
          </a:prstGeom>
        </p:spPr>
      </p:pic>
      <p:pic>
        <p:nvPicPr>
          <p:cNvPr id="2" name="Picture 1">
            <a:extLst>
              <a:ext uri="{FF2B5EF4-FFF2-40B4-BE49-F238E27FC236}">
                <a16:creationId xmlns:a16="http://schemas.microsoft.com/office/drawing/2014/main" id="{0D246B84-79D8-06CD-D7F9-AB2395CA69C4}"/>
              </a:ext>
            </a:extLst>
          </p:cNvPr>
          <p:cNvPicPr>
            <a:picLocks noChangeAspect="1"/>
          </p:cNvPicPr>
          <p:nvPr/>
        </p:nvPicPr>
        <p:blipFill>
          <a:blip r:embed="rId3"/>
          <a:stretch>
            <a:fillRect/>
          </a:stretch>
        </p:blipFill>
        <p:spPr>
          <a:xfrm>
            <a:off x="1686474" y="1068013"/>
            <a:ext cx="4470858" cy="3768149"/>
          </a:xfrm>
          <a:prstGeom prst="rect">
            <a:avLst/>
          </a:prstGeom>
        </p:spPr>
      </p:pic>
      <p:sp>
        <p:nvSpPr>
          <p:cNvPr id="5" name="TextBox 4">
            <a:extLst>
              <a:ext uri="{FF2B5EF4-FFF2-40B4-BE49-F238E27FC236}">
                <a16:creationId xmlns:a16="http://schemas.microsoft.com/office/drawing/2014/main" id="{B80CAAC7-6B50-5FC6-6383-782B167BFB26}"/>
              </a:ext>
            </a:extLst>
          </p:cNvPr>
          <p:cNvSpPr txBox="1"/>
          <p:nvPr/>
        </p:nvSpPr>
        <p:spPr>
          <a:xfrm>
            <a:off x="2311244" y="4878018"/>
            <a:ext cx="4172212"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39 (0)         5 (9)          1 (10)          0 (11)</a:t>
            </a:r>
          </a:p>
          <a:p>
            <a:r>
              <a:rPr lang="en-US" sz="1600" dirty="0">
                <a:latin typeface="Arial" panose="020B0604020202020204" pitchFamily="34" charset="0"/>
                <a:cs typeface="Arial" panose="020B0604020202020204" pitchFamily="34" charset="0"/>
              </a:rPr>
              <a:t>48 (1)        8 (16)         3 (19)          1 (19)</a:t>
            </a:r>
          </a:p>
        </p:txBody>
      </p:sp>
      <p:sp>
        <p:nvSpPr>
          <p:cNvPr id="7" name="TextBox 6">
            <a:extLst>
              <a:ext uri="{FF2B5EF4-FFF2-40B4-BE49-F238E27FC236}">
                <a16:creationId xmlns:a16="http://schemas.microsoft.com/office/drawing/2014/main" id="{754AFCC1-DD20-C661-9CCE-C8448134BD16}"/>
              </a:ext>
            </a:extLst>
          </p:cNvPr>
          <p:cNvSpPr txBox="1"/>
          <p:nvPr/>
        </p:nvSpPr>
        <p:spPr>
          <a:xfrm>
            <a:off x="7014469" y="4878399"/>
            <a:ext cx="4172212"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12 (0)         4 (3)           1 (6)           0 (6)</a:t>
            </a:r>
          </a:p>
          <a:p>
            <a:r>
              <a:rPr lang="en-US" sz="1600" dirty="0">
                <a:latin typeface="Arial" panose="020B0604020202020204" pitchFamily="34" charset="0"/>
                <a:cs typeface="Arial" panose="020B0604020202020204" pitchFamily="34" charset="0"/>
              </a:rPr>
              <a:t>23 (0)        4 (12)         0 (15)         0 (15)</a:t>
            </a:r>
          </a:p>
        </p:txBody>
      </p:sp>
      <p:pic>
        <p:nvPicPr>
          <p:cNvPr id="8" name="Picture 7">
            <a:extLst>
              <a:ext uri="{FF2B5EF4-FFF2-40B4-BE49-F238E27FC236}">
                <a16:creationId xmlns:a16="http://schemas.microsoft.com/office/drawing/2014/main" id="{B95B8A93-FFD2-0B5A-0B9D-4C3CD23FC12D}"/>
              </a:ext>
            </a:extLst>
          </p:cNvPr>
          <p:cNvPicPr>
            <a:picLocks noChangeAspect="1"/>
          </p:cNvPicPr>
          <p:nvPr/>
        </p:nvPicPr>
        <p:blipFill>
          <a:blip r:embed="rId4"/>
          <a:stretch>
            <a:fillRect/>
          </a:stretch>
        </p:blipFill>
        <p:spPr>
          <a:xfrm>
            <a:off x="1821165" y="4953639"/>
            <a:ext cx="490079" cy="433532"/>
          </a:xfrm>
          <a:prstGeom prst="rect">
            <a:avLst/>
          </a:prstGeom>
        </p:spPr>
      </p:pic>
      <p:pic>
        <p:nvPicPr>
          <p:cNvPr id="9" name="Picture 8">
            <a:extLst>
              <a:ext uri="{FF2B5EF4-FFF2-40B4-BE49-F238E27FC236}">
                <a16:creationId xmlns:a16="http://schemas.microsoft.com/office/drawing/2014/main" id="{A19850E5-D9DE-7E15-E5BF-16F5962BD613}"/>
              </a:ext>
            </a:extLst>
          </p:cNvPr>
          <p:cNvPicPr>
            <a:picLocks noChangeAspect="1"/>
          </p:cNvPicPr>
          <p:nvPr/>
        </p:nvPicPr>
        <p:blipFill>
          <a:blip r:embed="rId4"/>
          <a:stretch>
            <a:fillRect/>
          </a:stretch>
        </p:blipFill>
        <p:spPr>
          <a:xfrm>
            <a:off x="6554684" y="4953639"/>
            <a:ext cx="490079" cy="433532"/>
          </a:xfrm>
          <a:prstGeom prst="rect">
            <a:avLst/>
          </a:prstGeom>
        </p:spPr>
      </p:pic>
      <p:sp>
        <p:nvSpPr>
          <p:cNvPr id="10" name="TextBox 9">
            <a:extLst>
              <a:ext uri="{FF2B5EF4-FFF2-40B4-BE49-F238E27FC236}">
                <a16:creationId xmlns:a16="http://schemas.microsoft.com/office/drawing/2014/main" id="{AFF0B4C9-8164-16C8-466C-64E4C6D2BFBE}"/>
              </a:ext>
            </a:extLst>
          </p:cNvPr>
          <p:cNvSpPr txBox="1"/>
          <p:nvPr/>
        </p:nvSpPr>
        <p:spPr>
          <a:xfrm>
            <a:off x="2602752" y="602311"/>
            <a:ext cx="3237012"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TCGA-PDAC Stage IIb_N1</a:t>
            </a:r>
          </a:p>
        </p:txBody>
      </p:sp>
      <p:sp>
        <p:nvSpPr>
          <p:cNvPr id="11" name="TextBox 10">
            <a:extLst>
              <a:ext uri="{FF2B5EF4-FFF2-40B4-BE49-F238E27FC236}">
                <a16:creationId xmlns:a16="http://schemas.microsoft.com/office/drawing/2014/main" id="{13748065-933F-3CF8-9326-A170300215D5}"/>
              </a:ext>
            </a:extLst>
          </p:cNvPr>
          <p:cNvSpPr txBox="1"/>
          <p:nvPr/>
        </p:nvSpPr>
        <p:spPr>
          <a:xfrm>
            <a:off x="6726694" y="616127"/>
            <a:ext cx="410111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TCGA-PDAC Stage </a:t>
            </a:r>
            <a:r>
              <a:rPr lang="en-US" sz="2000" dirty="0" err="1">
                <a:latin typeface="Arial" panose="020B0604020202020204" pitchFamily="34" charset="0"/>
                <a:cs typeface="Arial" panose="020B0604020202020204" pitchFamily="34" charset="0"/>
              </a:rPr>
              <a:t>Ia</a:t>
            </a:r>
            <a:r>
              <a:rPr lang="en-US" sz="2000" dirty="0">
                <a:latin typeface="Arial" panose="020B0604020202020204" pitchFamily="34" charset="0"/>
                <a:cs typeface="Arial" panose="020B0604020202020204" pitchFamily="34" charset="0"/>
              </a:rPr>
              <a:t>/b or IIa_N0</a:t>
            </a:r>
          </a:p>
        </p:txBody>
      </p:sp>
      <p:sp>
        <p:nvSpPr>
          <p:cNvPr id="12" name="TextBox 11">
            <a:extLst>
              <a:ext uri="{FF2B5EF4-FFF2-40B4-BE49-F238E27FC236}">
                <a16:creationId xmlns:a16="http://schemas.microsoft.com/office/drawing/2014/main" id="{F09AF508-DD0B-854E-697F-D2FA26673F8E}"/>
              </a:ext>
            </a:extLst>
          </p:cNvPr>
          <p:cNvSpPr txBox="1"/>
          <p:nvPr/>
        </p:nvSpPr>
        <p:spPr>
          <a:xfrm>
            <a:off x="7282820" y="3664278"/>
            <a:ext cx="1494429" cy="523220"/>
          </a:xfrm>
          <a:prstGeom prst="rect">
            <a:avLst/>
          </a:prstGeom>
          <a:noFill/>
        </p:spPr>
        <p:txBody>
          <a:bodyPr wrap="square" rtlCol="0">
            <a:spAutoFit/>
          </a:bodyPr>
          <a:lstStyle/>
          <a:p>
            <a:r>
              <a:rPr lang="en-US" sz="1400" i="1" dirty="0">
                <a:latin typeface="Arial" panose="020B0604020202020204" pitchFamily="34" charset="0"/>
                <a:cs typeface="Arial" panose="020B0604020202020204" pitchFamily="34" charset="0"/>
              </a:rPr>
              <a:t>LR</a:t>
            </a:r>
            <a:r>
              <a:rPr lang="en-US" sz="1400" dirty="0">
                <a:latin typeface="Arial" panose="020B0604020202020204" pitchFamily="34" charset="0"/>
                <a:cs typeface="Arial" panose="020B0604020202020204" pitchFamily="34" charset="0"/>
              </a:rPr>
              <a:t> = 0.00</a:t>
            </a:r>
          </a:p>
          <a:p>
            <a:r>
              <a:rPr lang="en-US" sz="1400" i="1" dirty="0">
                <a:latin typeface="Arial" panose="020B0604020202020204" pitchFamily="34" charset="0"/>
                <a:cs typeface="Arial" panose="020B0604020202020204" pitchFamily="34" charset="0"/>
              </a:rPr>
              <a:t>p</a:t>
            </a:r>
            <a:r>
              <a:rPr lang="en-US" sz="1400" dirty="0">
                <a:latin typeface="Arial" panose="020B0604020202020204" pitchFamily="34" charset="0"/>
                <a:cs typeface="Arial" panose="020B0604020202020204" pitchFamily="34" charset="0"/>
              </a:rPr>
              <a:t> = 0.98</a:t>
            </a:r>
          </a:p>
        </p:txBody>
      </p:sp>
      <p:sp>
        <p:nvSpPr>
          <p:cNvPr id="13" name="TextBox 12">
            <a:extLst>
              <a:ext uri="{FF2B5EF4-FFF2-40B4-BE49-F238E27FC236}">
                <a16:creationId xmlns:a16="http://schemas.microsoft.com/office/drawing/2014/main" id="{D00A8F2D-1482-D52C-5940-2D1A2EFF671D}"/>
              </a:ext>
            </a:extLst>
          </p:cNvPr>
          <p:cNvSpPr txBox="1"/>
          <p:nvPr/>
        </p:nvSpPr>
        <p:spPr>
          <a:xfrm>
            <a:off x="2602752" y="3683724"/>
            <a:ext cx="1225330" cy="523220"/>
          </a:xfrm>
          <a:prstGeom prst="rect">
            <a:avLst/>
          </a:prstGeom>
          <a:noFill/>
        </p:spPr>
        <p:txBody>
          <a:bodyPr wrap="square" rtlCol="0">
            <a:spAutoFit/>
          </a:bodyPr>
          <a:lstStyle/>
          <a:p>
            <a:r>
              <a:rPr lang="en-US" sz="1400" i="1" dirty="0">
                <a:solidFill>
                  <a:srgbClr val="C00000"/>
                </a:solidFill>
                <a:latin typeface="Arial" panose="020B0604020202020204" pitchFamily="34" charset="0"/>
                <a:cs typeface="Arial" panose="020B0604020202020204" pitchFamily="34" charset="0"/>
              </a:rPr>
              <a:t>LR</a:t>
            </a:r>
            <a:r>
              <a:rPr lang="en-US" sz="1400" dirty="0">
                <a:solidFill>
                  <a:srgbClr val="C00000"/>
                </a:solidFill>
                <a:latin typeface="Arial" panose="020B0604020202020204" pitchFamily="34" charset="0"/>
                <a:cs typeface="Arial" panose="020B0604020202020204" pitchFamily="34" charset="0"/>
              </a:rPr>
              <a:t> = 5.19</a:t>
            </a:r>
          </a:p>
          <a:p>
            <a:r>
              <a:rPr lang="en-US" sz="1400" i="1" dirty="0">
                <a:solidFill>
                  <a:srgbClr val="C00000"/>
                </a:solidFill>
                <a:latin typeface="Arial" panose="020B0604020202020204" pitchFamily="34" charset="0"/>
                <a:cs typeface="Arial" panose="020B0604020202020204" pitchFamily="34" charset="0"/>
              </a:rPr>
              <a:t>p</a:t>
            </a:r>
            <a:r>
              <a:rPr lang="en-US" sz="1400" dirty="0">
                <a:solidFill>
                  <a:srgbClr val="C00000"/>
                </a:solidFill>
                <a:latin typeface="Arial" panose="020B0604020202020204" pitchFamily="34" charset="0"/>
                <a:cs typeface="Arial" panose="020B0604020202020204" pitchFamily="34" charset="0"/>
              </a:rPr>
              <a:t> = 0.02</a:t>
            </a:r>
          </a:p>
        </p:txBody>
      </p:sp>
      <p:sp>
        <p:nvSpPr>
          <p:cNvPr id="19" name="TextBox 18">
            <a:extLst>
              <a:ext uri="{FF2B5EF4-FFF2-40B4-BE49-F238E27FC236}">
                <a16:creationId xmlns:a16="http://schemas.microsoft.com/office/drawing/2014/main" id="{6D25B374-D74C-2A20-EB9E-A320FECCFE13}"/>
              </a:ext>
            </a:extLst>
          </p:cNvPr>
          <p:cNvSpPr txBox="1"/>
          <p:nvPr/>
        </p:nvSpPr>
        <p:spPr>
          <a:xfrm>
            <a:off x="674126" y="5808866"/>
            <a:ext cx="11123913" cy="646331"/>
          </a:xfrm>
          <a:prstGeom prst="rect">
            <a:avLst/>
          </a:prstGeom>
          <a:noFill/>
        </p:spPr>
        <p:txBody>
          <a:bodyPr wrap="square" rtlCol="0">
            <a:spAutoFit/>
          </a:bodyPr>
          <a:lstStyle/>
          <a:p>
            <a:r>
              <a:rPr lang="en-US" sz="1800" b="1" dirty="0">
                <a:solidFill>
                  <a:srgbClr val="000000"/>
                </a:solidFill>
                <a:effectLst/>
                <a:latin typeface="Arial" panose="020B0604020202020204" pitchFamily="34" charset="0"/>
                <a:ea typeface="Malgun Gothic" panose="020B0503020000020004" pitchFamily="34" charset="-127"/>
              </a:rPr>
              <a:t>Figure S13</a:t>
            </a:r>
            <a:r>
              <a:rPr lang="en-US" sz="1800" dirty="0">
                <a:solidFill>
                  <a:srgbClr val="000000"/>
                </a:solidFill>
                <a:effectLst/>
                <a:latin typeface="Arial" panose="020B0604020202020204" pitchFamily="34" charset="0"/>
                <a:ea typeface="Malgun Gothic" panose="020B0503020000020004" pitchFamily="34" charset="-127"/>
              </a:rPr>
              <a:t>: Survival curves of TCGA-PDAC according to tumor stages. </a:t>
            </a:r>
            <a:r>
              <a:rPr lang="en-US" dirty="0">
                <a:latin typeface="Arial" panose="020B0604020202020204" pitchFamily="34" charset="0"/>
                <a:cs typeface="Arial" panose="020B0604020202020204" pitchFamily="34" charset="0"/>
              </a:rPr>
              <a:t>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a:t>
            </a:r>
            <a:r>
              <a:rPr lang="en-US" dirty="0">
                <a:effectLst/>
              </a:rPr>
              <a:t> </a:t>
            </a:r>
            <a:endParaRPr lang="en-US" dirty="0"/>
          </a:p>
        </p:txBody>
      </p:sp>
      <p:sp>
        <p:nvSpPr>
          <p:cNvPr id="17" name="TextBox 16">
            <a:extLst>
              <a:ext uri="{FF2B5EF4-FFF2-40B4-BE49-F238E27FC236}">
                <a16:creationId xmlns:a16="http://schemas.microsoft.com/office/drawing/2014/main" id="{9763208D-79BC-1784-8DA0-FAAA35C77D6E}"/>
              </a:ext>
            </a:extLst>
          </p:cNvPr>
          <p:cNvSpPr txBox="1"/>
          <p:nvPr/>
        </p:nvSpPr>
        <p:spPr>
          <a:xfrm>
            <a:off x="247973" y="4870758"/>
            <a:ext cx="1749937" cy="58477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HLA-I ASE loss</a:t>
            </a:r>
          </a:p>
          <a:p>
            <a:pPr algn="ctr"/>
            <a:r>
              <a:rPr lang="en-US" sz="1600" dirty="0">
                <a:latin typeface="Arial" panose="020B0604020202020204" pitchFamily="34" charset="0"/>
                <a:cs typeface="Arial" panose="020B0604020202020204" pitchFamily="34" charset="0"/>
              </a:rPr>
              <a:t>HLA-I ASE WT</a:t>
            </a:r>
          </a:p>
        </p:txBody>
      </p:sp>
    </p:spTree>
    <p:extLst>
      <p:ext uri="{BB962C8B-B14F-4D97-AF65-F5344CB8AC3E}">
        <p14:creationId xmlns:p14="http://schemas.microsoft.com/office/powerpoint/2010/main" val="281259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072876D-97E5-6544-9327-E5C6941BC66C}"/>
              </a:ext>
            </a:extLst>
          </p:cNvPr>
          <p:cNvSpPr txBox="1"/>
          <p:nvPr/>
        </p:nvSpPr>
        <p:spPr>
          <a:xfrm>
            <a:off x="2294739" y="4970589"/>
            <a:ext cx="4800943"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56 (0)  19 (3)   6 (6)   0 (9)   0 (9)    0 (9)   0 (9)</a:t>
            </a:r>
          </a:p>
          <a:p>
            <a:r>
              <a:rPr lang="en-US" sz="1600" dirty="0">
                <a:latin typeface="Arial" panose="020B0604020202020204" pitchFamily="34" charset="0"/>
                <a:cs typeface="Arial" panose="020B0604020202020204" pitchFamily="34" charset="0"/>
              </a:rPr>
              <a:t>40 (0)  23 (2)   7 (3)   4 (5)   1 (6)    1 (6)   0 (6)</a:t>
            </a:r>
          </a:p>
        </p:txBody>
      </p:sp>
      <p:sp>
        <p:nvSpPr>
          <p:cNvPr id="14" name="TextBox 13">
            <a:extLst>
              <a:ext uri="{FF2B5EF4-FFF2-40B4-BE49-F238E27FC236}">
                <a16:creationId xmlns:a16="http://schemas.microsoft.com/office/drawing/2014/main" id="{6508EDA5-AD54-8547-8EFC-D88E20897E2A}"/>
              </a:ext>
            </a:extLst>
          </p:cNvPr>
          <p:cNvSpPr txBox="1"/>
          <p:nvPr/>
        </p:nvSpPr>
        <p:spPr>
          <a:xfrm>
            <a:off x="77492" y="4941957"/>
            <a:ext cx="1759484"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HLA-I ASE loss</a:t>
            </a:r>
          </a:p>
          <a:p>
            <a:pPr algn="ctr"/>
            <a:r>
              <a:rPr lang="en-US" dirty="0">
                <a:latin typeface="Arial" panose="020B0604020202020204" pitchFamily="34" charset="0"/>
                <a:cs typeface="Arial" panose="020B0604020202020204" pitchFamily="34" charset="0"/>
              </a:rPr>
              <a:t>HLA-I ASE WT</a:t>
            </a:r>
          </a:p>
        </p:txBody>
      </p:sp>
      <p:sp>
        <p:nvSpPr>
          <p:cNvPr id="17" name="TextBox 16">
            <a:extLst>
              <a:ext uri="{FF2B5EF4-FFF2-40B4-BE49-F238E27FC236}">
                <a16:creationId xmlns:a16="http://schemas.microsoft.com/office/drawing/2014/main" id="{D95C2454-D358-6248-9810-DD32A8AE2C59}"/>
              </a:ext>
            </a:extLst>
          </p:cNvPr>
          <p:cNvSpPr txBox="1"/>
          <p:nvPr/>
        </p:nvSpPr>
        <p:spPr>
          <a:xfrm>
            <a:off x="2975356" y="357051"/>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CUMC-Epithelial</a:t>
            </a:r>
          </a:p>
        </p:txBody>
      </p:sp>
      <p:sp>
        <p:nvSpPr>
          <p:cNvPr id="22" name="TextBox 21">
            <a:extLst>
              <a:ext uri="{FF2B5EF4-FFF2-40B4-BE49-F238E27FC236}">
                <a16:creationId xmlns:a16="http://schemas.microsoft.com/office/drawing/2014/main" id="{895FCA16-5265-0A41-9752-4F177DB79CC5}"/>
              </a:ext>
            </a:extLst>
          </p:cNvPr>
          <p:cNvSpPr txBox="1"/>
          <p:nvPr/>
        </p:nvSpPr>
        <p:spPr>
          <a:xfrm>
            <a:off x="344621" y="5693891"/>
            <a:ext cx="11502758"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S14</a:t>
            </a:r>
            <a:r>
              <a:rPr lang="en-US" dirty="0">
                <a:latin typeface="Arial" panose="020B0604020202020204" pitchFamily="34" charset="0"/>
                <a:cs typeface="Arial" panose="020B0604020202020204" pitchFamily="34" charset="0"/>
              </a:rPr>
              <a:t>: Impact of HLA-I ASE loss on overall survival in CUMC-Epithelial compartment and CUMC-Stroma compartment cohorts.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pic>
        <p:nvPicPr>
          <p:cNvPr id="25" name="Picture 24">
            <a:extLst>
              <a:ext uri="{FF2B5EF4-FFF2-40B4-BE49-F238E27FC236}">
                <a16:creationId xmlns:a16="http://schemas.microsoft.com/office/drawing/2014/main" id="{BADC96E7-DD04-C544-BD93-3365C0322CAE}"/>
              </a:ext>
            </a:extLst>
          </p:cNvPr>
          <p:cNvPicPr>
            <a:picLocks noChangeAspect="1"/>
          </p:cNvPicPr>
          <p:nvPr/>
        </p:nvPicPr>
        <p:blipFill>
          <a:blip r:embed="rId3"/>
          <a:stretch>
            <a:fillRect/>
          </a:stretch>
        </p:blipFill>
        <p:spPr>
          <a:xfrm>
            <a:off x="1785173" y="5024381"/>
            <a:ext cx="525063" cy="464479"/>
          </a:xfrm>
          <a:prstGeom prst="rect">
            <a:avLst/>
          </a:prstGeom>
        </p:spPr>
      </p:pic>
      <p:pic>
        <p:nvPicPr>
          <p:cNvPr id="13" name="Picture 12">
            <a:extLst>
              <a:ext uri="{FF2B5EF4-FFF2-40B4-BE49-F238E27FC236}">
                <a16:creationId xmlns:a16="http://schemas.microsoft.com/office/drawing/2014/main" id="{B1D7662C-A652-BFE2-E793-64FCD409CDA3}"/>
              </a:ext>
            </a:extLst>
          </p:cNvPr>
          <p:cNvPicPr>
            <a:picLocks noChangeAspect="1"/>
          </p:cNvPicPr>
          <p:nvPr/>
        </p:nvPicPr>
        <p:blipFill>
          <a:blip r:embed="rId4"/>
          <a:stretch>
            <a:fillRect/>
          </a:stretch>
        </p:blipFill>
        <p:spPr>
          <a:xfrm>
            <a:off x="1769676" y="752220"/>
            <a:ext cx="4800943" cy="4169744"/>
          </a:xfrm>
          <a:prstGeom prst="rect">
            <a:avLst/>
          </a:prstGeom>
        </p:spPr>
      </p:pic>
      <p:sp>
        <p:nvSpPr>
          <p:cNvPr id="23" name="TextBox 22">
            <a:extLst>
              <a:ext uri="{FF2B5EF4-FFF2-40B4-BE49-F238E27FC236}">
                <a16:creationId xmlns:a16="http://schemas.microsoft.com/office/drawing/2014/main" id="{A4009277-6F28-474F-B709-3CE5ACDCF087}"/>
              </a:ext>
            </a:extLst>
          </p:cNvPr>
          <p:cNvSpPr txBox="1"/>
          <p:nvPr/>
        </p:nvSpPr>
        <p:spPr>
          <a:xfrm>
            <a:off x="2622405" y="3745547"/>
            <a:ext cx="1532244" cy="584775"/>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LR</a:t>
            </a:r>
            <a:r>
              <a:rPr lang="en-US" sz="1600" dirty="0">
                <a:latin typeface="Arial" panose="020B0604020202020204" pitchFamily="34" charset="0"/>
                <a:cs typeface="Arial" panose="020B0604020202020204" pitchFamily="34" charset="0"/>
              </a:rPr>
              <a:t> = 3.97</a:t>
            </a:r>
          </a:p>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0.05</a:t>
            </a:r>
          </a:p>
        </p:txBody>
      </p:sp>
      <p:pic>
        <p:nvPicPr>
          <p:cNvPr id="2" name="Picture 1">
            <a:extLst>
              <a:ext uri="{FF2B5EF4-FFF2-40B4-BE49-F238E27FC236}">
                <a16:creationId xmlns:a16="http://schemas.microsoft.com/office/drawing/2014/main" id="{5DC9F1AE-B3BA-F768-3C34-7D13B8108082}"/>
              </a:ext>
            </a:extLst>
          </p:cNvPr>
          <p:cNvPicPr>
            <a:picLocks noChangeAspect="1"/>
          </p:cNvPicPr>
          <p:nvPr/>
        </p:nvPicPr>
        <p:blipFill>
          <a:blip r:embed="rId5"/>
          <a:stretch>
            <a:fillRect/>
          </a:stretch>
        </p:blipFill>
        <p:spPr>
          <a:xfrm>
            <a:off x="6861960" y="752219"/>
            <a:ext cx="4906883" cy="4218369"/>
          </a:xfrm>
          <a:prstGeom prst="rect">
            <a:avLst/>
          </a:prstGeom>
        </p:spPr>
      </p:pic>
      <p:sp>
        <p:nvSpPr>
          <p:cNvPr id="3" name="TextBox 2">
            <a:extLst>
              <a:ext uri="{FF2B5EF4-FFF2-40B4-BE49-F238E27FC236}">
                <a16:creationId xmlns:a16="http://schemas.microsoft.com/office/drawing/2014/main" id="{A2488876-0441-4085-DD6B-4AEBF8544A9F}"/>
              </a:ext>
            </a:extLst>
          </p:cNvPr>
          <p:cNvSpPr txBox="1"/>
          <p:nvPr/>
        </p:nvSpPr>
        <p:spPr>
          <a:xfrm>
            <a:off x="7441963" y="4961775"/>
            <a:ext cx="4672546"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25 (0)  12 (1)   5 (2)   1 (3)    0 (3)    0 (3)    0 (3)</a:t>
            </a:r>
          </a:p>
          <a:p>
            <a:r>
              <a:rPr lang="en-US" sz="1600" dirty="0">
                <a:latin typeface="Arial" panose="020B0604020202020204" pitchFamily="34" charset="0"/>
                <a:cs typeface="Arial" panose="020B0604020202020204" pitchFamily="34" charset="0"/>
              </a:rPr>
              <a:t>71 (0)  30 (4)   8 (7)   3 (11)  1 (12)  1 (12)  0 (12)</a:t>
            </a:r>
          </a:p>
        </p:txBody>
      </p:sp>
      <p:sp>
        <p:nvSpPr>
          <p:cNvPr id="4" name="TextBox 3">
            <a:extLst>
              <a:ext uri="{FF2B5EF4-FFF2-40B4-BE49-F238E27FC236}">
                <a16:creationId xmlns:a16="http://schemas.microsoft.com/office/drawing/2014/main" id="{2E26826F-B769-CC37-846F-30423755F6B5}"/>
              </a:ext>
            </a:extLst>
          </p:cNvPr>
          <p:cNvSpPr txBox="1"/>
          <p:nvPr/>
        </p:nvSpPr>
        <p:spPr>
          <a:xfrm>
            <a:off x="8028509" y="357051"/>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CUMC-Stroma</a:t>
            </a:r>
            <a:endParaRPr lang="en-US"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9AD9619-0316-DF47-721A-5919BA83F098}"/>
              </a:ext>
            </a:extLst>
          </p:cNvPr>
          <p:cNvSpPr txBox="1"/>
          <p:nvPr/>
        </p:nvSpPr>
        <p:spPr>
          <a:xfrm>
            <a:off x="7721831" y="3745546"/>
            <a:ext cx="1397528" cy="584775"/>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LR</a:t>
            </a:r>
            <a:r>
              <a:rPr lang="en-US" sz="1600" dirty="0">
                <a:latin typeface="Arial" panose="020B0604020202020204" pitchFamily="34" charset="0"/>
                <a:cs typeface="Arial" panose="020B0604020202020204" pitchFamily="34" charset="0"/>
              </a:rPr>
              <a:t> = 0.09</a:t>
            </a:r>
          </a:p>
          <a:p>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 0.77</a:t>
            </a:r>
          </a:p>
        </p:txBody>
      </p:sp>
      <p:pic>
        <p:nvPicPr>
          <p:cNvPr id="8" name="Picture 7">
            <a:extLst>
              <a:ext uri="{FF2B5EF4-FFF2-40B4-BE49-F238E27FC236}">
                <a16:creationId xmlns:a16="http://schemas.microsoft.com/office/drawing/2014/main" id="{18EF2915-162B-576B-C0D0-821920F9391B}"/>
              </a:ext>
            </a:extLst>
          </p:cNvPr>
          <p:cNvPicPr>
            <a:picLocks noChangeAspect="1"/>
          </p:cNvPicPr>
          <p:nvPr/>
        </p:nvPicPr>
        <p:blipFill>
          <a:blip r:embed="rId3"/>
          <a:stretch>
            <a:fillRect/>
          </a:stretch>
        </p:blipFill>
        <p:spPr>
          <a:xfrm>
            <a:off x="6916900" y="5010896"/>
            <a:ext cx="525063" cy="464479"/>
          </a:xfrm>
          <a:prstGeom prst="rect">
            <a:avLst/>
          </a:prstGeom>
        </p:spPr>
      </p:pic>
    </p:spTree>
    <p:extLst>
      <p:ext uri="{BB962C8B-B14F-4D97-AF65-F5344CB8AC3E}">
        <p14:creationId xmlns:p14="http://schemas.microsoft.com/office/powerpoint/2010/main" val="2839614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CAF736-B739-EF5E-F1F2-9C055918C4E0}"/>
              </a:ext>
            </a:extLst>
          </p:cNvPr>
          <p:cNvPicPr>
            <a:picLocks noChangeAspect="1"/>
          </p:cNvPicPr>
          <p:nvPr/>
        </p:nvPicPr>
        <p:blipFill>
          <a:blip r:embed="rId2"/>
          <a:stretch>
            <a:fillRect/>
          </a:stretch>
        </p:blipFill>
        <p:spPr>
          <a:xfrm>
            <a:off x="522853" y="971063"/>
            <a:ext cx="3576009" cy="3001879"/>
          </a:xfrm>
          <a:prstGeom prst="rect">
            <a:avLst/>
          </a:prstGeom>
        </p:spPr>
      </p:pic>
      <p:sp>
        <p:nvSpPr>
          <p:cNvPr id="5" name="TextBox 4">
            <a:extLst>
              <a:ext uri="{FF2B5EF4-FFF2-40B4-BE49-F238E27FC236}">
                <a16:creationId xmlns:a16="http://schemas.microsoft.com/office/drawing/2014/main" id="{8CB2C244-3E3A-FF4B-F442-400184D98E71}"/>
              </a:ext>
            </a:extLst>
          </p:cNvPr>
          <p:cNvSpPr txBox="1"/>
          <p:nvPr/>
        </p:nvSpPr>
        <p:spPr>
          <a:xfrm>
            <a:off x="908419" y="3972942"/>
            <a:ext cx="342880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64 (0)      20 (31)     3 (43)       0 (46)      0 (46)</a:t>
            </a:r>
          </a:p>
          <a:p>
            <a:r>
              <a:rPr lang="en-US" sz="1200" dirty="0">
                <a:latin typeface="Arial" panose="020B0604020202020204" pitchFamily="34" charset="0"/>
                <a:cs typeface="Arial" panose="020B0604020202020204" pitchFamily="34" charset="0"/>
              </a:rPr>
              <a:t>200 (2)    51 (133)   10 (168)   1 (177)    1 (177)</a:t>
            </a:r>
          </a:p>
        </p:txBody>
      </p:sp>
      <p:pic>
        <p:nvPicPr>
          <p:cNvPr id="6" name="Picture 5">
            <a:extLst>
              <a:ext uri="{FF2B5EF4-FFF2-40B4-BE49-F238E27FC236}">
                <a16:creationId xmlns:a16="http://schemas.microsoft.com/office/drawing/2014/main" id="{7378F5D8-4399-4EED-D64C-DB8C012A4CAD}"/>
              </a:ext>
            </a:extLst>
          </p:cNvPr>
          <p:cNvPicPr>
            <a:picLocks noChangeAspect="1"/>
          </p:cNvPicPr>
          <p:nvPr/>
        </p:nvPicPr>
        <p:blipFill>
          <a:blip r:embed="rId3"/>
          <a:stretch>
            <a:fillRect/>
          </a:stretch>
        </p:blipFill>
        <p:spPr>
          <a:xfrm>
            <a:off x="4448437" y="974028"/>
            <a:ext cx="3608583" cy="2998914"/>
          </a:xfrm>
          <a:prstGeom prst="rect">
            <a:avLst/>
          </a:prstGeom>
        </p:spPr>
      </p:pic>
      <p:sp>
        <p:nvSpPr>
          <p:cNvPr id="7" name="TextBox 6">
            <a:extLst>
              <a:ext uri="{FF2B5EF4-FFF2-40B4-BE49-F238E27FC236}">
                <a16:creationId xmlns:a16="http://schemas.microsoft.com/office/drawing/2014/main" id="{A246C943-AAF9-4376-FD89-D6ED7FAFB50A}"/>
              </a:ext>
            </a:extLst>
          </p:cNvPr>
          <p:cNvSpPr txBox="1"/>
          <p:nvPr/>
        </p:nvSpPr>
        <p:spPr>
          <a:xfrm>
            <a:off x="4895535" y="3972941"/>
            <a:ext cx="342880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31 (0)      10 (18)     1 (25)       0 (26)      0 (26)</a:t>
            </a:r>
          </a:p>
          <a:p>
            <a:r>
              <a:rPr lang="en-US" sz="1200" dirty="0">
                <a:latin typeface="Arial" panose="020B0604020202020204" pitchFamily="34" charset="0"/>
                <a:cs typeface="Arial" panose="020B0604020202020204" pitchFamily="34" charset="0"/>
              </a:rPr>
              <a:t>97 (1)      29 (64)     6 (85)       1 (90)      1 (90)</a:t>
            </a:r>
          </a:p>
        </p:txBody>
      </p:sp>
      <p:pic>
        <p:nvPicPr>
          <p:cNvPr id="8" name="Picture 7">
            <a:extLst>
              <a:ext uri="{FF2B5EF4-FFF2-40B4-BE49-F238E27FC236}">
                <a16:creationId xmlns:a16="http://schemas.microsoft.com/office/drawing/2014/main" id="{F6709868-D245-178F-A40D-6026BDD10D78}"/>
              </a:ext>
            </a:extLst>
          </p:cNvPr>
          <p:cNvPicPr>
            <a:picLocks noChangeAspect="1"/>
          </p:cNvPicPr>
          <p:nvPr/>
        </p:nvPicPr>
        <p:blipFill>
          <a:blip r:embed="rId4"/>
          <a:stretch>
            <a:fillRect/>
          </a:stretch>
        </p:blipFill>
        <p:spPr>
          <a:xfrm>
            <a:off x="8406595" y="974028"/>
            <a:ext cx="3620235" cy="2998913"/>
          </a:xfrm>
          <a:prstGeom prst="rect">
            <a:avLst/>
          </a:prstGeom>
        </p:spPr>
      </p:pic>
      <p:sp>
        <p:nvSpPr>
          <p:cNvPr id="9" name="TextBox 8">
            <a:extLst>
              <a:ext uri="{FF2B5EF4-FFF2-40B4-BE49-F238E27FC236}">
                <a16:creationId xmlns:a16="http://schemas.microsoft.com/office/drawing/2014/main" id="{CD9CBC00-D7D0-8A91-FF31-18AE2B48CA06}"/>
              </a:ext>
            </a:extLst>
          </p:cNvPr>
          <p:cNvSpPr txBox="1"/>
          <p:nvPr/>
        </p:nvSpPr>
        <p:spPr>
          <a:xfrm>
            <a:off x="8833223" y="3972940"/>
            <a:ext cx="30169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10 (0)                  5 (5)                  2 (7)</a:t>
            </a:r>
          </a:p>
          <a:p>
            <a:r>
              <a:rPr lang="en-US" sz="1200" dirty="0">
                <a:latin typeface="Arial" panose="020B0604020202020204" pitchFamily="34" charset="0"/>
                <a:cs typeface="Arial" panose="020B0604020202020204" pitchFamily="34" charset="0"/>
              </a:rPr>
              <a:t>50 (1)                 13 (36)              3 (42)</a:t>
            </a:r>
          </a:p>
        </p:txBody>
      </p:sp>
      <p:sp>
        <p:nvSpPr>
          <p:cNvPr id="10" name="TextBox 9">
            <a:extLst>
              <a:ext uri="{FF2B5EF4-FFF2-40B4-BE49-F238E27FC236}">
                <a16:creationId xmlns:a16="http://schemas.microsoft.com/office/drawing/2014/main" id="{E2CAABDF-9B7F-CA74-77EF-AB28B6784160}"/>
              </a:ext>
            </a:extLst>
          </p:cNvPr>
          <p:cNvSpPr txBox="1"/>
          <p:nvPr/>
        </p:nvSpPr>
        <p:spPr>
          <a:xfrm>
            <a:off x="1259085" y="67115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TCGA - KIRP</a:t>
            </a:r>
            <a:endParaRPr lang="en-US"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665E0C2-0772-1A7F-896A-ACCAB3AF28DF}"/>
              </a:ext>
            </a:extLst>
          </p:cNvPr>
          <p:cNvSpPr txBox="1"/>
          <p:nvPr/>
        </p:nvSpPr>
        <p:spPr>
          <a:xfrm>
            <a:off x="5196773" y="67115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P-e.1a</a:t>
            </a:r>
            <a:endParaRPr lang="en-US"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B6BDD05C-2708-5AF5-7C32-9566A2BEE798}"/>
              </a:ext>
            </a:extLst>
          </p:cNvPr>
          <p:cNvSpPr txBox="1"/>
          <p:nvPr/>
        </p:nvSpPr>
        <p:spPr>
          <a:xfrm>
            <a:off x="9121011" y="67115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P-e.1b</a:t>
            </a:r>
            <a:endParaRPr lang="en-US" sz="1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45FCC715-966C-DFA3-926C-61753ACEC180}"/>
              </a:ext>
            </a:extLst>
          </p:cNvPr>
          <p:cNvSpPr txBox="1"/>
          <p:nvPr/>
        </p:nvSpPr>
        <p:spPr>
          <a:xfrm>
            <a:off x="1259085" y="2973994"/>
            <a:ext cx="929040" cy="461665"/>
          </a:xfrm>
          <a:prstGeom prst="rect">
            <a:avLst/>
          </a:prstGeom>
          <a:noFill/>
        </p:spPr>
        <p:txBody>
          <a:bodyPr wrap="square" rtlCol="0">
            <a:spAutoFit/>
          </a:bodyPr>
          <a:lstStyle/>
          <a:p>
            <a:r>
              <a:rPr lang="en-US" sz="1200" i="1" dirty="0">
                <a:solidFill>
                  <a:srgbClr val="C00000"/>
                </a:solidFill>
                <a:latin typeface="Arial" panose="020B0604020202020204" pitchFamily="34" charset="0"/>
                <a:cs typeface="Arial" panose="020B0604020202020204" pitchFamily="34" charset="0"/>
              </a:rPr>
              <a:t>LR</a:t>
            </a:r>
            <a:r>
              <a:rPr lang="en-US" sz="1200" dirty="0">
                <a:solidFill>
                  <a:srgbClr val="C00000"/>
                </a:solidFill>
                <a:latin typeface="Arial" panose="020B0604020202020204" pitchFamily="34" charset="0"/>
                <a:cs typeface="Arial" panose="020B0604020202020204" pitchFamily="34" charset="0"/>
              </a:rPr>
              <a:t> = 8.14</a:t>
            </a:r>
          </a:p>
          <a:p>
            <a:r>
              <a:rPr lang="en-US" sz="1200" i="1" dirty="0">
                <a:solidFill>
                  <a:srgbClr val="C00000"/>
                </a:solidFill>
                <a:latin typeface="Arial" panose="020B0604020202020204" pitchFamily="34" charset="0"/>
                <a:cs typeface="Arial" panose="020B0604020202020204" pitchFamily="34" charset="0"/>
              </a:rPr>
              <a:t>p</a:t>
            </a:r>
            <a:r>
              <a:rPr lang="en-US" sz="1200" dirty="0">
                <a:solidFill>
                  <a:srgbClr val="C00000"/>
                </a:solidFill>
                <a:latin typeface="Arial" panose="020B0604020202020204" pitchFamily="34" charset="0"/>
                <a:cs typeface="Arial" panose="020B0604020202020204" pitchFamily="34" charset="0"/>
              </a:rPr>
              <a:t> = 0.004</a:t>
            </a:r>
          </a:p>
        </p:txBody>
      </p:sp>
      <p:sp>
        <p:nvSpPr>
          <p:cNvPr id="14" name="TextBox 13">
            <a:extLst>
              <a:ext uri="{FF2B5EF4-FFF2-40B4-BE49-F238E27FC236}">
                <a16:creationId xmlns:a16="http://schemas.microsoft.com/office/drawing/2014/main" id="{E933A01D-67C5-30DB-313E-685B0C655626}"/>
              </a:ext>
            </a:extLst>
          </p:cNvPr>
          <p:cNvSpPr txBox="1"/>
          <p:nvPr/>
        </p:nvSpPr>
        <p:spPr>
          <a:xfrm>
            <a:off x="5196773" y="2973993"/>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2.36</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0.12</a:t>
            </a:r>
          </a:p>
        </p:txBody>
      </p:sp>
      <p:sp>
        <p:nvSpPr>
          <p:cNvPr id="15" name="TextBox 14">
            <a:extLst>
              <a:ext uri="{FF2B5EF4-FFF2-40B4-BE49-F238E27FC236}">
                <a16:creationId xmlns:a16="http://schemas.microsoft.com/office/drawing/2014/main" id="{419A7BCF-F526-0BBA-C0B2-DCF3A4D16941}"/>
              </a:ext>
            </a:extLst>
          </p:cNvPr>
          <p:cNvSpPr txBox="1"/>
          <p:nvPr/>
        </p:nvSpPr>
        <p:spPr>
          <a:xfrm>
            <a:off x="9158082" y="2973992"/>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0.25</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0.61</a:t>
            </a:r>
          </a:p>
        </p:txBody>
      </p:sp>
      <p:sp>
        <p:nvSpPr>
          <p:cNvPr id="16" name="TextBox 15">
            <a:extLst>
              <a:ext uri="{FF2B5EF4-FFF2-40B4-BE49-F238E27FC236}">
                <a16:creationId xmlns:a16="http://schemas.microsoft.com/office/drawing/2014/main" id="{204FD9B5-4B61-5BF0-C22E-6B0854DB8319}"/>
              </a:ext>
            </a:extLst>
          </p:cNvPr>
          <p:cNvSpPr txBox="1"/>
          <p:nvPr/>
        </p:nvSpPr>
        <p:spPr>
          <a:xfrm>
            <a:off x="3885715" y="4627855"/>
            <a:ext cx="6350286" cy="485839"/>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 and neoantigen affinity to gene with ASE loss</a:t>
            </a:r>
          </a:p>
          <a:p>
            <a:pPr>
              <a:lnSpc>
                <a:spcPts val="1000"/>
              </a:lnSpc>
            </a:pPr>
            <a:endParaRPr lang="en-US" sz="1400" dirty="0">
              <a:latin typeface="Arial" panose="020B0604020202020204" pitchFamily="34" charset="0"/>
              <a:cs typeface="Arial" panose="020B0604020202020204" pitchFamily="34" charset="0"/>
            </a:endParaRPr>
          </a:p>
          <a:p>
            <a:pPr>
              <a:lnSpc>
                <a:spcPts val="1000"/>
              </a:lnSpc>
            </a:pPr>
            <a:r>
              <a:rPr lang="en-US" sz="1400" dirty="0">
                <a:latin typeface="Arial" panose="020B0604020202020204" pitchFamily="34" charset="0"/>
                <a:cs typeface="Arial" panose="020B0604020202020204" pitchFamily="34" charset="0"/>
              </a:rPr>
              <a:t>HLA-I ASE WT or no neoantigen affinity</a:t>
            </a:r>
          </a:p>
        </p:txBody>
      </p:sp>
      <p:pic>
        <p:nvPicPr>
          <p:cNvPr id="17" name="Picture 16">
            <a:extLst>
              <a:ext uri="{FF2B5EF4-FFF2-40B4-BE49-F238E27FC236}">
                <a16:creationId xmlns:a16="http://schemas.microsoft.com/office/drawing/2014/main" id="{3EE8E4C4-F44F-F5A8-97DE-8782CF92AB37}"/>
              </a:ext>
            </a:extLst>
          </p:cNvPr>
          <p:cNvPicPr>
            <a:picLocks noChangeAspect="1"/>
          </p:cNvPicPr>
          <p:nvPr/>
        </p:nvPicPr>
        <p:blipFill>
          <a:blip r:embed="rId5"/>
          <a:stretch>
            <a:fillRect/>
          </a:stretch>
        </p:blipFill>
        <p:spPr>
          <a:xfrm>
            <a:off x="3467383" y="4653268"/>
            <a:ext cx="418332" cy="370063"/>
          </a:xfrm>
          <a:prstGeom prst="rect">
            <a:avLst/>
          </a:prstGeom>
        </p:spPr>
      </p:pic>
      <p:pic>
        <p:nvPicPr>
          <p:cNvPr id="18" name="Picture 17">
            <a:extLst>
              <a:ext uri="{FF2B5EF4-FFF2-40B4-BE49-F238E27FC236}">
                <a16:creationId xmlns:a16="http://schemas.microsoft.com/office/drawing/2014/main" id="{811311CD-6F62-94AC-E88E-9686534FE8FD}"/>
              </a:ext>
            </a:extLst>
          </p:cNvPr>
          <p:cNvPicPr>
            <a:picLocks noChangeAspect="1"/>
          </p:cNvPicPr>
          <p:nvPr/>
        </p:nvPicPr>
        <p:blipFill>
          <a:blip r:embed="rId5"/>
          <a:stretch>
            <a:fillRect/>
          </a:stretch>
        </p:blipFill>
        <p:spPr>
          <a:xfrm>
            <a:off x="490087" y="4018740"/>
            <a:ext cx="418332" cy="370063"/>
          </a:xfrm>
          <a:prstGeom prst="rect">
            <a:avLst/>
          </a:prstGeom>
        </p:spPr>
      </p:pic>
      <p:pic>
        <p:nvPicPr>
          <p:cNvPr id="19" name="Picture 18">
            <a:extLst>
              <a:ext uri="{FF2B5EF4-FFF2-40B4-BE49-F238E27FC236}">
                <a16:creationId xmlns:a16="http://schemas.microsoft.com/office/drawing/2014/main" id="{3ECFA0AC-AA26-373B-2AF4-E7F0E72E701F}"/>
              </a:ext>
            </a:extLst>
          </p:cNvPr>
          <p:cNvPicPr>
            <a:picLocks noChangeAspect="1"/>
          </p:cNvPicPr>
          <p:nvPr/>
        </p:nvPicPr>
        <p:blipFill>
          <a:blip r:embed="rId5"/>
          <a:stretch>
            <a:fillRect/>
          </a:stretch>
        </p:blipFill>
        <p:spPr>
          <a:xfrm>
            <a:off x="4509669" y="4018739"/>
            <a:ext cx="418332" cy="370063"/>
          </a:xfrm>
          <a:prstGeom prst="rect">
            <a:avLst/>
          </a:prstGeom>
        </p:spPr>
      </p:pic>
      <p:pic>
        <p:nvPicPr>
          <p:cNvPr id="20" name="Picture 19">
            <a:extLst>
              <a:ext uri="{FF2B5EF4-FFF2-40B4-BE49-F238E27FC236}">
                <a16:creationId xmlns:a16="http://schemas.microsoft.com/office/drawing/2014/main" id="{41E5BB27-BB34-8D06-24EF-CA8432548AF7}"/>
              </a:ext>
            </a:extLst>
          </p:cNvPr>
          <p:cNvPicPr>
            <a:picLocks noChangeAspect="1"/>
          </p:cNvPicPr>
          <p:nvPr/>
        </p:nvPicPr>
        <p:blipFill>
          <a:blip r:embed="rId5"/>
          <a:stretch>
            <a:fillRect/>
          </a:stretch>
        </p:blipFill>
        <p:spPr>
          <a:xfrm>
            <a:off x="8449515" y="4018738"/>
            <a:ext cx="418332" cy="370063"/>
          </a:xfrm>
          <a:prstGeom prst="rect">
            <a:avLst/>
          </a:prstGeom>
        </p:spPr>
      </p:pic>
      <p:sp>
        <p:nvSpPr>
          <p:cNvPr id="21" name="TextBox 20">
            <a:extLst>
              <a:ext uri="{FF2B5EF4-FFF2-40B4-BE49-F238E27FC236}">
                <a16:creationId xmlns:a16="http://schemas.microsoft.com/office/drawing/2014/main" id="{78799144-93EF-71D5-F24C-A54E68D4FBE9}"/>
              </a:ext>
            </a:extLst>
          </p:cNvPr>
          <p:cNvSpPr txBox="1"/>
          <p:nvPr/>
        </p:nvSpPr>
        <p:spPr>
          <a:xfrm>
            <a:off x="300566" y="5299363"/>
            <a:ext cx="11482461"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S15:</a:t>
            </a:r>
            <a:r>
              <a:rPr lang="en-US" dirty="0">
                <a:latin typeface="Arial" panose="020B0604020202020204" pitchFamily="34" charset="0"/>
                <a:cs typeface="Arial" panose="020B0604020202020204" pitchFamily="34" charset="0"/>
              </a:rPr>
              <a:t> Survival curves of TCGA-KIRP cases with purity &gt; 0.1 and being further stratified according to subtypes (identified as P-e.1a, P-e.1b, P-e.2 and P.CIMP-e) or stages (I, II, III and IV).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spTree>
    <p:extLst>
      <p:ext uri="{BB962C8B-B14F-4D97-AF65-F5344CB8AC3E}">
        <p14:creationId xmlns:p14="http://schemas.microsoft.com/office/powerpoint/2010/main" val="871956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246C943-AAF9-4376-FD89-D6ED7FAFB50A}"/>
              </a:ext>
            </a:extLst>
          </p:cNvPr>
          <p:cNvSpPr txBox="1"/>
          <p:nvPr/>
        </p:nvSpPr>
        <p:spPr>
          <a:xfrm>
            <a:off x="4895535" y="4056311"/>
            <a:ext cx="342880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13 (0)       6 (2)         2 (4)        2 (4)        1 (4)</a:t>
            </a:r>
          </a:p>
          <a:p>
            <a:r>
              <a:rPr lang="en-US" sz="1200" dirty="0">
                <a:latin typeface="Arial" panose="020B0604020202020204" pitchFamily="34" charset="0"/>
                <a:cs typeface="Arial" panose="020B0604020202020204" pitchFamily="34" charset="0"/>
              </a:rPr>
              <a:t>10 (0)       4 (4)         0 (6)        0 (6)        0 (6)</a:t>
            </a:r>
          </a:p>
        </p:txBody>
      </p:sp>
      <p:sp>
        <p:nvSpPr>
          <p:cNvPr id="9" name="TextBox 8">
            <a:extLst>
              <a:ext uri="{FF2B5EF4-FFF2-40B4-BE49-F238E27FC236}">
                <a16:creationId xmlns:a16="http://schemas.microsoft.com/office/drawing/2014/main" id="{CD9CBC00-D7D0-8A91-FF31-18AE2B48CA06}"/>
              </a:ext>
            </a:extLst>
          </p:cNvPr>
          <p:cNvSpPr txBox="1"/>
          <p:nvPr/>
        </p:nvSpPr>
        <p:spPr>
          <a:xfrm>
            <a:off x="8796152" y="4056310"/>
            <a:ext cx="30169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27 (0)                7 (18)               1 (23)</a:t>
            </a:r>
          </a:p>
          <a:p>
            <a:r>
              <a:rPr lang="en-US" sz="1200" dirty="0">
                <a:latin typeface="Arial" panose="020B0604020202020204" pitchFamily="34" charset="0"/>
                <a:cs typeface="Arial" panose="020B0604020202020204" pitchFamily="34" charset="0"/>
              </a:rPr>
              <a:t>125 (1)              28 (94)              5 (114)</a:t>
            </a:r>
          </a:p>
        </p:txBody>
      </p:sp>
      <p:sp>
        <p:nvSpPr>
          <p:cNvPr id="10" name="TextBox 9">
            <a:extLst>
              <a:ext uri="{FF2B5EF4-FFF2-40B4-BE49-F238E27FC236}">
                <a16:creationId xmlns:a16="http://schemas.microsoft.com/office/drawing/2014/main" id="{E2CAABDF-9B7F-CA74-77EF-AB28B6784160}"/>
              </a:ext>
            </a:extLst>
          </p:cNvPr>
          <p:cNvSpPr txBox="1"/>
          <p:nvPr/>
        </p:nvSpPr>
        <p:spPr>
          <a:xfrm>
            <a:off x="1259085" y="75452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P-e.2</a:t>
            </a:r>
            <a:endParaRPr lang="en-US" sz="14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547E8DF-2BBE-8261-412E-7D644670C173}"/>
              </a:ext>
            </a:extLst>
          </p:cNvPr>
          <p:cNvPicPr>
            <a:picLocks noChangeAspect="1"/>
          </p:cNvPicPr>
          <p:nvPr/>
        </p:nvPicPr>
        <p:blipFill>
          <a:blip r:embed="rId2"/>
          <a:stretch>
            <a:fillRect/>
          </a:stretch>
        </p:blipFill>
        <p:spPr>
          <a:xfrm>
            <a:off x="482042" y="1057398"/>
            <a:ext cx="3616820" cy="2998912"/>
          </a:xfrm>
          <a:prstGeom prst="rect">
            <a:avLst/>
          </a:prstGeom>
        </p:spPr>
      </p:pic>
      <p:sp>
        <p:nvSpPr>
          <p:cNvPr id="13" name="TextBox 12">
            <a:extLst>
              <a:ext uri="{FF2B5EF4-FFF2-40B4-BE49-F238E27FC236}">
                <a16:creationId xmlns:a16="http://schemas.microsoft.com/office/drawing/2014/main" id="{77EFAE8A-2E1D-45EF-90E5-63676B73A267}"/>
              </a:ext>
            </a:extLst>
          </p:cNvPr>
          <p:cNvSpPr txBox="1"/>
          <p:nvPr/>
        </p:nvSpPr>
        <p:spPr>
          <a:xfrm>
            <a:off x="935004" y="4056309"/>
            <a:ext cx="30169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6 (0)                   2 (2)                   0 (3)</a:t>
            </a:r>
          </a:p>
          <a:p>
            <a:r>
              <a:rPr lang="en-US" sz="1200" dirty="0">
                <a:latin typeface="Arial" panose="020B0604020202020204" pitchFamily="34" charset="0"/>
                <a:cs typeface="Arial" panose="020B0604020202020204" pitchFamily="34" charset="0"/>
              </a:rPr>
              <a:t>33 (0)                 7 (20)                 1 (26)</a:t>
            </a:r>
          </a:p>
        </p:txBody>
      </p:sp>
      <p:pic>
        <p:nvPicPr>
          <p:cNvPr id="3" name="Picture 2">
            <a:extLst>
              <a:ext uri="{FF2B5EF4-FFF2-40B4-BE49-F238E27FC236}">
                <a16:creationId xmlns:a16="http://schemas.microsoft.com/office/drawing/2014/main" id="{BB5C85F6-83DB-B795-1B2A-D993DE03CC43}"/>
              </a:ext>
            </a:extLst>
          </p:cNvPr>
          <p:cNvPicPr>
            <a:picLocks noChangeAspect="1"/>
          </p:cNvPicPr>
          <p:nvPr/>
        </p:nvPicPr>
        <p:blipFill>
          <a:blip r:embed="rId3"/>
          <a:stretch>
            <a:fillRect/>
          </a:stretch>
        </p:blipFill>
        <p:spPr>
          <a:xfrm>
            <a:off x="8294293" y="1061650"/>
            <a:ext cx="3616820" cy="2994660"/>
          </a:xfrm>
          <a:prstGeom prst="rect">
            <a:avLst/>
          </a:prstGeom>
        </p:spPr>
      </p:pic>
      <p:pic>
        <p:nvPicPr>
          <p:cNvPr id="4" name="Picture 3">
            <a:extLst>
              <a:ext uri="{FF2B5EF4-FFF2-40B4-BE49-F238E27FC236}">
                <a16:creationId xmlns:a16="http://schemas.microsoft.com/office/drawing/2014/main" id="{BF72BE0D-3455-841F-D7AB-368800491717}"/>
              </a:ext>
            </a:extLst>
          </p:cNvPr>
          <p:cNvPicPr>
            <a:picLocks noChangeAspect="1"/>
          </p:cNvPicPr>
          <p:nvPr/>
        </p:nvPicPr>
        <p:blipFill>
          <a:blip r:embed="rId4"/>
          <a:stretch>
            <a:fillRect/>
          </a:stretch>
        </p:blipFill>
        <p:spPr>
          <a:xfrm>
            <a:off x="4423789" y="1028091"/>
            <a:ext cx="3599311" cy="3015861"/>
          </a:xfrm>
          <a:prstGeom prst="rect">
            <a:avLst/>
          </a:prstGeom>
        </p:spPr>
      </p:pic>
      <p:sp>
        <p:nvSpPr>
          <p:cNvPr id="11" name="TextBox 10">
            <a:extLst>
              <a:ext uri="{FF2B5EF4-FFF2-40B4-BE49-F238E27FC236}">
                <a16:creationId xmlns:a16="http://schemas.microsoft.com/office/drawing/2014/main" id="{F665E0C2-0772-1A7F-896A-ACCAB3AF28DF}"/>
              </a:ext>
            </a:extLst>
          </p:cNvPr>
          <p:cNvSpPr txBox="1"/>
          <p:nvPr/>
        </p:nvSpPr>
        <p:spPr>
          <a:xfrm>
            <a:off x="5196773" y="75452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P.CIMP-e</a:t>
            </a:r>
            <a:endParaRPr lang="en-US" sz="14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204F4E39-F39E-92C6-7453-227A6FB45FC3}"/>
              </a:ext>
            </a:extLst>
          </p:cNvPr>
          <p:cNvSpPr txBox="1"/>
          <p:nvPr/>
        </p:nvSpPr>
        <p:spPr>
          <a:xfrm>
            <a:off x="1222014" y="3079524"/>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0.69</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0.41</a:t>
            </a:r>
          </a:p>
        </p:txBody>
      </p:sp>
      <p:sp>
        <p:nvSpPr>
          <p:cNvPr id="15" name="TextBox 14">
            <a:extLst>
              <a:ext uri="{FF2B5EF4-FFF2-40B4-BE49-F238E27FC236}">
                <a16:creationId xmlns:a16="http://schemas.microsoft.com/office/drawing/2014/main" id="{4AE7320F-B660-5CA1-AA52-6B9FACADD6BD}"/>
              </a:ext>
            </a:extLst>
          </p:cNvPr>
          <p:cNvSpPr txBox="1"/>
          <p:nvPr/>
        </p:nvSpPr>
        <p:spPr>
          <a:xfrm>
            <a:off x="9002103" y="3079524"/>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1.06</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0.30</a:t>
            </a:r>
          </a:p>
        </p:txBody>
      </p:sp>
      <p:sp>
        <p:nvSpPr>
          <p:cNvPr id="17" name="TextBox 16">
            <a:extLst>
              <a:ext uri="{FF2B5EF4-FFF2-40B4-BE49-F238E27FC236}">
                <a16:creationId xmlns:a16="http://schemas.microsoft.com/office/drawing/2014/main" id="{3890260B-E3CF-4746-03F9-0EE849E13BC2}"/>
              </a:ext>
            </a:extLst>
          </p:cNvPr>
          <p:cNvSpPr txBox="1"/>
          <p:nvPr/>
        </p:nvSpPr>
        <p:spPr>
          <a:xfrm>
            <a:off x="5167938" y="3079523"/>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0.03</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0.86</a:t>
            </a:r>
          </a:p>
        </p:txBody>
      </p:sp>
      <p:sp>
        <p:nvSpPr>
          <p:cNvPr id="18" name="TextBox 17">
            <a:extLst>
              <a:ext uri="{FF2B5EF4-FFF2-40B4-BE49-F238E27FC236}">
                <a16:creationId xmlns:a16="http://schemas.microsoft.com/office/drawing/2014/main" id="{EAEB8848-4618-DEF2-7595-8A0CB2FC80DB}"/>
              </a:ext>
            </a:extLst>
          </p:cNvPr>
          <p:cNvSpPr txBox="1"/>
          <p:nvPr/>
        </p:nvSpPr>
        <p:spPr>
          <a:xfrm>
            <a:off x="3580857" y="4664927"/>
            <a:ext cx="6350286" cy="485839"/>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 and neoantigen affinity to gene with ASE loss</a:t>
            </a:r>
          </a:p>
          <a:p>
            <a:pPr>
              <a:lnSpc>
                <a:spcPts val="1000"/>
              </a:lnSpc>
            </a:pPr>
            <a:endParaRPr lang="en-US" sz="1400" dirty="0">
              <a:latin typeface="Arial" panose="020B0604020202020204" pitchFamily="34" charset="0"/>
              <a:cs typeface="Arial" panose="020B0604020202020204" pitchFamily="34" charset="0"/>
            </a:endParaRPr>
          </a:p>
          <a:p>
            <a:pPr>
              <a:lnSpc>
                <a:spcPts val="1000"/>
              </a:lnSpc>
            </a:pPr>
            <a:r>
              <a:rPr lang="en-US" sz="1400" dirty="0">
                <a:latin typeface="Arial" panose="020B0604020202020204" pitchFamily="34" charset="0"/>
                <a:cs typeface="Arial" panose="020B0604020202020204" pitchFamily="34" charset="0"/>
              </a:rPr>
              <a:t>HLA-I ASE WT or no neoantigen affinity</a:t>
            </a:r>
          </a:p>
        </p:txBody>
      </p:sp>
      <p:pic>
        <p:nvPicPr>
          <p:cNvPr id="19" name="Picture 18">
            <a:extLst>
              <a:ext uri="{FF2B5EF4-FFF2-40B4-BE49-F238E27FC236}">
                <a16:creationId xmlns:a16="http://schemas.microsoft.com/office/drawing/2014/main" id="{C1835F3D-B9A2-421F-CF61-3FB4D948C39E}"/>
              </a:ext>
            </a:extLst>
          </p:cNvPr>
          <p:cNvPicPr>
            <a:picLocks noChangeAspect="1"/>
          </p:cNvPicPr>
          <p:nvPr/>
        </p:nvPicPr>
        <p:blipFill>
          <a:blip r:embed="rId5"/>
          <a:stretch>
            <a:fillRect/>
          </a:stretch>
        </p:blipFill>
        <p:spPr>
          <a:xfrm>
            <a:off x="3162525" y="4690340"/>
            <a:ext cx="418332" cy="370063"/>
          </a:xfrm>
          <a:prstGeom prst="rect">
            <a:avLst/>
          </a:prstGeom>
        </p:spPr>
      </p:pic>
      <p:pic>
        <p:nvPicPr>
          <p:cNvPr id="20" name="Picture 19">
            <a:extLst>
              <a:ext uri="{FF2B5EF4-FFF2-40B4-BE49-F238E27FC236}">
                <a16:creationId xmlns:a16="http://schemas.microsoft.com/office/drawing/2014/main" id="{3C74DDF5-5C2C-F5CF-57EC-0469D7F41285}"/>
              </a:ext>
            </a:extLst>
          </p:cNvPr>
          <p:cNvPicPr>
            <a:picLocks noChangeAspect="1"/>
          </p:cNvPicPr>
          <p:nvPr/>
        </p:nvPicPr>
        <p:blipFill>
          <a:blip r:embed="rId5"/>
          <a:stretch>
            <a:fillRect/>
          </a:stretch>
        </p:blipFill>
        <p:spPr>
          <a:xfrm>
            <a:off x="516672" y="4102109"/>
            <a:ext cx="418332" cy="370063"/>
          </a:xfrm>
          <a:prstGeom prst="rect">
            <a:avLst/>
          </a:prstGeom>
        </p:spPr>
      </p:pic>
      <p:pic>
        <p:nvPicPr>
          <p:cNvPr id="21" name="Picture 20">
            <a:extLst>
              <a:ext uri="{FF2B5EF4-FFF2-40B4-BE49-F238E27FC236}">
                <a16:creationId xmlns:a16="http://schemas.microsoft.com/office/drawing/2014/main" id="{80E9C00F-7542-7E5D-34FC-666D4B8C3445}"/>
              </a:ext>
            </a:extLst>
          </p:cNvPr>
          <p:cNvPicPr>
            <a:picLocks noChangeAspect="1"/>
          </p:cNvPicPr>
          <p:nvPr/>
        </p:nvPicPr>
        <p:blipFill>
          <a:blip r:embed="rId5"/>
          <a:stretch>
            <a:fillRect/>
          </a:stretch>
        </p:blipFill>
        <p:spPr>
          <a:xfrm>
            <a:off x="4477203" y="4102599"/>
            <a:ext cx="418332" cy="370063"/>
          </a:xfrm>
          <a:prstGeom prst="rect">
            <a:avLst/>
          </a:prstGeom>
        </p:spPr>
      </p:pic>
      <p:pic>
        <p:nvPicPr>
          <p:cNvPr id="22" name="Picture 21">
            <a:extLst>
              <a:ext uri="{FF2B5EF4-FFF2-40B4-BE49-F238E27FC236}">
                <a16:creationId xmlns:a16="http://schemas.microsoft.com/office/drawing/2014/main" id="{DC49E458-CD54-91CC-A94B-75D1202B7908}"/>
              </a:ext>
            </a:extLst>
          </p:cNvPr>
          <p:cNvPicPr>
            <a:picLocks noChangeAspect="1"/>
          </p:cNvPicPr>
          <p:nvPr/>
        </p:nvPicPr>
        <p:blipFill>
          <a:blip r:embed="rId5"/>
          <a:stretch>
            <a:fillRect/>
          </a:stretch>
        </p:blipFill>
        <p:spPr>
          <a:xfrm>
            <a:off x="8377820" y="4102108"/>
            <a:ext cx="418332" cy="370063"/>
          </a:xfrm>
          <a:prstGeom prst="rect">
            <a:avLst/>
          </a:prstGeom>
        </p:spPr>
      </p:pic>
      <p:sp>
        <p:nvSpPr>
          <p:cNvPr id="12" name="TextBox 11">
            <a:extLst>
              <a:ext uri="{FF2B5EF4-FFF2-40B4-BE49-F238E27FC236}">
                <a16:creationId xmlns:a16="http://schemas.microsoft.com/office/drawing/2014/main" id="{B6BDD05C-2708-5AF5-7C32-9566A2BEE798}"/>
              </a:ext>
            </a:extLst>
          </p:cNvPr>
          <p:cNvSpPr txBox="1"/>
          <p:nvPr/>
        </p:nvSpPr>
        <p:spPr>
          <a:xfrm>
            <a:off x="9121011" y="754524"/>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KIRP Stage I</a:t>
            </a:r>
            <a:endParaRPr lang="en-US" sz="14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4BBA1E41-5F3E-A157-BED8-49C79D68CB3D}"/>
              </a:ext>
            </a:extLst>
          </p:cNvPr>
          <p:cNvSpPr txBox="1"/>
          <p:nvPr/>
        </p:nvSpPr>
        <p:spPr>
          <a:xfrm>
            <a:off x="300566" y="5299363"/>
            <a:ext cx="11482461"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S15 (continue):</a:t>
            </a:r>
            <a:r>
              <a:rPr lang="en-US" dirty="0">
                <a:latin typeface="Arial" panose="020B0604020202020204" pitchFamily="34" charset="0"/>
                <a:cs typeface="Arial" panose="020B0604020202020204" pitchFamily="34" charset="0"/>
              </a:rPr>
              <a:t> Survival curves of TCGA-KIRP cases with purity &gt; 0.1 and being stratified according to subtypes (identified as P-e.1a, P-e.1b, P-e.2 and P.CIMP-e) and stages (I, II, III and IV).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spTree>
    <p:extLst>
      <p:ext uri="{BB962C8B-B14F-4D97-AF65-F5344CB8AC3E}">
        <p14:creationId xmlns:p14="http://schemas.microsoft.com/office/powerpoint/2010/main" val="3992890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2CAABDF-9B7F-CA74-77EF-AB28B6784160}"/>
              </a:ext>
            </a:extLst>
          </p:cNvPr>
          <p:cNvSpPr txBox="1"/>
          <p:nvPr/>
        </p:nvSpPr>
        <p:spPr>
          <a:xfrm>
            <a:off x="1259085" y="775328"/>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KIRP Stage II</a:t>
            </a:r>
            <a:endParaRPr lang="en-US"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665E0C2-0772-1A7F-896A-ACCAB3AF28DF}"/>
              </a:ext>
            </a:extLst>
          </p:cNvPr>
          <p:cNvSpPr txBox="1"/>
          <p:nvPr/>
        </p:nvSpPr>
        <p:spPr>
          <a:xfrm>
            <a:off x="5196773" y="775328"/>
            <a:ext cx="282632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KIRP Stage III</a:t>
            </a:r>
            <a:endParaRPr lang="en-US"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B6BDD05C-2708-5AF5-7C32-9566A2BEE798}"/>
              </a:ext>
            </a:extLst>
          </p:cNvPr>
          <p:cNvSpPr txBox="1"/>
          <p:nvPr/>
        </p:nvSpPr>
        <p:spPr>
          <a:xfrm>
            <a:off x="9121011" y="775328"/>
            <a:ext cx="2826327" cy="400110"/>
          </a:xfrm>
          <a:prstGeom prst="rect">
            <a:avLst/>
          </a:prstGeom>
          <a:noFill/>
        </p:spPr>
        <p:txBody>
          <a:bodyPr wrap="square" rtlCol="0">
            <a:spAutoFit/>
          </a:bodyPr>
          <a:lstStyle/>
          <a:p>
            <a:pPr algn="ctr"/>
            <a:r>
              <a:rPr lang="en-US" sz="2000">
                <a:latin typeface="Arial" panose="020B0604020202020204" pitchFamily="34" charset="0"/>
                <a:cs typeface="Arial" panose="020B0604020202020204" pitchFamily="34" charset="0"/>
              </a:rPr>
              <a:t>KIRP Stage </a:t>
            </a:r>
            <a:r>
              <a:rPr lang="en-US" sz="2000" dirty="0">
                <a:latin typeface="Arial" panose="020B0604020202020204" pitchFamily="34" charset="0"/>
                <a:cs typeface="Arial" panose="020B0604020202020204" pitchFamily="34" charset="0"/>
              </a:rPr>
              <a:t>IV</a:t>
            </a:r>
            <a:endParaRPr lang="en-US" sz="1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7EFAE8A-2E1D-45EF-90E5-63676B73A267}"/>
              </a:ext>
            </a:extLst>
          </p:cNvPr>
          <p:cNvSpPr txBox="1"/>
          <p:nvPr/>
        </p:nvSpPr>
        <p:spPr>
          <a:xfrm>
            <a:off x="1088760" y="4077112"/>
            <a:ext cx="30169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4 (0)                  2 (2)                  1 (3)</a:t>
            </a:r>
          </a:p>
          <a:p>
            <a:r>
              <a:rPr lang="en-US" sz="1200" dirty="0">
                <a:latin typeface="Arial" panose="020B0604020202020204" pitchFamily="34" charset="0"/>
                <a:cs typeface="Arial" panose="020B0604020202020204" pitchFamily="34" charset="0"/>
              </a:rPr>
              <a:t>17 (0)                 8 (9)                 2 (12)</a:t>
            </a:r>
          </a:p>
        </p:txBody>
      </p:sp>
      <p:pic>
        <p:nvPicPr>
          <p:cNvPr id="4" name="Picture 3">
            <a:extLst>
              <a:ext uri="{FF2B5EF4-FFF2-40B4-BE49-F238E27FC236}">
                <a16:creationId xmlns:a16="http://schemas.microsoft.com/office/drawing/2014/main" id="{1D30AF13-3CA1-DD30-3EA7-31F51CE7FA4A}"/>
              </a:ext>
            </a:extLst>
          </p:cNvPr>
          <p:cNvPicPr>
            <a:picLocks noChangeAspect="1"/>
          </p:cNvPicPr>
          <p:nvPr/>
        </p:nvPicPr>
        <p:blipFill>
          <a:blip r:embed="rId2"/>
          <a:stretch>
            <a:fillRect/>
          </a:stretch>
        </p:blipFill>
        <p:spPr>
          <a:xfrm>
            <a:off x="712688" y="1175437"/>
            <a:ext cx="3486820" cy="2901675"/>
          </a:xfrm>
          <a:prstGeom prst="rect">
            <a:avLst/>
          </a:prstGeom>
        </p:spPr>
      </p:pic>
      <p:pic>
        <p:nvPicPr>
          <p:cNvPr id="5" name="Picture 4">
            <a:extLst>
              <a:ext uri="{FF2B5EF4-FFF2-40B4-BE49-F238E27FC236}">
                <a16:creationId xmlns:a16="http://schemas.microsoft.com/office/drawing/2014/main" id="{42B9BD21-F482-B688-A347-86B829B928C9}"/>
              </a:ext>
            </a:extLst>
          </p:cNvPr>
          <p:cNvPicPr>
            <a:picLocks noChangeAspect="1"/>
          </p:cNvPicPr>
          <p:nvPr/>
        </p:nvPicPr>
        <p:blipFill>
          <a:blip r:embed="rId3"/>
          <a:stretch>
            <a:fillRect/>
          </a:stretch>
        </p:blipFill>
        <p:spPr>
          <a:xfrm>
            <a:off x="4544870" y="1175436"/>
            <a:ext cx="3504517" cy="2901676"/>
          </a:xfrm>
          <a:prstGeom prst="rect">
            <a:avLst/>
          </a:prstGeom>
        </p:spPr>
      </p:pic>
      <p:sp>
        <p:nvSpPr>
          <p:cNvPr id="14" name="TextBox 13">
            <a:extLst>
              <a:ext uri="{FF2B5EF4-FFF2-40B4-BE49-F238E27FC236}">
                <a16:creationId xmlns:a16="http://schemas.microsoft.com/office/drawing/2014/main" id="{10D51F19-3BDB-AFA1-4C95-A6475F7CDC59}"/>
              </a:ext>
            </a:extLst>
          </p:cNvPr>
          <p:cNvSpPr txBox="1"/>
          <p:nvPr/>
        </p:nvSpPr>
        <p:spPr>
          <a:xfrm>
            <a:off x="4989377" y="4077112"/>
            <a:ext cx="301690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18 (0)                 3 (8)                  0 (10)</a:t>
            </a:r>
          </a:p>
          <a:p>
            <a:r>
              <a:rPr lang="en-US" sz="1200" dirty="0">
                <a:latin typeface="Arial" panose="020B0604020202020204" pitchFamily="34" charset="0"/>
                <a:cs typeface="Arial" panose="020B0604020202020204" pitchFamily="34" charset="0"/>
              </a:rPr>
              <a:t>29 (1)                7 (16)                 2 (21)</a:t>
            </a:r>
          </a:p>
        </p:txBody>
      </p:sp>
      <p:pic>
        <p:nvPicPr>
          <p:cNvPr id="6" name="Picture 5">
            <a:extLst>
              <a:ext uri="{FF2B5EF4-FFF2-40B4-BE49-F238E27FC236}">
                <a16:creationId xmlns:a16="http://schemas.microsoft.com/office/drawing/2014/main" id="{10B1F96B-CD93-AD6E-3ED6-9316B5363A89}"/>
              </a:ext>
            </a:extLst>
          </p:cNvPr>
          <p:cNvPicPr>
            <a:picLocks noChangeAspect="1"/>
          </p:cNvPicPr>
          <p:nvPr/>
        </p:nvPicPr>
        <p:blipFill>
          <a:blip r:embed="rId4"/>
          <a:stretch>
            <a:fillRect/>
          </a:stretch>
        </p:blipFill>
        <p:spPr>
          <a:xfrm>
            <a:off x="8394749" y="1175436"/>
            <a:ext cx="3504517" cy="2920431"/>
          </a:xfrm>
          <a:prstGeom prst="rect">
            <a:avLst/>
          </a:prstGeom>
        </p:spPr>
      </p:pic>
      <p:sp>
        <p:nvSpPr>
          <p:cNvPr id="15" name="TextBox 14">
            <a:extLst>
              <a:ext uri="{FF2B5EF4-FFF2-40B4-BE49-F238E27FC236}">
                <a16:creationId xmlns:a16="http://schemas.microsoft.com/office/drawing/2014/main" id="{521D5378-821F-0880-DD59-C6BEFB9CF0EF}"/>
              </a:ext>
            </a:extLst>
          </p:cNvPr>
          <p:cNvSpPr txBox="1"/>
          <p:nvPr/>
        </p:nvSpPr>
        <p:spPr>
          <a:xfrm>
            <a:off x="8849694" y="4077112"/>
            <a:ext cx="319814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6 (0)         1 (1)        0 (2)        0 (2)        0 (2)</a:t>
            </a:r>
          </a:p>
          <a:p>
            <a:r>
              <a:rPr lang="en-US" sz="1200" dirty="0">
                <a:latin typeface="Arial" panose="020B0604020202020204" pitchFamily="34" charset="0"/>
                <a:cs typeface="Arial" panose="020B0604020202020204" pitchFamily="34" charset="0"/>
              </a:rPr>
              <a:t>8 (0)         1 (3)        1 (3)        1 (3)        1 (3)</a:t>
            </a:r>
          </a:p>
        </p:txBody>
      </p:sp>
      <p:sp>
        <p:nvSpPr>
          <p:cNvPr id="16" name="TextBox 15">
            <a:extLst>
              <a:ext uri="{FF2B5EF4-FFF2-40B4-BE49-F238E27FC236}">
                <a16:creationId xmlns:a16="http://schemas.microsoft.com/office/drawing/2014/main" id="{83A6D037-5BC6-F3C8-0028-F85C88765B33}"/>
              </a:ext>
            </a:extLst>
          </p:cNvPr>
          <p:cNvSpPr txBox="1"/>
          <p:nvPr/>
        </p:nvSpPr>
        <p:spPr>
          <a:xfrm>
            <a:off x="1415054" y="3100329"/>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0.71</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0.40</a:t>
            </a:r>
          </a:p>
        </p:txBody>
      </p:sp>
      <p:sp>
        <p:nvSpPr>
          <p:cNvPr id="17" name="TextBox 16">
            <a:extLst>
              <a:ext uri="{FF2B5EF4-FFF2-40B4-BE49-F238E27FC236}">
                <a16:creationId xmlns:a16="http://schemas.microsoft.com/office/drawing/2014/main" id="{6724C468-1975-F628-6B0F-95E95D20B684}"/>
              </a:ext>
            </a:extLst>
          </p:cNvPr>
          <p:cNvSpPr txBox="1"/>
          <p:nvPr/>
        </p:nvSpPr>
        <p:spPr>
          <a:xfrm>
            <a:off x="5246201" y="3100329"/>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1.87</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0.17</a:t>
            </a:r>
          </a:p>
        </p:txBody>
      </p:sp>
      <p:sp>
        <p:nvSpPr>
          <p:cNvPr id="18" name="TextBox 17">
            <a:extLst>
              <a:ext uri="{FF2B5EF4-FFF2-40B4-BE49-F238E27FC236}">
                <a16:creationId xmlns:a16="http://schemas.microsoft.com/office/drawing/2014/main" id="{57E9865D-C48F-F5C2-FCBC-80698D570BFD}"/>
              </a:ext>
            </a:extLst>
          </p:cNvPr>
          <p:cNvSpPr txBox="1"/>
          <p:nvPr/>
        </p:nvSpPr>
        <p:spPr>
          <a:xfrm>
            <a:off x="9125130" y="3094151"/>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0.01</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0.94</a:t>
            </a:r>
          </a:p>
        </p:txBody>
      </p:sp>
      <p:sp>
        <p:nvSpPr>
          <p:cNvPr id="19" name="TextBox 18">
            <a:extLst>
              <a:ext uri="{FF2B5EF4-FFF2-40B4-BE49-F238E27FC236}">
                <a16:creationId xmlns:a16="http://schemas.microsoft.com/office/drawing/2014/main" id="{0B62197D-A4E1-DE42-4C8B-9AD839654590}"/>
              </a:ext>
            </a:extLst>
          </p:cNvPr>
          <p:cNvSpPr txBox="1"/>
          <p:nvPr/>
        </p:nvSpPr>
        <p:spPr>
          <a:xfrm>
            <a:off x="3703884" y="4610985"/>
            <a:ext cx="6350286" cy="485839"/>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 and neoantigen affinity to gene with ASE loss</a:t>
            </a:r>
          </a:p>
          <a:p>
            <a:pPr>
              <a:lnSpc>
                <a:spcPts val="1000"/>
              </a:lnSpc>
            </a:pPr>
            <a:endParaRPr lang="en-US" sz="1400" dirty="0">
              <a:latin typeface="Arial" panose="020B0604020202020204" pitchFamily="34" charset="0"/>
              <a:cs typeface="Arial" panose="020B0604020202020204" pitchFamily="34" charset="0"/>
            </a:endParaRPr>
          </a:p>
          <a:p>
            <a:pPr>
              <a:lnSpc>
                <a:spcPts val="1000"/>
              </a:lnSpc>
            </a:pPr>
            <a:r>
              <a:rPr lang="en-US" sz="1400" dirty="0">
                <a:latin typeface="Arial" panose="020B0604020202020204" pitchFamily="34" charset="0"/>
                <a:cs typeface="Arial" panose="020B0604020202020204" pitchFamily="34" charset="0"/>
              </a:rPr>
              <a:t>HLA-I ASE WT or no neoantigen affinity</a:t>
            </a:r>
          </a:p>
        </p:txBody>
      </p:sp>
      <p:pic>
        <p:nvPicPr>
          <p:cNvPr id="20" name="Picture 19">
            <a:extLst>
              <a:ext uri="{FF2B5EF4-FFF2-40B4-BE49-F238E27FC236}">
                <a16:creationId xmlns:a16="http://schemas.microsoft.com/office/drawing/2014/main" id="{5ACB46AE-9BA5-C585-7EDA-94C4C623E200}"/>
              </a:ext>
            </a:extLst>
          </p:cNvPr>
          <p:cNvPicPr>
            <a:picLocks noChangeAspect="1"/>
          </p:cNvPicPr>
          <p:nvPr/>
        </p:nvPicPr>
        <p:blipFill>
          <a:blip r:embed="rId5"/>
          <a:stretch>
            <a:fillRect/>
          </a:stretch>
        </p:blipFill>
        <p:spPr>
          <a:xfrm>
            <a:off x="3285552" y="4636398"/>
            <a:ext cx="418332" cy="370063"/>
          </a:xfrm>
          <a:prstGeom prst="rect">
            <a:avLst/>
          </a:prstGeom>
        </p:spPr>
      </p:pic>
      <p:pic>
        <p:nvPicPr>
          <p:cNvPr id="21" name="Picture 20">
            <a:extLst>
              <a:ext uri="{FF2B5EF4-FFF2-40B4-BE49-F238E27FC236}">
                <a16:creationId xmlns:a16="http://schemas.microsoft.com/office/drawing/2014/main" id="{14D40F68-41DC-B427-4712-8207667367A5}"/>
              </a:ext>
            </a:extLst>
          </p:cNvPr>
          <p:cNvPicPr>
            <a:picLocks noChangeAspect="1"/>
          </p:cNvPicPr>
          <p:nvPr/>
        </p:nvPicPr>
        <p:blipFill>
          <a:blip r:embed="rId5"/>
          <a:stretch>
            <a:fillRect/>
          </a:stretch>
        </p:blipFill>
        <p:spPr>
          <a:xfrm>
            <a:off x="670428" y="4122912"/>
            <a:ext cx="418332" cy="370063"/>
          </a:xfrm>
          <a:prstGeom prst="rect">
            <a:avLst/>
          </a:prstGeom>
        </p:spPr>
      </p:pic>
      <p:pic>
        <p:nvPicPr>
          <p:cNvPr id="22" name="Picture 21">
            <a:extLst>
              <a:ext uri="{FF2B5EF4-FFF2-40B4-BE49-F238E27FC236}">
                <a16:creationId xmlns:a16="http://schemas.microsoft.com/office/drawing/2014/main" id="{2256092C-C0B8-674F-7447-0A2DB1D6CC47}"/>
              </a:ext>
            </a:extLst>
          </p:cNvPr>
          <p:cNvPicPr>
            <a:picLocks noChangeAspect="1"/>
          </p:cNvPicPr>
          <p:nvPr/>
        </p:nvPicPr>
        <p:blipFill>
          <a:blip r:embed="rId5"/>
          <a:stretch>
            <a:fillRect/>
          </a:stretch>
        </p:blipFill>
        <p:spPr>
          <a:xfrm>
            <a:off x="4559456" y="4107157"/>
            <a:ext cx="418332" cy="370063"/>
          </a:xfrm>
          <a:prstGeom prst="rect">
            <a:avLst/>
          </a:prstGeom>
        </p:spPr>
      </p:pic>
      <p:pic>
        <p:nvPicPr>
          <p:cNvPr id="23" name="Picture 22">
            <a:extLst>
              <a:ext uri="{FF2B5EF4-FFF2-40B4-BE49-F238E27FC236}">
                <a16:creationId xmlns:a16="http://schemas.microsoft.com/office/drawing/2014/main" id="{1DE256A2-4326-4D89-E0A6-74BE85C2B36A}"/>
              </a:ext>
            </a:extLst>
          </p:cNvPr>
          <p:cNvPicPr>
            <a:picLocks noChangeAspect="1"/>
          </p:cNvPicPr>
          <p:nvPr/>
        </p:nvPicPr>
        <p:blipFill>
          <a:blip r:embed="rId5"/>
          <a:stretch>
            <a:fillRect/>
          </a:stretch>
        </p:blipFill>
        <p:spPr>
          <a:xfrm>
            <a:off x="8389381" y="4122911"/>
            <a:ext cx="418332" cy="370063"/>
          </a:xfrm>
          <a:prstGeom prst="rect">
            <a:avLst/>
          </a:prstGeom>
        </p:spPr>
      </p:pic>
      <p:sp>
        <p:nvSpPr>
          <p:cNvPr id="24" name="TextBox 23">
            <a:extLst>
              <a:ext uri="{FF2B5EF4-FFF2-40B4-BE49-F238E27FC236}">
                <a16:creationId xmlns:a16="http://schemas.microsoft.com/office/drawing/2014/main" id="{0264FE81-AFD1-6B42-1F2B-B3AE91963FBE}"/>
              </a:ext>
            </a:extLst>
          </p:cNvPr>
          <p:cNvSpPr txBox="1"/>
          <p:nvPr/>
        </p:nvSpPr>
        <p:spPr>
          <a:xfrm>
            <a:off x="300566" y="5299363"/>
            <a:ext cx="11482461"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S15 (continue):</a:t>
            </a:r>
            <a:r>
              <a:rPr lang="en-US" dirty="0">
                <a:latin typeface="Arial" panose="020B0604020202020204" pitchFamily="34" charset="0"/>
                <a:cs typeface="Arial" panose="020B0604020202020204" pitchFamily="34" charset="0"/>
              </a:rPr>
              <a:t> Survival curves of TCGA-KIRP cases with purity &gt; 0.1 and being stratified according to subtypes (identified as P-e.1a, P-e.1b, P-e.2 and P.CIMP-e) and stages (I, II, III and IV).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spTree>
    <p:extLst>
      <p:ext uri="{BB962C8B-B14F-4D97-AF65-F5344CB8AC3E}">
        <p14:creationId xmlns:p14="http://schemas.microsoft.com/office/powerpoint/2010/main" val="1397849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6137868-6048-1141-8A1C-18ADC5932E72}"/>
              </a:ext>
            </a:extLst>
          </p:cNvPr>
          <p:cNvPicPr>
            <a:picLocks noChangeAspect="1"/>
          </p:cNvPicPr>
          <p:nvPr/>
        </p:nvPicPr>
        <p:blipFill>
          <a:blip r:embed="rId2"/>
          <a:stretch>
            <a:fillRect/>
          </a:stretch>
        </p:blipFill>
        <p:spPr>
          <a:xfrm>
            <a:off x="3480394" y="193629"/>
            <a:ext cx="4884079" cy="4277858"/>
          </a:xfrm>
          <a:prstGeom prst="rect">
            <a:avLst/>
          </a:prstGeom>
        </p:spPr>
      </p:pic>
      <p:sp>
        <p:nvSpPr>
          <p:cNvPr id="5" name="TextBox 4">
            <a:extLst>
              <a:ext uri="{FF2B5EF4-FFF2-40B4-BE49-F238E27FC236}">
                <a16:creationId xmlns:a16="http://schemas.microsoft.com/office/drawing/2014/main" id="{BD1637C7-AA33-5642-98ED-6EE83B450B65}"/>
              </a:ext>
            </a:extLst>
          </p:cNvPr>
          <p:cNvSpPr txBox="1"/>
          <p:nvPr/>
        </p:nvSpPr>
        <p:spPr>
          <a:xfrm>
            <a:off x="4030907" y="4519906"/>
            <a:ext cx="4687065"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47 (0)           31 (3)           23 (5)            2 (20)</a:t>
            </a:r>
          </a:p>
          <a:p>
            <a:r>
              <a:rPr lang="en-US" sz="1600" dirty="0">
                <a:latin typeface="Arial" panose="020B0604020202020204" pitchFamily="34" charset="0"/>
                <a:cs typeface="Arial" panose="020B0604020202020204" pitchFamily="34" charset="0"/>
              </a:rPr>
              <a:t>21 (0)           12 (2)            5 (4)              0 (9)</a:t>
            </a:r>
          </a:p>
        </p:txBody>
      </p:sp>
      <p:pic>
        <p:nvPicPr>
          <p:cNvPr id="6" name="Picture 5">
            <a:extLst>
              <a:ext uri="{FF2B5EF4-FFF2-40B4-BE49-F238E27FC236}">
                <a16:creationId xmlns:a16="http://schemas.microsoft.com/office/drawing/2014/main" id="{275E8BDF-37C5-E94B-9893-D6DCE71B87FB}"/>
              </a:ext>
            </a:extLst>
          </p:cNvPr>
          <p:cNvPicPr>
            <a:picLocks noChangeAspect="1"/>
          </p:cNvPicPr>
          <p:nvPr/>
        </p:nvPicPr>
        <p:blipFill>
          <a:blip r:embed="rId3"/>
          <a:stretch>
            <a:fillRect/>
          </a:stretch>
        </p:blipFill>
        <p:spPr>
          <a:xfrm>
            <a:off x="3557617" y="4570660"/>
            <a:ext cx="499770" cy="440974"/>
          </a:xfrm>
          <a:prstGeom prst="rect">
            <a:avLst/>
          </a:prstGeom>
        </p:spPr>
      </p:pic>
      <p:sp>
        <p:nvSpPr>
          <p:cNvPr id="8" name="TextBox 7">
            <a:extLst>
              <a:ext uri="{FF2B5EF4-FFF2-40B4-BE49-F238E27FC236}">
                <a16:creationId xmlns:a16="http://schemas.microsoft.com/office/drawing/2014/main" id="{30AAE476-4AD9-2E47-AF96-EDE8DE0E0291}"/>
              </a:ext>
            </a:extLst>
          </p:cNvPr>
          <p:cNvSpPr txBox="1"/>
          <p:nvPr/>
        </p:nvSpPr>
        <p:spPr>
          <a:xfrm>
            <a:off x="1132764" y="4498759"/>
            <a:ext cx="2532688" cy="58477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HLA-I heterozygosity</a:t>
            </a:r>
          </a:p>
          <a:p>
            <a:pPr algn="ctr"/>
            <a:r>
              <a:rPr lang="en-US" sz="1600" dirty="0">
                <a:latin typeface="Arial" panose="020B0604020202020204" pitchFamily="34" charset="0"/>
                <a:cs typeface="Arial" panose="020B0604020202020204" pitchFamily="34" charset="0"/>
              </a:rPr>
              <a:t>HLA-I homozygosity</a:t>
            </a:r>
          </a:p>
        </p:txBody>
      </p:sp>
      <p:sp>
        <p:nvSpPr>
          <p:cNvPr id="9" name="TextBox 8">
            <a:extLst>
              <a:ext uri="{FF2B5EF4-FFF2-40B4-BE49-F238E27FC236}">
                <a16:creationId xmlns:a16="http://schemas.microsoft.com/office/drawing/2014/main" id="{BE4C9E29-07A5-F446-AF62-1E927BFBC081}"/>
              </a:ext>
            </a:extLst>
          </p:cNvPr>
          <p:cNvSpPr txBox="1"/>
          <p:nvPr/>
        </p:nvSpPr>
        <p:spPr>
          <a:xfrm>
            <a:off x="4270179" y="3387979"/>
            <a:ext cx="1264597" cy="523220"/>
          </a:xfrm>
          <a:prstGeom prst="rect">
            <a:avLst/>
          </a:prstGeom>
          <a:noFill/>
        </p:spPr>
        <p:txBody>
          <a:bodyPr wrap="square" rtlCol="0">
            <a:spAutoFit/>
          </a:bodyPr>
          <a:lstStyle/>
          <a:p>
            <a:r>
              <a:rPr lang="en-US" sz="1400" i="1" dirty="0">
                <a:latin typeface="Arial" panose="020B0604020202020204" pitchFamily="34" charset="0"/>
                <a:cs typeface="Arial" panose="020B0604020202020204" pitchFamily="34" charset="0"/>
              </a:rPr>
              <a:t>LR</a:t>
            </a:r>
            <a:r>
              <a:rPr lang="en-US" sz="1400" dirty="0">
                <a:latin typeface="Arial" panose="020B0604020202020204" pitchFamily="34" charset="0"/>
                <a:cs typeface="Arial" panose="020B0604020202020204" pitchFamily="34" charset="0"/>
              </a:rPr>
              <a:t> = 1.02</a:t>
            </a:r>
          </a:p>
          <a:p>
            <a:r>
              <a:rPr lang="en-US" sz="1400" i="1" dirty="0">
                <a:latin typeface="Arial" panose="020B0604020202020204" pitchFamily="34" charset="0"/>
                <a:cs typeface="Arial" panose="020B0604020202020204" pitchFamily="34" charset="0"/>
              </a:rPr>
              <a:t>p</a:t>
            </a:r>
            <a:r>
              <a:rPr lang="en-US" sz="1400" dirty="0">
                <a:latin typeface="Arial" panose="020B0604020202020204" pitchFamily="34" charset="0"/>
                <a:cs typeface="Arial" panose="020B0604020202020204" pitchFamily="34" charset="0"/>
              </a:rPr>
              <a:t> = 0.31</a:t>
            </a:r>
          </a:p>
        </p:txBody>
      </p:sp>
      <p:sp>
        <p:nvSpPr>
          <p:cNvPr id="10" name="TextBox 9">
            <a:extLst>
              <a:ext uri="{FF2B5EF4-FFF2-40B4-BE49-F238E27FC236}">
                <a16:creationId xmlns:a16="http://schemas.microsoft.com/office/drawing/2014/main" id="{89BAF854-982F-0C44-8136-9C124A8AFFF6}"/>
              </a:ext>
            </a:extLst>
          </p:cNvPr>
          <p:cNvSpPr txBox="1"/>
          <p:nvPr/>
        </p:nvSpPr>
        <p:spPr>
          <a:xfrm>
            <a:off x="300566" y="5299363"/>
            <a:ext cx="11482461" cy="64633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S16:</a:t>
            </a:r>
            <a:r>
              <a:rPr lang="en-US" dirty="0">
                <a:latin typeface="Arial" panose="020B0604020202020204" pitchFamily="34" charset="0"/>
                <a:cs typeface="Arial" panose="020B0604020202020204" pitchFamily="34" charset="0"/>
              </a:rPr>
              <a:t> Association between HLA-I homozygosity and overall survival in Riaz </a:t>
            </a:r>
            <a:r>
              <a:rPr lang="en-US" i="1" dirty="0">
                <a:latin typeface="Arial" panose="020B0604020202020204" pitchFamily="34" charset="0"/>
                <a:cs typeface="Arial" panose="020B0604020202020204" pitchFamily="34" charset="0"/>
              </a:rPr>
              <a:t>et al.</a:t>
            </a:r>
            <a:r>
              <a:rPr lang="en-US" dirty="0">
                <a:latin typeface="Arial" panose="020B0604020202020204" pitchFamily="34" charset="0"/>
                <a:cs typeface="Arial" panose="020B0604020202020204" pitchFamily="34" charset="0"/>
              </a:rPr>
              <a:t>, 2017. Cases with ultra-low purity (&lt;0.1) were filtered out. Log-rank score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 are indicated. </a:t>
            </a:r>
          </a:p>
        </p:txBody>
      </p:sp>
    </p:spTree>
    <p:extLst>
      <p:ext uri="{BB962C8B-B14F-4D97-AF65-F5344CB8AC3E}">
        <p14:creationId xmlns:p14="http://schemas.microsoft.com/office/powerpoint/2010/main" val="984649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971B1D-09A6-F54A-B5D7-FCC27CE7DA74}"/>
              </a:ext>
            </a:extLst>
          </p:cNvPr>
          <p:cNvPicPr>
            <a:picLocks noChangeAspect="1"/>
          </p:cNvPicPr>
          <p:nvPr/>
        </p:nvPicPr>
        <p:blipFill>
          <a:blip r:embed="rId3"/>
          <a:stretch>
            <a:fillRect/>
          </a:stretch>
        </p:blipFill>
        <p:spPr>
          <a:xfrm>
            <a:off x="676013" y="554209"/>
            <a:ext cx="5096209" cy="4325224"/>
          </a:xfrm>
          <a:prstGeom prst="rect">
            <a:avLst/>
          </a:prstGeom>
        </p:spPr>
      </p:pic>
      <p:sp>
        <p:nvSpPr>
          <p:cNvPr id="9" name="TextBox 8">
            <a:extLst>
              <a:ext uri="{FF2B5EF4-FFF2-40B4-BE49-F238E27FC236}">
                <a16:creationId xmlns:a16="http://schemas.microsoft.com/office/drawing/2014/main" id="{BE4C9E29-07A5-F446-AF62-1E927BFBC081}"/>
              </a:ext>
            </a:extLst>
          </p:cNvPr>
          <p:cNvSpPr txBox="1"/>
          <p:nvPr/>
        </p:nvSpPr>
        <p:spPr>
          <a:xfrm>
            <a:off x="1708575" y="3562791"/>
            <a:ext cx="1264597" cy="523220"/>
          </a:xfrm>
          <a:prstGeom prst="rect">
            <a:avLst/>
          </a:prstGeom>
          <a:noFill/>
        </p:spPr>
        <p:txBody>
          <a:bodyPr wrap="square" rtlCol="0">
            <a:spAutoFit/>
          </a:bodyPr>
          <a:lstStyle/>
          <a:p>
            <a:r>
              <a:rPr lang="en-US" sz="1400" i="1" dirty="0">
                <a:solidFill>
                  <a:srgbClr val="C00000"/>
                </a:solidFill>
                <a:latin typeface="Arial" panose="020B0604020202020204" pitchFamily="34" charset="0"/>
                <a:cs typeface="Arial" panose="020B0604020202020204" pitchFamily="34" charset="0"/>
              </a:rPr>
              <a:t>LR</a:t>
            </a:r>
            <a:r>
              <a:rPr lang="en-US" sz="1400" dirty="0">
                <a:solidFill>
                  <a:srgbClr val="C00000"/>
                </a:solidFill>
                <a:latin typeface="Arial" panose="020B0604020202020204" pitchFamily="34" charset="0"/>
                <a:cs typeface="Arial" panose="020B0604020202020204" pitchFamily="34" charset="0"/>
              </a:rPr>
              <a:t> = 6.91</a:t>
            </a:r>
          </a:p>
          <a:p>
            <a:r>
              <a:rPr lang="en-US" sz="1400" i="1" dirty="0">
                <a:solidFill>
                  <a:srgbClr val="C00000"/>
                </a:solidFill>
                <a:latin typeface="Arial" panose="020B0604020202020204" pitchFamily="34" charset="0"/>
                <a:cs typeface="Arial" panose="020B0604020202020204" pitchFamily="34" charset="0"/>
              </a:rPr>
              <a:t>p</a:t>
            </a:r>
            <a:r>
              <a:rPr lang="en-US" sz="1400" dirty="0">
                <a:solidFill>
                  <a:srgbClr val="C00000"/>
                </a:solidFill>
                <a:latin typeface="Arial" panose="020B0604020202020204" pitchFamily="34" charset="0"/>
                <a:cs typeface="Arial" panose="020B0604020202020204" pitchFamily="34" charset="0"/>
              </a:rPr>
              <a:t> = 0.01</a:t>
            </a:r>
          </a:p>
        </p:txBody>
      </p:sp>
      <p:sp>
        <p:nvSpPr>
          <p:cNvPr id="5" name="TextBox 4">
            <a:extLst>
              <a:ext uri="{FF2B5EF4-FFF2-40B4-BE49-F238E27FC236}">
                <a16:creationId xmlns:a16="http://schemas.microsoft.com/office/drawing/2014/main" id="{BD1637C7-AA33-5642-98ED-6EE83B450B65}"/>
              </a:ext>
            </a:extLst>
          </p:cNvPr>
          <p:cNvSpPr txBox="1"/>
          <p:nvPr/>
        </p:nvSpPr>
        <p:spPr>
          <a:xfrm>
            <a:off x="1441410" y="4971316"/>
            <a:ext cx="4687065"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 4 (0)             2 (0)             0 (0)              0 (0)</a:t>
            </a:r>
          </a:p>
          <a:p>
            <a:r>
              <a:rPr lang="en-US" sz="1600" dirty="0">
                <a:latin typeface="Arial" panose="020B0604020202020204" pitchFamily="34" charset="0"/>
                <a:cs typeface="Arial" panose="020B0604020202020204" pitchFamily="34" charset="0"/>
              </a:rPr>
              <a:t>12 (0)           10 (0)            8 (0)              1 (4)</a:t>
            </a:r>
          </a:p>
        </p:txBody>
      </p:sp>
      <p:sp>
        <p:nvSpPr>
          <p:cNvPr id="10" name="TextBox 9">
            <a:extLst>
              <a:ext uri="{FF2B5EF4-FFF2-40B4-BE49-F238E27FC236}">
                <a16:creationId xmlns:a16="http://schemas.microsoft.com/office/drawing/2014/main" id="{89BAF854-982F-0C44-8136-9C124A8AFFF6}"/>
              </a:ext>
            </a:extLst>
          </p:cNvPr>
          <p:cNvSpPr txBox="1"/>
          <p:nvPr/>
        </p:nvSpPr>
        <p:spPr>
          <a:xfrm>
            <a:off x="5772222" y="497405"/>
            <a:ext cx="6219150" cy="203132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S17:</a:t>
            </a:r>
            <a:r>
              <a:rPr lang="en-US" dirty="0">
                <a:latin typeface="Arial" panose="020B0604020202020204" pitchFamily="34" charset="0"/>
                <a:cs typeface="Arial" panose="020B0604020202020204" pitchFamily="34" charset="0"/>
              </a:rPr>
              <a:t> Refined analysis with neoantigen affinity towards lost HLA alleles increases survival curve separation for fully heterogeneous individuals on-therapy in Riaz </a:t>
            </a:r>
            <a:r>
              <a:rPr lang="en-US" i="1" dirty="0">
                <a:latin typeface="Arial" panose="020B0604020202020204" pitchFamily="34" charset="0"/>
                <a:cs typeface="Arial" panose="020B0604020202020204" pitchFamily="34" charset="0"/>
              </a:rPr>
              <a:t>et al.</a:t>
            </a:r>
            <a:r>
              <a:rPr lang="en-US" dirty="0">
                <a:latin typeface="Arial" panose="020B0604020202020204" pitchFamily="34" charset="0"/>
                <a:cs typeface="Arial" panose="020B0604020202020204" pitchFamily="34" charset="0"/>
              </a:rPr>
              <a:t>, 2017. The neoantigen data was previously available from Riaz </a:t>
            </a:r>
            <a:r>
              <a:rPr lang="en-US" i="1" dirty="0">
                <a:latin typeface="Arial" panose="020B0604020202020204" pitchFamily="34" charset="0"/>
                <a:cs typeface="Arial" panose="020B0604020202020204" pitchFamily="34" charset="0"/>
              </a:rPr>
              <a:t>et al.</a:t>
            </a:r>
            <a:r>
              <a:rPr lang="en-US" dirty="0">
                <a:latin typeface="Arial" panose="020B0604020202020204" pitchFamily="34" charset="0"/>
                <a:cs typeface="Arial" panose="020B0604020202020204" pitchFamily="34" charset="0"/>
              </a:rPr>
              <a:t>, 2017. Cases with ultra-low purity (&lt;0.1) were filtered out. Log-rank score and </a:t>
            </a:r>
            <a:r>
              <a:rPr lang="en-US" i="1">
                <a:latin typeface="Arial" panose="020B0604020202020204" pitchFamily="34" charset="0"/>
                <a:cs typeface="Arial" panose="020B0604020202020204" pitchFamily="34" charset="0"/>
              </a:rPr>
              <a:t>p</a:t>
            </a:r>
            <a:r>
              <a:rPr lang="en-US">
                <a:latin typeface="Arial" panose="020B0604020202020204" pitchFamily="34" charset="0"/>
                <a:cs typeface="Arial" panose="020B0604020202020204" pitchFamily="34" charset="0"/>
              </a:rPr>
              <a:t>-value are </a:t>
            </a:r>
            <a:r>
              <a:rPr lang="en-US" dirty="0">
                <a:latin typeface="Arial" panose="020B0604020202020204" pitchFamily="34" charset="0"/>
                <a:cs typeface="Arial" panose="020B0604020202020204" pitchFamily="34" charset="0"/>
              </a:rPr>
              <a:t>indicated. </a:t>
            </a:r>
          </a:p>
        </p:txBody>
      </p:sp>
      <p:pic>
        <p:nvPicPr>
          <p:cNvPr id="11" name="Picture 10">
            <a:extLst>
              <a:ext uri="{FF2B5EF4-FFF2-40B4-BE49-F238E27FC236}">
                <a16:creationId xmlns:a16="http://schemas.microsoft.com/office/drawing/2014/main" id="{1DF35D03-BE25-F040-BF62-00DCE6CE47A2}"/>
              </a:ext>
            </a:extLst>
          </p:cNvPr>
          <p:cNvPicPr>
            <a:picLocks noChangeAspect="1"/>
          </p:cNvPicPr>
          <p:nvPr/>
        </p:nvPicPr>
        <p:blipFill>
          <a:blip r:embed="rId4"/>
          <a:stretch>
            <a:fillRect/>
          </a:stretch>
        </p:blipFill>
        <p:spPr>
          <a:xfrm>
            <a:off x="953254" y="5011224"/>
            <a:ext cx="539692" cy="477420"/>
          </a:xfrm>
          <a:prstGeom prst="rect">
            <a:avLst/>
          </a:prstGeom>
        </p:spPr>
      </p:pic>
      <p:sp>
        <p:nvSpPr>
          <p:cNvPr id="12" name="TextBox 11">
            <a:extLst>
              <a:ext uri="{FF2B5EF4-FFF2-40B4-BE49-F238E27FC236}">
                <a16:creationId xmlns:a16="http://schemas.microsoft.com/office/drawing/2014/main" id="{3DC938A9-F132-424D-8CB0-0B94FB8F130F}"/>
              </a:ext>
            </a:extLst>
          </p:cNvPr>
          <p:cNvSpPr txBox="1"/>
          <p:nvPr/>
        </p:nvSpPr>
        <p:spPr>
          <a:xfrm>
            <a:off x="610080" y="5683809"/>
            <a:ext cx="6350286" cy="485839"/>
          </a:xfrm>
          <a:prstGeom prst="rect">
            <a:avLst/>
          </a:prstGeom>
          <a:noFill/>
        </p:spPr>
        <p:txBody>
          <a:bodyPr wrap="square" rtlCol="0">
            <a:spAutoFit/>
          </a:bodyPr>
          <a:lstStyle/>
          <a:p>
            <a:pPr>
              <a:lnSpc>
                <a:spcPts val="1000"/>
              </a:lnSpc>
            </a:pPr>
            <a:r>
              <a:rPr lang="en-US" sz="1400" dirty="0">
                <a:latin typeface="Arial" panose="020B0604020202020204" pitchFamily="34" charset="0"/>
                <a:cs typeface="Arial" panose="020B0604020202020204" pitchFamily="34" charset="0"/>
              </a:rPr>
              <a:t>HLA-I ASE loss and neoantigen affinity to gene with ASE loss</a:t>
            </a:r>
          </a:p>
          <a:p>
            <a:pPr>
              <a:lnSpc>
                <a:spcPts val="1000"/>
              </a:lnSpc>
            </a:pPr>
            <a:endParaRPr lang="en-US" sz="1400" dirty="0">
              <a:latin typeface="Arial" panose="020B0604020202020204" pitchFamily="34" charset="0"/>
              <a:cs typeface="Arial" panose="020B0604020202020204" pitchFamily="34" charset="0"/>
            </a:endParaRPr>
          </a:p>
          <a:p>
            <a:pPr>
              <a:lnSpc>
                <a:spcPts val="1000"/>
              </a:lnSpc>
            </a:pPr>
            <a:r>
              <a:rPr lang="en-US" sz="1400" dirty="0">
                <a:latin typeface="Arial" panose="020B0604020202020204" pitchFamily="34" charset="0"/>
                <a:cs typeface="Arial" panose="020B0604020202020204" pitchFamily="34" charset="0"/>
              </a:rPr>
              <a:t>HLA-I ASE WT or no neoantigen affinity</a:t>
            </a:r>
          </a:p>
        </p:txBody>
      </p:sp>
      <p:pic>
        <p:nvPicPr>
          <p:cNvPr id="13" name="Picture 12">
            <a:extLst>
              <a:ext uri="{FF2B5EF4-FFF2-40B4-BE49-F238E27FC236}">
                <a16:creationId xmlns:a16="http://schemas.microsoft.com/office/drawing/2014/main" id="{76FA7937-1D18-6D43-B616-DEA8C9E93C3B}"/>
              </a:ext>
            </a:extLst>
          </p:cNvPr>
          <p:cNvPicPr>
            <a:picLocks noChangeAspect="1"/>
          </p:cNvPicPr>
          <p:nvPr/>
        </p:nvPicPr>
        <p:blipFill>
          <a:blip r:embed="rId4"/>
          <a:stretch>
            <a:fillRect/>
          </a:stretch>
        </p:blipFill>
        <p:spPr>
          <a:xfrm>
            <a:off x="191748" y="5709222"/>
            <a:ext cx="418332" cy="370063"/>
          </a:xfrm>
          <a:prstGeom prst="rect">
            <a:avLst/>
          </a:prstGeom>
        </p:spPr>
      </p:pic>
    </p:spTree>
    <p:extLst>
      <p:ext uri="{BB962C8B-B14F-4D97-AF65-F5344CB8AC3E}">
        <p14:creationId xmlns:p14="http://schemas.microsoft.com/office/powerpoint/2010/main" val="646332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3B28033-C5DC-2C47-98DD-50502865C63C}"/>
              </a:ext>
            </a:extLst>
          </p:cNvPr>
          <p:cNvSpPr txBox="1"/>
          <p:nvPr/>
        </p:nvSpPr>
        <p:spPr>
          <a:xfrm>
            <a:off x="340601" y="4903441"/>
            <a:ext cx="11641192"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S2: </a:t>
            </a:r>
            <a:r>
              <a:rPr lang="en-US" dirty="0">
                <a:latin typeface="Arial" panose="020B0604020202020204" pitchFamily="34" charset="0"/>
                <a:cs typeface="Arial" panose="020B0604020202020204" pitchFamily="34" charset="0"/>
              </a:rPr>
              <a:t>Agreement between </a:t>
            </a:r>
            <a:r>
              <a:rPr lang="en-US" i="1" dirty="0" err="1">
                <a:latin typeface="Arial" panose="020B0604020202020204" pitchFamily="34" charset="0"/>
                <a:cs typeface="Arial" panose="020B0604020202020204" pitchFamily="34" charset="0"/>
              </a:rPr>
              <a:t>arcasHLA</a:t>
            </a:r>
            <a:r>
              <a:rPr lang="en-US" i="1" dirty="0">
                <a:latin typeface="Arial" panose="020B0604020202020204" pitchFamily="34" charset="0"/>
                <a:cs typeface="Arial" panose="020B0604020202020204" pitchFamily="34" charset="0"/>
              </a:rPr>
              <a:t>-quant</a:t>
            </a:r>
            <a:r>
              <a:rPr lang="en-US" dirty="0">
                <a:latin typeface="Arial" panose="020B0604020202020204" pitchFamily="34" charset="0"/>
                <a:cs typeface="Arial" panose="020B0604020202020204" pitchFamily="34" charset="0"/>
              </a:rPr>
              <a:t> and </a:t>
            </a:r>
            <a:r>
              <a:rPr lang="en-US" dirty="0" err="1">
                <a:latin typeface="Arial" panose="020B0604020202020204" pitchFamily="34" charset="0"/>
                <a:cs typeface="Arial" panose="020B0604020202020204" pitchFamily="34" charset="0"/>
              </a:rPr>
              <a:t>HLApers</a:t>
            </a:r>
            <a:r>
              <a:rPr lang="en-US" dirty="0">
                <a:latin typeface="Arial" panose="020B0604020202020204" pitchFamily="34" charset="0"/>
                <a:cs typeface="Arial" panose="020B0604020202020204" pitchFamily="34" charset="0"/>
              </a:rPr>
              <a:t> on HLA-I gene expression quantification for TCGA-PDAC cohort. Shown are the scatter plots of read counts given by </a:t>
            </a:r>
            <a:r>
              <a:rPr lang="en-US" dirty="0" err="1">
                <a:latin typeface="Arial" panose="020B0604020202020204" pitchFamily="34" charset="0"/>
                <a:cs typeface="Arial" panose="020B0604020202020204" pitchFamily="34" charset="0"/>
              </a:rPr>
              <a:t>HLApers</a:t>
            </a:r>
            <a:r>
              <a:rPr lang="en-US" dirty="0">
                <a:latin typeface="Arial" panose="020B0604020202020204" pitchFamily="34" charset="0"/>
                <a:cs typeface="Arial" panose="020B0604020202020204" pitchFamily="34" charset="0"/>
              </a:rPr>
              <a:t> in terms of </a:t>
            </a:r>
            <a:r>
              <a:rPr lang="en-US" i="1" dirty="0" err="1">
                <a:latin typeface="Arial" panose="020B0604020202020204" pitchFamily="34" charset="0"/>
                <a:cs typeface="Arial" panose="020B0604020202020204" pitchFamily="34" charset="0"/>
              </a:rPr>
              <a:t>arcasHLA</a:t>
            </a:r>
            <a:r>
              <a:rPr lang="en-US" i="1" dirty="0">
                <a:latin typeface="Arial" panose="020B0604020202020204" pitchFamily="34" charset="0"/>
                <a:cs typeface="Arial" panose="020B0604020202020204" pitchFamily="34" charset="0"/>
              </a:rPr>
              <a:t>-quant</a:t>
            </a:r>
            <a:r>
              <a:rPr lang="en-US" dirty="0">
                <a:latin typeface="Arial" panose="020B0604020202020204" pitchFamily="34" charset="0"/>
                <a:cs typeface="Arial" panose="020B0604020202020204" pitchFamily="34" charset="0"/>
              </a:rPr>
              <a:t> (both in log10 scale). Each dot represents a case in TCGA-PDAC cohort. Dashed red lines are the regression lines.</a:t>
            </a:r>
          </a:p>
        </p:txBody>
      </p:sp>
      <p:pic>
        <p:nvPicPr>
          <p:cNvPr id="2" name="Picture 1">
            <a:extLst>
              <a:ext uri="{FF2B5EF4-FFF2-40B4-BE49-F238E27FC236}">
                <a16:creationId xmlns:a16="http://schemas.microsoft.com/office/drawing/2014/main" id="{83D74BA1-0EFB-5B4D-95D0-CDBADCEC5AB7}"/>
              </a:ext>
            </a:extLst>
          </p:cNvPr>
          <p:cNvPicPr>
            <a:picLocks noChangeAspect="1"/>
          </p:cNvPicPr>
          <p:nvPr/>
        </p:nvPicPr>
        <p:blipFill>
          <a:blip r:embed="rId2"/>
          <a:stretch>
            <a:fillRect/>
          </a:stretch>
        </p:blipFill>
        <p:spPr>
          <a:xfrm>
            <a:off x="528577" y="1256742"/>
            <a:ext cx="11346284" cy="3002742"/>
          </a:xfrm>
          <a:prstGeom prst="rect">
            <a:avLst/>
          </a:prstGeom>
        </p:spPr>
      </p:pic>
      <p:sp>
        <p:nvSpPr>
          <p:cNvPr id="5" name="TextBox 4">
            <a:extLst>
              <a:ext uri="{FF2B5EF4-FFF2-40B4-BE49-F238E27FC236}">
                <a16:creationId xmlns:a16="http://schemas.microsoft.com/office/drawing/2014/main" id="{F99AE183-7E5F-4646-A5A2-5559A0FC2224}"/>
              </a:ext>
            </a:extLst>
          </p:cNvPr>
          <p:cNvSpPr txBox="1"/>
          <p:nvPr/>
        </p:nvSpPr>
        <p:spPr>
          <a:xfrm>
            <a:off x="858294" y="4273683"/>
            <a:ext cx="3636168"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8" name="TextBox 7">
            <a:extLst>
              <a:ext uri="{FF2B5EF4-FFF2-40B4-BE49-F238E27FC236}">
                <a16:creationId xmlns:a16="http://schemas.microsoft.com/office/drawing/2014/main" id="{C87BD1DD-EFFE-BC4E-9CAB-74B28F309998}"/>
              </a:ext>
            </a:extLst>
          </p:cNvPr>
          <p:cNvSpPr txBox="1"/>
          <p:nvPr/>
        </p:nvSpPr>
        <p:spPr>
          <a:xfrm>
            <a:off x="4850417" y="4273684"/>
            <a:ext cx="3636168"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9" name="TextBox 8">
            <a:extLst>
              <a:ext uri="{FF2B5EF4-FFF2-40B4-BE49-F238E27FC236}">
                <a16:creationId xmlns:a16="http://schemas.microsoft.com/office/drawing/2014/main" id="{2FA484AC-A253-7B45-AF81-2CF0BF2D45D8}"/>
              </a:ext>
            </a:extLst>
          </p:cNvPr>
          <p:cNvSpPr txBox="1"/>
          <p:nvPr/>
        </p:nvSpPr>
        <p:spPr>
          <a:xfrm>
            <a:off x="8729145" y="4273683"/>
            <a:ext cx="3275693" cy="307777"/>
          </a:xfrm>
          <a:prstGeom prst="rect">
            <a:avLst/>
          </a:prstGeom>
          <a:noFill/>
        </p:spPr>
        <p:txBody>
          <a:bodyPr wrap="square" rtlCol="0">
            <a:spAutoFit/>
          </a:bodyPr>
          <a:lstStyle/>
          <a:p>
            <a:r>
              <a:rPr lang="en-US" sz="1400" i="1" dirty="0" err="1">
                <a:latin typeface="Arial" panose="020B0604020202020204" pitchFamily="34" charset="0"/>
                <a:cs typeface="Arial" panose="020B0604020202020204" pitchFamily="34" charset="0"/>
              </a:rPr>
              <a:t>arcasHLA</a:t>
            </a:r>
            <a:r>
              <a:rPr lang="en-US" sz="1400" i="1" dirty="0">
                <a:latin typeface="Arial" panose="020B0604020202020204" pitchFamily="34" charset="0"/>
                <a:cs typeface="Arial" panose="020B0604020202020204" pitchFamily="34" charset="0"/>
              </a:rPr>
              <a:t>-quant</a:t>
            </a:r>
            <a:r>
              <a:rPr lang="en-US" sz="1400" dirty="0">
                <a:latin typeface="Arial" panose="020B0604020202020204" pitchFamily="34" charset="0"/>
                <a:cs typeface="Arial" panose="020B0604020202020204" pitchFamily="34" charset="0"/>
              </a:rPr>
              <a:t> quantification (log10)</a:t>
            </a:r>
          </a:p>
        </p:txBody>
      </p:sp>
      <p:sp>
        <p:nvSpPr>
          <p:cNvPr id="10" name="TextBox 9">
            <a:extLst>
              <a:ext uri="{FF2B5EF4-FFF2-40B4-BE49-F238E27FC236}">
                <a16:creationId xmlns:a16="http://schemas.microsoft.com/office/drawing/2014/main" id="{F883E723-40FD-5C4F-A7A6-703D8FA444AD}"/>
              </a:ext>
            </a:extLst>
          </p:cNvPr>
          <p:cNvSpPr txBox="1"/>
          <p:nvPr/>
        </p:nvSpPr>
        <p:spPr>
          <a:xfrm rot="16200000">
            <a:off x="-922960" y="2435205"/>
            <a:ext cx="2635007" cy="307777"/>
          </a:xfrm>
          <a:prstGeom prst="rect">
            <a:avLst/>
          </a:prstGeom>
          <a:noFill/>
        </p:spPr>
        <p:txBody>
          <a:bodyPr wrap="square" rtlCol="0">
            <a:spAutoFit/>
          </a:bodyPr>
          <a:lstStyle/>
          <a:p>
            <a:r>
              <a:rPr lang="en-US" sz="1400" dirty="0" err="1">
                <a:latin typeface="Arial" panose="020B0604020202020204" pitchFamily="34" charset="0"/>
                <a:cs typeface="Arial" panose="020B0604020202020204" pitchFamily="34" charset="0"/>
              </a:rPr>
              <a:t>HLApers</a:t>
            </a:r>
            <a:r>
              <a:rPr lang="en-US" sz="1400" dirty="0">
                <a:latin typeface="Arial" panose="020B0604020202020204" pitchFamily="34" charset="0"/>
                <a:cs typeface="Arial" panose="020B0604020202020204" pitchFamily="34" charset="0"/>
              </a:rPr>
              <a:t> quantification (log10)</a:t>
            </a:r>
          </a:p>
        </p:txBody>
      </p:sp>
      <p:sp>
        <p:nvSpPr>
          <p:cNvPr id="11" name="TextBox 10">
            <a:extLst>
              <a:ext uri="{FF2B5EF4-FFF2-40B4-BE49-F238E27FC236}">
                <a16:creationId xmlns:a16="http://schemas.microsoft.com/office/drawing/2014/main" id="{894DEB0C-05AB-8943-BA4B-E08FFD5F18DE}"/>
              </a:ext>
            </a:extLst>
          </p:cNvPr>
          <p:cNvSpPr txBox="1"/>
          <p:nvPr/>
        </p:nvSpPr>
        <p:spPr>
          <a:xfrm rot="16200000">
            <a:off x="2998873" y="2435204"/>
            <a:ext cx="2635007" cy="307777"/>
          </a:xfrm>
          <a:prstGeom prst="rect">
            <a:avLst/>
          </a:prstGeom>
          <a:noFill/>
        </p:spPr>
        <p:txBody>
          <a:bodyPr wrap="square" rtlCol="0">
            <a:spAutoFit/>
          </a:bodyPr>
          <a:lstStyle/>
          <a:p>
            <a:r>
              <a:rPr lang="en-US" sz="1400" dirty="0" err="1">
                <a:latin typeface="Arial" panose="020B0604020202020204" pitchFamily="34" charset="0"/>
                <a:cs typeface="Arial" panose="020B0604020202020204" pitchFamily="34" charset="0"/>
              </a:rPr>
              <a:t>HLApers</a:t>
            </a:r>
            <a:r>
              <a:rPr lang="en-US" sz="1400" dirty="0">
                <a:latin typeface="Arial" panose="020B0604020202020204" pitchFamily="34" charset="0"/>
                <a:cs typeface="Arial" panose="020B0604020202020204" pitchFamily="34" charset="0"/>
              </a:rPr>
              <a:t> quantification (log10)</a:t>
            </a:r>
          </a:p>
        </p:txBody>
      </p:sp>
      <p:sp>
        <p:nvSpPr>
          <p:cNvPr id="12" name="TextBox 11">
            <a:extLst>
              <a:ext uri="{FF2B5EF4-FFF2-40B4-BE49-F238E27FC236}">
                <a16:creationId xmlns:a16="http://schemas.microsoft.com/office/drawing/2014/main" id="{0D085F45-2113-BB44-9AD5-65E1C2153884}"/>
              </a:ext>
            </a:extLst>
          </p:cNvPr>
          <p:cNvSpPr txBox="1"/>
          <p:nvPr/>
        </p:nvSpPr>
        <p:spPr>
          <a:xfrm rot="16200000">
            <a:off x="6991972" y="2435204"/>
            <a:ext cx="2635007" cy="307777"/>
          </a:xfrm>
          <a:prstGeom prst="rect">
            <a:avLst/>
          </a:prstGeom>
          <a:noFill/>
        </p:spPr>
        <p:txBody>
          <a:bodyPr wrap="square" rtlCol="0">
            <a:spAutoFit/>
          </a:bodyPr>
          <a:lstStyle/>
          <a:p>
            <a:r>
              <a:rPr lang="en-US" sz="1400" dirty="0" err="1">
                <a:latin typeface="Arial" panose="020B0604020202020204" pitchFamily="34" charset="0"/>
                <a:cs typeface="Arial" panose="020B0604020202020204" pitchFamily="34" charset="0"/>
              </a:rPr>
              <a:t>HLApers</a:t>
            </a:r>
            <a:r>
              <a:rPr lang="en-US" sz="1400" dirty="0">
                <a:latin typeface="Arial" panose="020B0604020202020204" pitchFamily="34" charset="0"/>
                <a:cs typeface="Arial" panose="020B0604020202020204" pitchFamily="34" charset="0"/>
              </a:rPr>
              <a:t> quantification (log10)</a:t>
            </a:r>
          </a:p>
        </p:txBody>
      </p:sp>
      <p:sp>
        <p:nvSpPr>
          <p:cNvPr id="6" name="TextBox 5">
            <a:extLst>
              <a:ext uri="{FF2B5EF4-FFF2-40B4-BE49-F238E27FC236}">
                <a16:creationId xmlns:a16="http://schemas.microsoft.com/office/drawing/2014/main" id="{C7D16F8B-0083-454A-9835-3424E36076FA}"/>
              </a:ext>
            </a:extLst>
          </p:cNvPr>
          <p:cNvSpPr txBox="1"/>
          <p:nvPr/>
        </p:nvSpPr>
        <p:spPr>
          <a:xfrm>
            <a:off x="888087" y="1387295"/>
            <a:ext cx="159855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Pearson’s </a:t>
            </a:r>
            <a:r>
              <a:rPr lang="en-US" sz="1200" dirty="0" err="1">
                <a:latin typeface="Arial" panose="020B0604020202020204" pitchFamily="34" charset="0"/>
                <a:cs typeface="Arial" panose="020B0604020202020204" pitchFamily="34" charset="0"/>
              </a:rPr>
              <a:t>cor</a:t>
            </a:r>
            <a:r>
              <a:rPr lang="en-US" sz="1200" dirty="0">
                <a:latin typeface="Arial" panose="020B0604020202020204" pitchFamily="34" charset="0"/>
                <a:cs typeface="Arial" panose="020B0604020202020204" pitchFamily="34" charset="0"/>
              </a:rPr>
              <a:t> = 0.98</a:t>
            </a:r>
          </a:p>
        </p:txBody>
      </p:sp>
      <p:sp>
        <p:nvSpPr>
          <p:cNvPr id="13" name="TextBox 12">
            <a:extLst>
              <a:ext uri="{FF2B5EF4-FFF2-40B4-BE49-F238E27FC236}">
                <a16:creationId xmlns:a16="http://schemas.microsoft.com/office/drawing/2014/main" id="{D9E8AD87-67E4-924A-8A0E-53A6E68F0F12}"/>
              </a:ext>
            </a:extLst>
          </p:cNvPr>
          <p:cNvSpPr txBox="1"/>
          <p:nvPr/>
        </p:nvSpPr>
        <p:spPr>
          <a:xfrm>
            <a:off x="4893281" y="1403855"/>
            <a:ext cx="159855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Pearson’s </a:t>
            </a:r>
            <a:r>
              <a:rPr lang="en-US" sz="1200" dirty="0" err="1">
                <a:latin typeface="Arial" panose="020B0604020202020204" pitchFamily="34" charset="0"/>
                <a:cs typeface="Arial" panose="020B0604020202020204" pitchFamily="34" charset="0"/>
              </a:rPr>
              <a:t>cor</a:t>
            </a:r>
            <a:r>
              <a:rPr lang="en-US" sz="1200" dirty="0">
                <a:latin typeface="Arial" panose="020B0604020202020204" pitchFamily="34" charset="0"/>
                <a:cs typeface="Arial" panose="020B0604020202020204" pitchFamily="34" charset="0"/>
              </a:rPr>
              <a:t> = 0.92</a:t>
            </a:r>
          </a:p>
        </p:txBody>
      </p:sp>
      <p:sp>
        <p:nvSpPr>
          <p:cNvPr id="14" name="TextBox 13">
            <a:extLst>
              <a:ext uri="{FF2B5EF4-FFF2-40B4-BE49-F238E27FC236}">
                <a16:creationId xmlns:a16="http://schemas.microsoft.com/office/drawing/2014/main" id="{1FA7EDC5-0E82-394C-A63D-6E07A29C4FB9}"/>
              </a:ext>
            </a:extLst>
          </p:cNvPr>
          <p:cNvSpPr txBox="1"/>
          <p:nvPr/>
        </p:nvSpPr>
        <p:spPr>
          <a:xfrm>
            <a:off x="8790831" y="1387295"/>
            <a:ext cx="159855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Pearson’s </a:t>
            </a:r>
            <a:r>
              <a:rPr lang="en-US" sz="1200" dirty="0" err="1">
                <a:latin typeface="Arial" panose="020B0604020202020204" pitchFamily="34" charset="0"/>
                <a:cs typeface="Arial" panose="020B0604020202020204" pitchFamily="34" charset="0"/>
              </a:rPr>
              <a:t>cor</a:t>
            </a:r>
            <a:r>
              <a:rPr lang="en-US" sz="1200" dirty="0">
                <a:latin typeface="Arial" panose="020B0604020202020204" pitchFamily="34" charset="0"/>
                <a:cs typeface="Arial" panose="020B0604020202020204" pitchFamily="34" charset="0"/>
              </a:rPr>
              <a:t> = 0.91</a:t>
            </a:r>
          </a:p>
        </p:txBody>
      </p:sp>
      <p:sp>
        <p:nvSpPr>
          <p:cNvPr id="15" name="TextBox 14">
            <a:extLst>
              <a:ext uri="{FF2B5EF4-FFF2-40B4-BE49-F238E27FC236}">
                <a16:creationId xmlns:a16="http://schemas.microsoft.com/office/drawing/2014/main" id="{82B08422-97A4-A04A-8A42-2780B9F28E8C}"/>
              </a:ext>
            </a:extLst>
          </p:cNvPr>
          <p:cNvSpPr txBox="1"/>
          <p:nvPr/>
        </p:nvSpPr>
        <p:spPr>
          <a:xfrm>
            <a:off x="1894584" y="934761"/>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HLA-A</a:t>
            </a:r>
          </a:p>
        </p:txBody>
      </p:sp>
      <p:sp>
        <p:nvSpPr>
          <p:cNvPr id="16" name="TextBox 15">
            <a:extLst>
              <a:ext uri="{FF2B5EF4-FFF2-40B4-BE49-F238E27FC236}">
                <a16:creationId xmlns:a16="http://schemas.microsoft.com/office/drawing/2014/main" id="{A5951D65-A08F-EC4A-B107-7E2230870DAE}"/>
              </a:ext>
            </a:extLst>
          </p:cNvPr>
          <p:cNvSpPr txBox="1"/>
          <p:nvPr/>
        </p:nvSpPr>
        <p:spPr>
          <a:xfrm>
            <a:off x="5836434" y="961330"/>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HLA-B</a:t>
            </a:r>
          </a:p>
        </p:txBody>
      </p:sp>
      <p:sp>
        <p:nvSpPr>
          <p:cNvPr id="17" name="TextBox 16">
            <a:extLst>
              <a:ext uri="{FF2B5EF4-FFF2-40B4-BE49-F238E27FC236}">
                <a16:creationId xmlns:a16="http://schemas.microsoft.com/office/drawing/2014/main" id="{97DBB6E5-A5B9-F944-A9CD-477A9B1839F7}"/>
              </a:ext>
            </a:extLst>
          </p:cNvPr>
          <p:cNvSpPr txBox="1"/>
          <p:nvPr/>
        </p:nvSpPr>
        <p:spPr>
          <a:xfrm>
            <a:off x="9855565" y="961330"/>
            <a:ext cx="874931"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HLA-C</a:t>
            </a:r>
          </a:p>
        </p:txBody>
      </p:sp>
    </p:spTree>
    <p:extLst>
      <p:ext uri="{BB962C8B-B14F-4D97-AF65-F5344CB8AC3E}">
        <p14:creationId xmlns:p14="http://schemas.microsoft.com/office/powerpoint/2010/main" val="4023582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94084F0-79F7-9447-AECE-32A24599F36D}"/>
              </a:ext>
            </a:extLst>
          </p:cNvPr>
          <p:cNvPicPr>
            <a:picLocks noChangeAspect="1"/>
          </p:cNvPicPr>
          <p:nvPr/>
        </p:nvPicPr>
        <p:blipFill>
          <a:blip r:embed="rId2"/>
          <a:stretch>
            <a:fillRect/>
          </a:stretch>
        </p:blipFill>
        <p:spPr>
          <a:xfrm>
            <a:off x="4640814" y="3785610"/>
            <a:ext cx="2675213" cy="2355504"/>
          </a:xfrm>
          <a:prstGeom prst="rect">
            <a:avLst/>
          </a:prstGeom>
        </p:spPr>
      </p:pic>
      <p:pic>
        <p:nvPicPr>
          <p:cNvPr id="27" name="Picture 26">
            <a:extLst>
              <a:ext uri="{FF2B5EF4-FFF2-40B4-BE49-F238E27FC236}">
                <a16:creationId xmlns:a16="http://schemas.microsoft.com/office/drawing/2014/main" id="{41FEF692-0022-9C4A-BDA8-E921ED9CB4D6}"/>
              </a:ext>
            </a:extLst>
          </p:cNvPr>
          <p:cNvPicPr>
            <a:picLocks noChangeAspect="1"/>
          </p:cNvPicPr>
          <p:nvPr/>
        </p:nvPicPr>
        <p:blipFill>
          <a:blip r:embed="rId3"/>
          <a:stretch>
            <a:fillRect/>
          </a:stretch>
        </p:blipFill>
        <p:spPr>
          <a:xfrm>
            <a:off x="4610459" y="720560"/>
            <a:ext cx="2777068" cy="2440896"/>
          </a:xfrm>
          <a:prstGeom prst="rect">
            <a:avLst/>
          </a:prstGeom>
        </p:spPr>
      </p:pic>
      <p:pic>
        <p:nvPicPr>
          <p:cNvPr id="3" name="Picture 2">
            <a:extLst>
              <a:ext uri="{FF2B5EF4-FFF2-40B4-BE49-F238E27FC236}">
                <a16:creationId xmlns:a16="http://schemas.microsoft.com/office/drawing/2014/main" id="{8F4A5622-91D3-4B45-A70E-0406AC7F3E68}"/>
              </a:ext>
            </a:extLst>
          </p:cNvPr>
          <p:cNvPicPr>
            <a:picLocks noChangeAspect="1"/>
          </p:cNvPicPr>
          <p:nvPr/>
        </p:nvPicPr>
        <p:blipFill>
          <a:blip r:embed="rId4"/>
          <a:stretch>
            <a:fillRect/>
          </a:stretch>
        </p:blipFill>
        <p:spPr>
          <a:xfrm>
            <a:off x="1646092" y="3786705"/>
            <a:ext cx="2675212" cy="2363261"/>
          </a:xfrm>
          <a:prstGeom prst="rect">
            <a:avLst/>
          </a:prstGeom>
        </p:spPr>
      </p:pic>
      <p:pic>
        <p:nvPicPr>
          <p:cNvPr id="2" name="Picture 1">
            <a:extLst>
              <a:ext uri="{FF2B5EF4-FFF2-40B4-BE49-F238E27FC236}">
                <a16:creationId xmlns:a16="http://schemas.microsoft.com/office/drawing/2014/main" id="{B04C48B9-F4A7-264A-B817-0AF7FA15411E}"/>
              </a:ext>
            </a:extLst>
          </p:cNvPr>
          <p:cNvPicPr>
            <a:picLocks noChangeAspect="1"/>
          </p:cNvPicPr>
          <p:nvPr/>
        </p:nvPicPr>
        <p:blipFill>
          <a:blip r:embed="rId5"/>
          <a:stretch>
            <a:fillRect/>
          </a:stretch>
        </p:blipFill>
        <p:spPr>
          <a:xfrm>
            <a:off x="1646092" y="793468"/>
            <a:ext cx="2675212" cy="2367988"/>
          </a:xfrm>
          <a:prstGeom prst="rect">
            <a:avLst/>
          </a:prstGeom>
        </p:spPr>
      </p:pic>
      <p:sp>
        <p:nvSpPr>
          <p:cNvPr id="5" name="TextBox 4">
            <a:extLst>
              <a:ext uri="{FF2B5EF4-FFF2-40B4-BE49-F238E27FC236}">
                <a16:creationId xmlns:a16="http://schemas.microsoft.com/office/drawing/2014/main" id="{3E099002-F303-8242-B930-C40A3E1E85F1}"/>
              </a:ext>
            </a:extLst>
          </p:cNvPr>
          <p:cNvSpPr txBox="1"/>
          <p:nvPr/>
        </p:nvSpPr>
        <p:spPr>
          <a:xfrm>
            <a:off x="1799186" y="3130759"/>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19 (0)      11 (1)        7 (1)        1 (6)</a:t>
            </a:r>
          </a:p>
          <a:p>
            <a:r>
              <a:rPr lang="en-US" sz="1200" dirty="0">
                <a:latin typeface="Arial" panose="020B0604020202020204" pitchFamily="34" charset="0"/>
                <a:cs typeface="Arial" panose="020B0604020202020204" pitchFamily="34" charset="0"/>
              </a:rPr>
              <a:t>27 (0)      19 (0)       12 (2)      0 (10)</a:t>
            </a:r>
          </a:p>
        </p:txBody>
      </p:sp>
      <p:sp>
        <p:nvSpPr>
          <p:cNvPr id="7" name="TextBox 6">
            <a:extLst>
              <a:ext uri="{FF2B5EF4-FFF2-40B4-BE49-F238E27FC236}">
                <a16:creationId xmlns:a16="http://schemas.microsoft.com/office/drawing/2014/main" id="{441EAAB3-989C-464F-BFAB-9D14517071BB}"/>
              </a:ext>
            </a:extLst>
          </p:cNvPr>
          <p:cNvSpPr txBox="1"/>
          <p:nvPr/>
        </p:nvSpPr>
        <p:spPr>
          <a:xfrm>
            <a:off x="1799186" y="6171977"/>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12 (0)       7 (0)        5 (0)        1 (3)</a:t>
            </a:r>
          </a:p>
          <a:p>
            <a:r>
              <a:rPr lang="en-US" sz="1200" dirty="0">
                <a:latin typeface="Arial" panose="020B0604020202020204" pitchFamily="34" charset="0"/>
                <a:cs typeface="Arial" panose="020B0604020202020204" pitchFamily="34" charset="0"/>
              </a:rPr>
              <a:t>16 (0)      13 (0)       9 (0)        0 (5)</a:t>
            </a:r>
          </a:p>
        </p:txBody>
      </p:sp>
      <p:sp>
        <p:nvSpPr>
          <p:cNvPr id="9" name="TextBox 8">
            <a:extLst>
              <a:ext uri="{FF2B5EF4-FFF2-40B4-BE49-F238E27FC236}">
                <a16:creationId xmlns:a16="http://schemas.microsoft.com/office/drawing/2014/main" id="{1C031847-B1FB-C146-8FD7-F3DC5EB0D260}"/>
              </a:ext>
            </a:extLst>
          </p:cNvPr>
          <p:cNvSpPr txBox="1"/>
          <p:nvPr/>
        </p:nvSpPr>
        <p:spPr>
          <a:xfrm>
            <a:off x="4812813" y="3130758"/>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13 (0)        9 (0)        6 (0)        0 (4)</a:t>
            </a:r>
          </a:p>
          <a:p>
            <a:r>
              <a:rPr lang="en-US" sz="1200" dirty="0">
                <a:latin typeface="Arial" panose="020B0604020202020204" pitchFamily="34" charset="0"/>
                <a:cs typeface="Arial" panose="020B0604020202020204" pitchFamily="34" charset="0"/>
              </a:rPr>
              <a:t>16 (0)      12 (0)        8 (1)        1 (7)</a:t>
            </a:r>
          </a:p>
        </p:txBody>
      </p:sp>
      <p:sp>
        <p:nvSpPr>
          <p:cNvPr id="11" name="TextBox 10">
            <a:extLst>
              <a:ext uri="{FF2B5EF4-FFF2-40B4-BE49-F238E27FC236}">
                <a16:creationId xmlns:a16="http://schemas.microsoft.com/office/drawing/2014/main" id="{3A5465DB-3388-824B-9123-9F262A9D32F5}"/>
              </a:ext>
            </a:extLst>
          </p:cNvPr>
          <p:cNvSpPr txBox="1"/>
          <p:nvPr/>
        </p:nvSpPr>
        <p:spPr>
          <a:xfrm>
            <a:off x="4857417" y="6171976"/>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9 (0)        5 (0)        3 (0)        0 (1)</a:t>
            </a:r>
          </a:p>
          <a:p>
            <a:r>
              <a:rPr lang="en-US" sz="1200" dirty="0">
                <a:latin typeface="Arial" panose="020B0604020202020204" pitchFamily="34" charset="0"/>
                <a:cs typeface="Arial" panose="020B0604020202020204" pitchFamily="34" charset="0"/>
              </a:rPr>
              <a:t>9 (0)        8 (0)        6 (0)        1 (4)</a:t>
            </a:r>
          </a:p>
        </p:txBody>
      </p:sp>
      <p:sp>
        <p:nvSpPr>
          <p:cNvPr id="12" name="TextBox 11">
            <a:extLst>
              <a:ext uri="{FF2B5EF4-FFF2-40B4-BE49-F238E27FC236}">
                <a16:creationId xmlns:a16="http://schemas.microsoft.com/office/drawing/2014/main" id="{E05C2917-31AC-0943-B96F-C3DD2819396F}"/>
              </a:ext>
            </a:extLst>
          </p:cNvPr>
          <p:cNvSpPr txBox="1"/>
          <p:nvPr/>
        </p:nvSpPr>
        <p:spPr>
          <a:xfrm>
            <a:off x="1646092" y="102140"/>
            <a:ext cx="2943922" cy="615553"/>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Pre-treatment</a:t>
            </a:r>
          </a:p>
          <a:p>
            <a:pPr algn="ctr"/>
            <a:r>
              <a:rPr lang="en-US" sz="1400" dirty="0">
                <a:latin typeface="Arial" panose="020B0604020202020204" pitchFamily="34" charset="0"/>
                <a:cs typeface="Arial" panose="020B0604020202020204" pitchFamily="34" charset="0"/>
              </a:rPr>
              <a:t>HLA-I ASE loss rate:  41%</a:t>
            </a:r>
          </a:p>
        </p:txBody>
      </p:sp>
      <p:sp>
        <p:nvSpPr>
          <p:cNvPr id="13" name="TextBox 12">
            <a:extLst>
              <a:ext uri="{FF2B5EF4-FFF2-40B4-BE49-F238E27FC236}">
                <a16:creationId xmlns:a16="http://schemas.microsoft.com/office/drawing/2014/main" id="{44FB1D8D-102D-4542-BD94-713E0D6FE011}"/>
              </a:ext>
            </a:extLst>
          </p:cNvPr>
          <p:cNvSpPr txBox="1"/>
          <p:nvPr/>
        </p:nvSpPr>
        <p:spPr>
          <a:xfrm>
            <a:off x="4590014" y="102139"/>
            <a:ext cx="2943922" cy="615553"/>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On-treatment</a:t>
            </a:r>
          </a:p>
          <a:p>
            <a:pPr algn="ctr"/>
            <a:r>
              <a:rPr lang="en-US" sz="1400" dirty="0">
                <a:latin typeface="Arial" panose="020B0604020202020204" pitchFamily="34" charset="0"/>
                <a:cs typeface="Arial" panose="020B0604020202020204" pitchFamily="34" charset="0"/>
              </a:rPr>
              <a:t>HLA-I ASE loss rate:  45%</a:t>
            </a:r>
          </a:p>
        </p:txBody>
      </p:sp>
      <p:sp>
        <p:nvSpPr>
          <p:cNvPr id="14" name="TextBox 13">
            <a:extLst>
              <a:ext uri="{FF2B5EF4-FFF2-40B4-BE49-F238E27FC236}">
                <a16:creationId xmlns:a16="http://schemas.microsoft.com/office/drawing/2014/main" id="{3AF9368F-9F44-C04B-895C-96CED89BB99C}"/>
              </a:ext>
            </a:extLst>
          </p:cNvPr>
          <p:cNvSpPr txBox="1"/>
          <p:nvPr/>
        </p:nvSpPr>
        <p:spPr>
          <a:xfrm>
            <a:off x="83127" y="1376314"/>
            <a:ext cx="1549804" cy="83099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Homozygous</a:t>
            </a:r>
          </a:p>
          <a:p>
            <a:pPr algn="ctr"/>
            <a:r>
              <a:rPr lang="en-US" sz="1600" dirty="0">
                <a:latin typeface="Arial" panose="020B0604020202020204" pitchFamily="34" charset="0"/>
                <a:cs typeface="Arial" panose="020B0604020202020204" pitchFamily="34" charset="0"/>
              </a:rPr>
              <a:t>+</a:t>
            </a:r>
          </a:p>
          <a:p>
            <a:pPr algn="ctr"/>
            <a:r>
              <a:rPr lang="en-US" sz="1600" dirty="0">
                <a:latin typeface="Arial" panose="020B0604020202020204" pitchFamily="34" charset="0"/>
                <a:cs typeface="Arial" panose="020B0604020202020204" pitchFamily="34" charset="0"/>
              </a:rPr>
              <a:t>Heterozygous</a:t>
            </a:r>
          </a:p>
        </p:txBody>
      </p:sp>
      <p:sp>
        <p:nvSpPr>
          <p:cNvPr id="15" name="TextBox 14">
            <a:extLst>
              <a:ext uri="{FF2B5EF4-FFF2-40B4-BE49-F238E27FC236}">
                <a16:creationId xmlns:a16="http://schemas.microsoft.com/office/drawing/2014/main" id="{FC6568F7-9518-2745-9D96-3A6517B0C287}"/>
              </a:ext>
            </a:extLst>
          </p:cNvPr>
          <p:cNvSpPr txBox="1"/>
          <p:nvPr/>
        </p:nvSpPr>
        <p:spPr>
          <a:xfrm>
            <a:off x="83127" y="4621704"/>
            <a:ext cx="1549804"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Heterozygous</a:t>
            </a:r>
          </a:p>
        </p:txBody>
      </p:sp>
      <p:sp>
        <p:nvSpPr>
          <p:cNvPr id="20" name="TextBox 19">
            <a:extLst>
              <a:ext uri="{FF2B5EF4-FFF2-40B4-BE49-F238E27FC236}">
                <a16:creationId xmlns:a16="http://schemas.microsoft.com/office/drawing/2014/main" id="{A5F97E8A-7DFE-9C4B-8C6B-F37067301717}"/>
              </a:ext>
            </a:extLst>
          </p:cNvPr>
          <p:cNvSpPr txBox="1"/>
          <p:nvPr/>
        </p:nvSpPr>
        <p:spPr>
          <a:xfrm>
            <a:off x="224767" y="3146756"/>
            <a:ext cx="1266524" cy="430887"/>
          </a:xfrm>
          <a:prstGeom prst="rect">
            <a:avLst/>
          </a:prstGeom>
          <a:noFill/>
        </p:spPr>
        <p:txBody>
          <a:bodyPr wrap="square" rtlCol="0">
            <a:spAutoFit/>
          </a:bodyPr>
          <a:lstStyle/>
          <a:p>
            <a:pPr algn="ctr"/>
            <a:r>
              <a:rPr lang="en-US" sz="1100" dirty="0">
                <a:latin typeface="Arial" panose="020B0604020202020204" pitchFamily="34" charset="0"/>
                <a:cs typeface="Arial" panose="020B0604020202020204" pitchFamily="34" charset="0"/>
              </a:rPr>
              <a:t>HLA-I ASE loss</a:t>
            </a:r>
          </a:p>
          <a:p>
            <a:pPr algn="ctr"/>
            <a:r>
              <a:rPr lang="en-US" sz="1100" dirty="0">
                <a:latin typeface="Arial" panose="020B0604020202020204" pitchFamily="34" charset="0"/>
                <a:cs typeface="Arial" panose="020B0604020202020204" pitchFamily="34" charset="0"/>
              </a:rPr>
              <a:t>HLA-I ASE WT</a:t>
            </a:r>
          </a:p>
        </p:txBody>
      </p:sp>
      <p:sp>
        <p:nvSpPr>
          <p:cNvPr id="21" name="TextBox 20">
            <a:extLst>
              <a:ext uri="{FF2B5EF4-FFF2-40B4-BE49-F238E27FC236}">
                <a16:creationId xmlns:a16="http://schemas.microsoft.com/office/drawing/2014/main" id="{2BEEC68C-591D-8740-B7F8-359E237678DA}"/>
              </a:ext>
            </a:extLst>
          </p:cNvPr>
          <p:cNvSpPr txBox="1"/>
          <p:nvPr/>
        </p:nvSpPr>
        <p:spPr>
          <a:xfrm>
            <a:off x="224872" y="6187364"/>
            <a:ext cx="1266524" cy="430887"/>
          </a:xfrm>
          <a:prstGeom prst="rect">
            <a:avLst/>
          </a:prstGeom>
          <a:noFill/>
        </p:spPr>
        <p:txBody>
          <a:bodyPr wrap="square" rtlCol="0">
            <a:spAutoFit/>
          </a:bodyPr>
          <a:lstStyle/>
          <a:p>
            <a:pPr algn="ctr"/>
            <a:r>
              <a:rPr lang="en-US" sz="1100" dirty="0">
                <a:latin typeface="Arial" panose="020B0604020202020204" pitchFamily="34" charset="0"/>
                <a:cs typeface="Arial" panose="020B0604020202020204" pitchFamily="34" charset="0"/>
              </a:rPr>
              <a:t>HLA-I ASE loss</a:t>
            </a:r>
          </a:p>
          <a:p>
            <a:pPr algn="ctr"/>
            <a:r>
              <a:rPr lang="en-US" sz="1100" dirty="0">
                <a:latin typeface="Arial" panose="020B0604020202020204" pitchFamily="34" charset="0"/>
                <a:cs typeface="Arial" panose="020B0604020202020204" pitchFamily="34" charset="0"/>
              </a:rPr>
              <a:t>HLA-I ASE WT</a:t>
            </a:r>
          </a:p>
        </p:txBody>
      </p:sp>
      <p:sp>
        <p:nvSpPr>
          <p:cNvPr id="22" name="TextBox 21">
            <a:extLst>
              <a:ext uri="{FF2B5EF4-FFF2-40B4-BE49-F238E27FC236}">
                <a16:creationId xmlns:a16="http://schemas.microsoft.com/office/drawing/2014/main" id="{117EAF39-5545-EE47-BE17-EEF781C01B1A}"/>
              </a:ext>
            </a:extLst>
          </p:cNvPr>
          <p:cNvSpPr txBox="1"/>
          <p:nvPr/>
        </p:nvSpPr>
        <p:spPr>
          <a:xfrm>
            <a:off x="2081276" y="2338497"/>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0.13</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0.72</a:t>
            </a:r>
          </a:p>
        </p:txBody>
      </p:sp>
      <p:sp>
        <p:nvSpPr>
          <p:cNvPr id="23" name="TextBox 22">
            <a:extLst>
              <a:ext uri="{FF2B5EF4-FFF2-40B4-BE49-F238E27FC236}">
                <a16:creationId xmlns:a16="http://schemas.microsoft.com/office/drawing/2014/main" id="{E87E0C4E-695A-3740-9666-79E57243BF97}"/>
              </a:ext>
            </a:extLst>
          </p:cNvPr>
          <p:cNvSpPr txBox="1"/>
          <p:nvPr/>
        </p:nvSpPr>
        <p:spPr>
          <a:xfrm>
            <a:off x="5097950" y="2336912"/>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0.64</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0.42</a:t>
            </a:r>
          </a:p>
        </p:txBody>
      </p:sp>
      <p:sp>
        <p:nvSpPr>
          <p:cNvPr id="24" name="TextBox 23">
            <a:extLst>
              <a:ext uri="{FF2B5EF4-FFF2-40B4-BE49-F238E27FC236}">
                <a16:creationId xmlns:a16="http://schemas.microsoft.com/office/drawing/2014/main" id="{67C3F127-1C41-EE4F-AA8C-9457454B6C9B}"/>
              </a:ext>
            </a:extLst>
          </p:cNvPr>
          <p:cNvSpPr txBox="1"/>
          <p:nvPr/>
        </p:nvSpPr>
        <p:spPr>
          <a:xfrm>
            <a:off x="2081276" y="5379715"/>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0.12</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0.73</a:t>
            </a:r>
          </a:p>
        </p:txBody>
      </p:sp>
      <p:sp>
        <p:nvSpPr>
          <p:cNvPr id="25" name="TextBox 24">
            <a:extLst>
              <a:ext uri="{FF2B5EF4-FFF2-40B4-BE49-F238E27FC236}">
                <a16:creationId xmlns:a16="http://schemas.microsoft.com/office/drawing/2014/main" id="{5EE38E61-5492-1A47-922C-775A483A017E}"/>
              </a:ext>
            </a:extLst>
          </p:cNvPr>
          <p:cNvSpPr txBox="1"/>
          <p:nvPr/>
        </p:nvSpPr>
        <p:spPr>
          <a:xfrm>
            <a:off x="5097950" y="5378130"/>
            <a:ext cx="869742" cy="461665"/>
          </a:xfrm>
          <a:prstGeom prst="rect">
            <a:avLst/>
          </a:prstGeom>
          <a:noFill/>
        </p:spPr>
        <p:txBody>
          <a:bodyPr wrap="square" rtlCol="0">
            <a:spAutoFit/>
          </a:bodyPr>
          <a:lstStyle/>
          <a:p>
            <a:r>
              <a:rPr lang="en-US" sz="1200" i="1" dirty="0">
                <a:solidFill>
                  <a:srgbClr val="C00000"/>
                </a:solidFill>
                <a:latin typeface="Arial" panose="020B0604020202020204" pitchFamily="34" charset="0"/>
                <a:cs typeface="Arial" panose="020B0604020202020204" pitchFamily="34" charset="0"/>
              </a:rPr>
              <a:t>LR</a:t>
            </a:r>
            <a:r>
              <a:rPr lang="en-US" sz="1200" dirty="0">
                <a:solidFill>
                  <a:srgbClr val="C00000"/>
                </a:solidFill>
                <a:latin typeface="Arial" panose="020B0604020202020204" pitchFamily="34" charset="0"/>
                <a:cs typeface="Arial" panose="020B0604020202020204" pitchFamily="34" charset="0"/>
              </a:rPr>
              <a:t> = 4.06</a:t>
            </a:r>
          </a:p>
          <a:p>
            <a:r>
              <a:rPr lang="en-US" sz="1200" i="1" dirty="0">
                <a:solidFill>
                  <a:srgbClr val="C00000"/>
                </a:solidFill>
                <a:latin typeface="Arial" panose="020B0604020202020204" pitchFamily="34" charset="0"/>
                <a:cs typeface="Arial" panose="020B0604020202020204" pitchFamily="34" charset="0"/>
              </a:rPr>
              <a:t>p</a:t>
            </a:r>
            <a:r>
              <a:rPr lang="en-US" sz="1200" dirty="0">
                <a:solidFill>
                  <a:srgbClr val="C00000"/>
                </a:solidFill>
                <a:latin typeface="Arial" panose="020B0604020202020204" pitchFamily="34" charset="0"/>
                <a:cs typeface="Arial" panose="020B0604020202020204" pitchFamily="34" charset="0"/>
              </a:rPr>
              <a:t> = 0.04</a:t>
            </a:r>
          </a:p>
        </p:txBody>
      </p:sp>
      <p:sp>
        <p:nvSpPr>
          <p:cNvPr id="26" name="TextBox 25">
            <a:extLst>
              <a:ext uri="{FF2B5EF4-FFF2-40B4-BE49-F238E27FC236}">
                <a16:creationId xmlns:a16="http://schemas.microsoft.com/office/drawing/2014/main" id="{E3B890DB-6E7F-3748-A2E0-394E14757032}"/>
              </a:ext>
            </a:extLst>
          </p:cNvPr>
          <p:cNvSpPr txBox="1"/>
          <p:nvPr/>
        </p:nvSpPr>
        <p:spPr>
          <a:xfrm>
            <a:off x="7450547" y="394855"/>
            <a:ext cx="4478217" cy="203132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S18</a:t>
            </a:r>
            <a:r>
              <a:rPr lang="en-US" dirty="0">
                <a:latin typeface="Arial" panose="020B0604020202020204" pitchFamily="34" charset="0"/>
                <a:cs typeface="Arial" panose="020B0604020202020204" pitchFamily="34" charset="0"/>
              </a:rPr>
              <a:t>: HLA-I ASE loss decreases efficacy of immunotherapy in metastatic melanoma. Here, we show data for the full cohort (without low-purity filtering). </a:t>
            </a:r>
            <a:r>
              <a:rPr lang="tr-TR" dirty="0" err="1">
                <a:latin typeface="Arial" panose="020B0604020202020204" pitchFamily="34" charset="0"/>
                <a:cs typeface="Arial" panose="020B0604020202020204" pitchFamily="34" charset="0"/>
              </a:rPr>
              <a:t>The</a:t>
            </a:r>
            <a:r>
              <a:rPr lang="tr-TR" dirty="0">
                <a:latin typeface="Arial" panose="020B0604020202020204" pitchFamily="34" charset="0"/>
                <a:cs typeface="Arial" panose="020B0604020202020204" pitchFamily="34" charset="0"/>
              </a:rPr>
              <a:t> total </a:t>
            </a:r>
            <a:r>
              <a:rPr lang="tr-TR" dirty="0" err="1">
                <a:latin typeface="Arial" panose="020B0604020202020204" pitchFamily="34" charset="0"/>
                <a:cs typeface="Arial" panose="020B0604020202020204" pitchFamily="34" charset="0"/>
              </a:rPr>
              <a:t>case</a:t>
            </a:r>
            <a:r>
              <a:rPr lang="tr-TR" dirty="0">
                <a:latin typeface="Arial" panose="020B0604020202020204" pitchFamily="34" charset="0"/>
                <a:cs typeface="Arial" panose="020B0604020202020204" pitchFamily="34" charset="0"/>
              </a:rPr>
              <a:t> </a:t>
            </a:r>
            <a:r>
              <a:rPr lang="tr-TR" dirty="0" err="1">
                <a:latin typeface="Arial" panose="020B0604020202020204" pitchFamily="34" charset="0"/>
                <a:cs typeface="Arial" panose="020B0604020202020204" pitchFamily="34" charset="0"/>
              </a:rPr>
              <a:t>number</a:t>
            </a:r>
            <a:r>
              <a:rPr lang="tr-TR" dirty="0">
                <a:latin typeface="Arial" panose="020B0604020202020204" pitchFamily="34" charset="0"/>
                <a:cs typeface="Arial" panose="020B0604020202020204" pitchFamily="34" charset="0"/>
              </a:rPr>
              <a:t> is 75, </a:t>
            </a:r>
            <a:r>
              <a:rPr lang="tr-TR" dirty="0" err="1">
                <a:latin typeface="Arial" panose="020B0604020202020204" pitchFamily="34" charset="0"/>
                <a:cs typeface="Arial" panose="020B0604020202020204" pitchFamily="34" charset="0"/>
              </a:rPr>
              <a:t>with</a:t>
            </a:r>
            <a:r>
              <a:rPr lang="tr-TR" dirty="0">
                <a:latin typeface="Arial" panose="020B0604020202020204" pitchFamily="34" charset="0"/>
                <a:cs typeface="Arial" panose="020B0604020202020204" pitchFamily="34" charset="0"/>
              </a:rPr>
              <a:t> </a:t>
            </a:r>
            <a:r>
              <a:rPr lang="tr-TR" i="1" dirty="0">
                <a:latin typeface="Arial" panose="020B0604020202020204" pitchFamily="34" charset="0"/>
                <a:cs typeface="Arial" panose="020B0604020202020204" pitchFamily="34" charset="0"/>
              </a:rPr>
              <a:t>n</a:t>
            </a:r>
            <a:r>
              <a:rPr lang="tr-TR" dirty="0">
                <a:latin typeface="Arial" panose="020B0604020202020204" pitchFamily="34" charset="0"/>
                <a:cs typeface="Arial" panose="020B0604020202020204" pitchFamily="34" charset="0"/>
              </a:rPr>
              <a:t> = 46 </a:t>
            </a:r>
            <a:r>
              <a:rPr lang="tr-TR" dirty="0" err="1">
                <a:latin typeface="Arial" panose="020B0604020202020204" pitchFamily="34" charset="0"/>
                <a:cs typeface="Arial" panose="020B0604020202020204" pitchFamily="34" charset="0"/>
              </a:rPr>
              <a:t>pre</a:t>
            </a:r>
            <a:r>
              <a:rPr lang="tr-TR" dirty="0">
                <a:latin typeface="Arial" panose="020B0604020202020204" pitchFamily="34" charset="0"/>
                <a:cs typeface="Arial" panose="020B0604020202020204" pitchFamily="34" charset="0"/>
              </a:rPr>
              <a:t>- </a:t>
            </a:r>
            <a:r>
              <a:rPr lang="tr-TR" dirty="0" err="1">
                <a:latin typeface="Arial" panose="020B0604020202020204" pitchFamily="34" charset="0"/>
                <a:cs typeface="Arial" panose="020B0604020202020204" pitchFamily="34" charset="0"/>
              </a:rPr>
              <a:t>and</a:t>
            </a:r>
            <a:r>
              <a:rPr lang="tr-TR" dirty="0">
                <a:latin typeface="Arial" panose="020B0604020202020204" pitchFamily="34" charset="0"/>
                <a:cs typeface="Arial" panose="020B0604020202020204" pitchFamily="34" charset="0"/>
              </a:rPr>
              <a:t> </a:t>
            </a:r>
            <a:r>
              <a:rPr lang="tr-TR" i="1" dirty="0">
                <a:latin typeface="Arial" panose="020B0604020202020204" pitchFamily="34" charset="0"/>
                <a:cs typeface="Arial" panose="020B0604020202020204" pitchFamily="34" charset="0"/>
              </a:rPr>
              <a:t>n</a:t>
            </a:r>
            <a:r>
              <a:rPr lang="tr-TR" dirty="0">
                <a:latin typeface="Arial" panose="020B0604020202020204" pitchFamily="34" charset="0"/>
                <a:cs typeface="Arial" panose="020B0604020202020204" pitchFamily="34" charset="0"/>
              </a:rPr>
              <a:t> = 29 on-anti PD-1 </a:t>
            </a:r>
            <a:r>
              <a:rPr lang="tr-TR" dirty="0" err="1">
                <a:latin typeface="Arial" panose="020B0604020202020204" pitchFamily="34" charset="0"/>
                <a:cs typeface="Arial" panose="020B0604020202020204" pitchFamily="34" charset="0"/>
              </a:rPr>
              <a:t>treatment</a:t>
            </a:r>
            <a:r>
              <a:rPr lang="tr-TR"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pic>
        <p:nvPicPr>
          <p:cNvPr id="29" name="Picture 28">
            <a:extLst>
              <a:ext uri="{FF2B5EF4-FFF2-40B4-BE49-F238E27FC236}">
                <a16:creationId xmlns:a16="http://schemas.microsoft.com/office/drawing/2014/main" id="{7B0BD8D4-DC80-1F4E-B519-86075158F8BE}"/>
              </a:ext>
            </a:extLst>
          </p:cNvPr>
          <p:cNvPicPr>
            <a:picLocks noChangeAspect="1"/>
          </p:cNvPicPr>
          <p:nvPr/>
        </p:nvPicPr>
        <p:blipFill>
          <a:blip r:embed="rId6"/>
          <a:stretch>
            <a:fillRect/>
          </a:stretch>
        </p:blipFill>
        <p:spPr>
          <a:xfrm>
            <a:off x="1421465" y="3158428"/>
            <a:ext cx="428807" cy="391841"/>
          </a:xfrm>
          <a:prstGeom prst="rect">
            <a:avLst/>
          </a:prstGeom>
        </p:spPr>
      </p:pic>
      <p:pic>
        <p:nvPicPr>
          <p:cNvPr id="32" name="Picture 31">
            <a:extLst>
              <a:ext uri="{FF2B5EF4-FFF2-40B4-BE49-F238E27FC236}">
                <a16:creationId xmlns:a16="http://schemas.microsoft.com/office/drawing/2014/main" id="{DB10D1A5-0D05-BF44-A270-D8FA9AC80692}"/>
              </a:ext>
            </a:extLst>
          </p:cNvPr>
          <p:cNvPicPr>
            <a:picLocks noChangeAspect="1"/>
          </p:cNvPicPr>
          <p:nvPr/>
        </p:nvPicPr>
        <p:blipFill>
          <a:blip r:embed="rId6"/>
          <a:stretch>
            <a:fillRect/>
          </a:stretch>
        </p:blipFill>
        <p:spPr>
          <a:xfrm>
            <a:off x="1431688" y="6206886"/>
            <a:ext cx="428807" cy="391841"/>
          </a:xfrm>
          <a:prstGeom prst="rect">
            <a:avLst/>
          </a:prstGeom>
        </p:spPr>
      </p:pic>
      <p:pic>
        <p:nvPicPr>
          <p:cNvPr id="33" name="Picture 32">
            <a:extLst>
              <a:ext uri="{FF2B5EF4-FFF2-40B4-BE49-F238E27FC236}">
                <a16:creationId xmlns:a16="http://schemas.microsoft.com/office/drawing/2014/main" id="{4E93C2F4-3720-2C45-A6AE-10F872279F78}"/>
              </a:ext>
            </a:extLst>
          </p:cNvPr>
          <p:cNvPicPr>
            <a:picLocks noChangeAspect="1"/>
          </p:cNvPicPr>
          <p:nvPr/>
        </p:nvPicPr>
        <p:blipFill>
          <a:blip r:embed="rId6"/>
          <a:stretch>
            <a:fillRect/>
          </a:stretch>
        </p:blipFill>
        <p:spPr>
          <a:xfrm>
            <a:off x="4434805" y="6188912"/>
            <a:ext cx="428807" cy="391841"/>
          </a:xfrm>
          <a:prstGeom prst="rect">
            <a:avLst/>
          </a:prstGeom>
        </p:spPr>
      </p:pic>
      <p:pic>
        <p:nvPicPr>
          <p:cNvPr id="34" name="Picture 33">
            <a:extLst>
              <a:ext uri="{FF2B5EF4-FFF2-40B4-BE49-F238E27FC236}">
                <a16:creationId xmlns:a16="http://schemas.microsoft.com/office/drawing/2014/main" id="{DB1ACDC5-4E7F-AD44-9493-CCEBCE89794A}"/>
              </a:ext>
            </a:extLst>
          </p:cNvPr>
          <p:cNvPicPr>
            <a:picLocks noChangeAspect="1"/>
          </p:cNvPicPr>
          <p:nvPr/>
        </p:nvPicPr>
        <p:blipFill>
          <a:blip r:embed="rId6"/>
          <a:stretch>
            <a:fillRect/>
          </a:stretch>
        </p:blipFill>
        <p:spPr>
          <a:xfrm>
            <a:off x="4434806" y="3154062"/>
            <a:ext cx="428807" cy="391841"/>
          </a:xfrm>
          <a:prstGeom prst="rect">
            <a:avLst/>
          </a:prstGeom>
        </p:spPr>
      </p:pic>
    </p:spTree>
    <p:extLst>
      <p:ext uri="{BB962C8B-B14F-4D97-AF65-F5344CB8AC3E}">
        <p14:creationId xmlns:p14="http://schemas.microsoft.com/office/powerpoint/2010/main" val="3737228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E099002-F303-8242-B930-C40A3E1E85F1}"/>
              </a:ext>
            </a:extLst>
          </p:cNvPr>
          <p:cNvSpPr txBox="1"/>
          <p:nvPr/>
        </p:nvSpPr>
        <p:spPr>
          <a:xfrm>
            <a:off x="1799186" y="2985285"/>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21 (0)      14 (0)        9 (1)        0 (7)</a:t>
            </a:r>
          </a:p>
          <a:p>
            <a:r>
              <a:rPr lang="en-US" sz="1200" dirty="0">
                <a:latin typeface="Arial" panose="020B0604020202020204" pitchFamily="34" charset="0"/>
                <a:cs typeface="Arial" panose="020B0604020202020204" pitchFamily="34" charset="0"/>
              </a:rPr>
              <a:t>20 (0)      13 (0)        7 (1)        1 (5)</a:t>
            </a:r>
          </a:p>
        </p:txBody>
      </p:sp>
      <p:sp>
        <p:nvSpPr>
          <p:cNvPr id="7" name="TextBox 6">
            <a:extLst>
              <a:ext uri="{FF2B5EF4-FFF2-40B4-BE49-F238E27FC236}">
                <a16:creationId xmlns:a16="http://schemas.microsoft.com/office/drawing/2014/main" id="{441EAAB3-989C-464F-BFAB-9D14517071BB}"/>
              </a:ext>
            </a:extLst>
          </p:cNvPr>
          <p:cNvSpPr txBox="1"/>
          <p:nvPr/>
        </p:nvSpPr>
        <p:spPr>
          <a:xfrm>
            <a:off x="1799186" y="6026503"/>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13 (0)       8 (0)        5 (0)        0 (2)</a:t>
            </a:r>
          </a:p>
          <a:p>
            <a:r>
              <a:rPr lang="en-US" sz="1200" dirty="0">
                <a:latin typeface="Arial" panose="020B0604020202020204" pitchFamily="34" charset="0"/>
                <a:cs typeface="Arial" panose="020B0604020202020204" pitchFamily="34" charset="0"/>
              </a:rPr>
              <a:t>12 (0)       9 (0)        6 (0)        1 (3)</a:t>
            </a:r>
          </a:p>
        </p:txBody>
      </p:sp>
      <p:sp>
        <p:nvSpPr>
          <p:cNvPr id="9" name="TextBox 8">
            <a:extLst>
              <a:ext uri="{FF2B5EF4-FFF2-40B4-BE49-F238E27FC236}">
                <a16:creationId xmlns:a16="http://schemas.microsoft.com/office/drawing/2014/main" id="{1C031847-B1FB-C146-8FD7-F3DC5EB0D260}"/>
              </a:ext>
            </a:extLst>
          </p:cNvPr>
          <p:cNvSpPr txBox="1"/>
          <p:nvPr/>
        </p:nvSpPr>
        <p:spPr>
          <a:xfrm>
            <a:off x="4812813" y="2985284"/>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14 (0)       10 (0)       7 (1)        0 (8)</a:t>
            </a:r>
          </a:p>
          <a:p>
            <a:r>
              <a:rPr lang="en-US" sz="1200" dirty="0">
                <a:latin typeface="Arial" panose="020B0604020202020204" pitchFamily="34" charset="0"/>
                <a:cs typeface="Arial" panose="020B0604020202020204" pitchFamily="34" charset="0"/>
              </a:rPr>
              <a:t>11 (0)        8 (0)        4 (0)        1 (0)</a:t>
            </a:r>
          </a:p>
        </p:txBody>
      </p:sp>
      <p:sp>
        <p:nvSpPr>
          <p:cNvPr id="11" name="TextBox 10">
            <a:extLst>
              <a:ext uri="{FF2B5EF4-FFF2-40B4-BE49-F238E27FC236}">
                <a16:creationId xmlns:a16="http://schemas.microsoft.com/office/drawing/2014/main" id="{3A5465DB-3388-824B-9123-9F262A9D32F5}"/>
              </a:ext>
            </a:extLst>
          </p:cNvPr>
          <p:cNvSpPr txBox="1"/>
          <p:nvPr/>
        </p:nvSpPr>
        <p:spPr>
          <a:xfrm>
            <a:off x="4857417" y="6026502"/>
            <a:ext cx="263773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8 (0)        6 (0)         4 (0)        0 (4)</a:t>
            </a:r>
          </a:p>
          <a:p>
            <a:r>
              <a:rPr lang="en-US" sz="1200" dirty="0">
                <a:latin typeface="Arial" panose="020B0604020202020204" pitchFamily="34" charset="0"/>
                <a:cs typeface="Arial" panose="020B0604020202020204" pitchFamily="34" charset="0"/>
              </a:rPr>
              <a:t>8 (0)        6 (0)         4 (0)        1 (0)</a:t>
            </a:r>
          </a:p>
        </p:txBody>
      </p:sp>
      <p:sp>
        <p:nvSpPr>
          <p:cNvPr id="12" name="TextBox 11">
            <a:extLst>
              <a:ext uri="{FF2B5EF4-FFF2-40B4-BE49-F238E27FC236}">
                <a16:creationId xmlns:a16="http://schemas.microsoft.com/office/drawing/2014/main" id="{E05C2917-31AC-0943-B96F-C3DD2819396F}"/>
              </a:ext>
            </a:extLst>
          </p:cNvPr>
          <p:cNvSpPr txBox="1"/>
          <p:nvPr/>
        </p:nvSpPr>
        <p:spPr>
          <a:xfrm>
            <a:off x="1646092" y="185268"/>
            <a:ext cx="2943922"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Pre-treatment</a:t>
            </a:r>
          </a:p>
        </p:txBody>
      </p:sp>
      <p:sp>
        <p:nvSpPr>
          <p:cNvPr id="13" name="TextBox 12">
            <a:extLst>
              <a:ext uri="{FF2B5EF4-FFF2-40B4-BE49-F238E27FC236}">
                <a16:creationId xmlns:a16="http://schemas.microsoft.com/office/drawing/2014/main" id="{44FB1D8D-102D-4542-BD94-713E0D6FE011}"/>
              </a:ext>
            </a:extLst>
          </p:cNvPr>
          <p:cNvSpPr txBox="1"/>
          <p:nvPr/>
        </p:nvSpPr>
        <p:spPr>
          <a:xfrm>
            <a:off x="4590014" y="185268"/>
            <a:ext cx="2943922"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On-treatment</a:t>
            </a:r>
          </a:p>
        </p:txBody>
      </p:sp>
      <p:sp>
        <p:nvSpPr>
          <p:cNvPr id="14" name="TextBox 13">
            <a:extLst>
              <a:ext uri="{FF2B5EF4-FFF2-40B4-BE49-F238E27FC236}">
                <a16:creationId xmlns:a16="http://schemas.microsoft.com/office/drawing/2014/main" id="{3AF9368F-9F44-C04B-895C-96CED89BB99C}"/>
              </a:ext>
            </a:extLst>
          </p:cNvPr>
          <p:cNvSpPr txBox="1"/>
          <p:nvPr/>
        </p:nvSpPr>
        <p:spPr>
          <a:xfrm>
            <a:off x="83127" y="1230840"/>
            <a:ext cx="1549804" cy="83099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Homozygous</a:t>
            </a:r>
          </a:p>
          <a:p>
            <a:pPr algn="ctr"/>
            <a:r>
              <a:rPr lang="en-US" sz="1600" dirty="0">
                <a:latin typeface="Arial" panose="020B0604020202020204" pitchFamily="34" charset="0"/>
                <a:cs typeface="Arial" panose="020B0604020202020204" pitchFamily="34" charset="0"/>
              </a:rPr>
              <a:t>+</a:t>
            </a:r>
          </a:p>
          <a:p>
            <a:pPr algn="ctr"/>
            <a:r>
              <a:rPr lang="en-US" sz="1600" dirty="0">
                <a:latin typeface="Arial" panose="020B0604020202020204" pitchFamily="34" charset="0"/>
                <a:cs typeface="Arial" panose="020B0604020202020204" pitchFamily="34" charset="0"/>
              </a:rPr>
              <a:t>Heterozygous</a:t>
            </a:r>
          </a:p>
        </p:txBody>
      </p:sp>
      <p:sp>
        <p:nvSpPr>
          <p:cNvPr id="15" name="TextBox 14">
            <a:extLst>
              <a:ext uri="{FF2B5EF4-FFF2-40B4-BE49-F238E27FC236}">
                <a16:creationId xmlns:a16="http://schemas.microsoft.com/office/drawing/2014/main" id="{FC6568F7-9518-2745-9D96-3A6517B0C287}"/>
              </a:ext>
            </a:extLst>
          </p:cNvPr>
          <p:cNvSpPr txBox="1"/>
          <p:nvPr/>
        </p:nvSpPr>
        <p:spPr>
          <a:xfrm>
            <a:off x="83127" y="4476230"/>
            <a:ext cx="1549804"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Heterozygous</a:t>
            </a:r>
          </a:p>
        </p:txBody>
      </p:sp>
      <p:sp>
        <p:nvSpPr>
          <p:cNvPr id="20" name="TextBox 19">
            <a:extLst>
              <a:ext uri="{FF2B5EF4-FFF2-40B4-BE49-F238E27FC236}">
                <a16:creationId xmlns:a16="http://schemas.microsoft.com/office/drawing/2014/main" id="{A5F97E8A-7DFE-9C4B-8C6B-F37067301717}"/>
              </a:ext>
            </a:extLst>
          </p:cNvPr>
          <p:cNvSpPr txBox="1"/>
          <p:nvPr/>
        </p:nvSpPr>
        <p:spPr>
          <a:xfrm>
            <a:off x="461482" y="3001833"/>
            <a:ext cx="1018101" cy="430887"/>
          </a:xfrm>
          <a:prstGeom prst="rect">
            <a:avLst/>
          </a:prstGeom>
          <a:noFill/>
        </p:spPr>
        <p:txBody>
          <a:bodyPr wrap="square" rtlCol="0">
            <a:spAutoFit/>
          </a:bodyPr>
          <a:lstStyle/>
          <a:p>
            <a:pPr algn="ctr"/>
            <a:r>
              <a:rPr lang="en-US" sz="1100" dirty="0">
                <a:latin typeface="Arial" panose="020B0604020202020204" pitchFamily="34" charset="0"/>
                <a:cs typeface="Arial" panose="020B0604020202020204" pitchFamily="34" charset="0"/>
              </a:rPr>
              <a:t>High purity</a:t>
            </a:r>
          </a:p>
          <a:p>
            <a:pPr algn="ctr"/>
            <a:r>
              <a:rPr lang="en-US" sz="1100" dirty="0">
                <a:latin typeface="Arial" panose="020B0604020202020204" pitchFamily="34" charset="0"/>
                <a:cs typeface="Arial" panose="020B0604020202020204" pitchFamily="34" charset="0"/>
              </a:rPr>
              <a:t>Low purity</a:t>
            </a:r>
          </a:p>
        </p:txBody>
      </p:sp>
      <p:sp>
        <p:nvSpPr>
          <p:cNvPr id="26" name="TextBox 25">
            <a:extLst>
              <a:ext uri="{FF2B5EF4-FFF2-40B4-BE49-F238E27FC236}">
                <a16:creationId xmlns:a16="http://schemas.microsoft.com/office/drawing/2014/main" id="{E3B890DB-6E7F-3748-A2E0-394E14757032}"/>
              </a:ext>
            </a:extLst>
          </p:cNvPr>
          <p:cNvSpPr txBox="1"/>
          <p:nvPr/>
        </p:nvSpPr>
        <p:spPr>
          <a:xfrm>
            <a:off x="7450547" y="394855"/>
            <a:ext cx="4478217" cy="1477328"/>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S19</a:t>
            </a:r>
            <a:r>
              <a:rPr lang="en-US" dirty="0">
                <a:latin typeface="Arial" panose="020B0604020202020204" pitchFamily="34" charset="0"/>
                <a:cs typeface="Arial" panose="020B0604020202020204" pitchFamily="34" charset="0"/>
              </a:rPr>
              <a:t>: Survival associations with sample purity across the patient groups as defined in Figure 4. Cases with ultra-low purity (&lt;0.1) were filtered out. Log-rank scores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-values are indicated. </a:t>
            </a:r>
          </a:p>
        </p:txBody>
      </p:sp>
      <p:pic>
        <p:nvPicPr>
          <p:cNvPr id="2" name="Picture 1">
            <a:extLst>
              <a:ext uri="{FF2B5EF4-FFF2-40B4-BE49-F238E27FC236}">
                <a16:creationId xmlns:a16="http://schemas.microsoft.com/office/drawing/2014/main" id="{C7A9F18B-223F-3A4C-AF3C-06325231316C}"/>
              </a:ext>
            </a:extLst>
          </p:cNvPr>
          <p:cNvPicPr>
            <a:picLocks noChangeAspect="1"/>
          </p:cNvPicPr>
          <p:nvPr/>
        </p:nvPicPr>
        <p:blipFill>
          <a:blip r:embed="rId2"/>
          <a:stretch>
            <a:fillRect/>
          </a:stretch>
        </p:blipFill>
        <p:spPr>
          <a:xfrm>
            <a:off x="1632931" y="647994"/>
            <a:ext cx="2736109" cy="2387703"/>
          </a:xfrm>
          <a:prstGeom prst="rect">
            <a:avLst/>
          </a:prstGeom>
        </p:spPr>
      </p:pic>
      <p:sp>
        <p:nvSpPr>
          <p:cNvPr id="22" name="TextBox 21">
            <a:extLst>
              <a:ext uri="{FF2B5EF4-FFF2-40B4-BE49-F238E27FC236}">
                <a16:creationId xmlns:a16="http://schemas.microsoft.com/office/drawing/2014/main" id="{117EAF39-5545-EE47-BE17-EEF781C01B1A}"/>
              </a:ext>
            </a:extLst>
          </p:cNvPr>
          <p:cNvSpPr txBox="1"/>
          <p:nvPr/>
        </p:nvSpPr>
        <p:spPr>
          <a:xfrm>
            <a:off x="2082243" y="2233863"/>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0.01</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0.92</a:t>
            </a:r>
          </a:p>
        </p:txBody>
      </p:sp>
      <p:pic>
        <p:nvPicPr>
          <p:cNvPr id="3" name="Picture 2">
            <a:extLst>
              <a:ext uri="{FF2B5EF4-FFF2-40B4-BE49-F238E27FC236}">
                <a16:creationId xmlns:a16="http://schemas.microsoft.com/office/drawing/2014/main" id="{FA51168E-EE3F-3541-92F9-E36DDC997521}"/>
              </a:ext>
            </a:extLst>
          </p:cNvPr>
          <p:cNvPicPr>
            <a:picLocks noChangeAspect="1"/>
          </p:cNvPicPr>
          <p:nvPr/>
        </p:nvPicPr>
        <p:blipFill>
          <a:blip r:embed="rId3"/>
          <a:stretch>
            <a:fillRect/>
          </a:stretch>
        </p:blipFill>
        <p:spPr>
          <a:xfrm>
            <a:off x="4661259" y="647120"/>
            <a:ext cx="2681233" cy="2354713"/>
          </a:xfrm>
          <a:prstGeom prst="rect">
            <a:avLst/>
          </a:prstGeom>
        </p:spPr>
      </p:pic>
      <p:sp>
        <p:nvSpPr>
          <p:cNvPr id="23" name="TextBox 22">
            <a:extLst>
              <a:ext uri="{FF2B5EF4-FFF2-40B4-BE49-F238E27FC236}">
                <a16:creationId xmlns:a16="http://schemas.microsoft.com/office/drawing/2014/main" id="{E87E0C4E-695A-3740-9666-79E57243BF97}"/>
              </a:ext>
            </a:extLst>
          </p:cNvPr>
          <p:cNvSpPr txBox="1"/>
          <p:nvPr/>
        </p:nvSpPr>
        <p:spPr>
          <a:xfrm>
            <a:off x="5097950" y="2229250"/>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2.99</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0.08</a:t>
            </a:r>
          </a:p>
        </p:txBody>
      </p:sp>
      <p:pic>
        <p:nvPicPr>
          <p:cNvPr id="27" name="Picture 26">
            <a:extLst>
              <a:ext uri="{FF2B5EF4-FFF2-40B4-BE49-F238E27FC236}">
                <a16:creationId xmlns:a16="http://schemas.microsoft.com/office/drawing/2014/main" id="{27580BB7-B349-9543-8383-3E5A5C2F455E}"/>
              </a:ext>
            </a:extLst>
          </p:cNvPr>
          <p:cNvPicPr>
            <a:picLocks noChangeAspect="1"/>
          </p:cNvPicPr>
          <p:nvPr/>
        </p:nvPicPr>
        <p:blipFill>
          <a:blip r:embed="rId4"/>
          <a:stretch>
            <a:fillRect/>
          </a:stretch>
        </p:blipFill>
        <p:spPr>
          <a:xfrm>
            <a:off x="1632931" y="3647074"/>
            <a:ext cx="2662873" cy="2338589"/>
          </a:xfrm>
          <a:prstGeom prst="rect">
            <a:avLst/>
          </a:prstGeom>
        </p:spPr>
      </p:pic>
      <p:sp>
        <p:nvSpPr>
          <p:cNvPr id="24" name="TextBox 23">
            <a:extLst>
              <a:ext uri="{FF2B5EF4-FFF2-40B4-BE49-F238E27FC236}">
                <a16:creationId xmlns:a16="http://schemas.microsoft.com/office/drawing/2014/main" id="{67C3F127-1C41-EE4F-AA8C-9457454B6C9B}"/>
              </a:ext>
            </a:extLst>
          </p:cNvPr>
          <p:cNvSpPr txBox="1"/>
          <p:nvPr/>
        </p:nvSpPr>
        <p:spPr>
          <a:xfrm>
            <a:off x="2082243" y="5222928"/>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1.54</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0.21</a:t>
            </a:r>
          </a:p>
        </p:txBody>
      </p:sp>
      <p:pic>
        <p:nvPicPr>
          <p:cNvPr id="28" name="Picture 27">
            <a:extLst>
              <a:ext uri="{FF2B5EF4-FFF2-40B4-BE49-F238E27FC236}">
                <a16:creationId xmlns:a16="http://schemas.microsoft.com/office/drawing/2014/main" id="{F812F4F5-049A-564E-89E2-FF9D3D64212B}"/>
              </a:ext>
            </a:extLst>
          </p:cNvPr>
          <p:cNvPicPr>
            <a:picLocks noChangeAspect="1"/>
          </p:cNvPicPr>
          <p:nvPr/>
        </p:nvPicPr>
        <p:blipFill>
          <a:blip r:embed="rId5"/>
          <a:stretch>
            <a:fillRect/>
          </a:stretch>
        </p:blipFill>
        <p:spPr>
          <a:xfrm>
            <a:off x="4661259" y="3644562"/>
            <a:ext cx="2681233" cy="2341757"/>
          </a:xfrm>
          <a:prstGeom prst="rect">
            <a:avLst/>
          </a:prstGeom>
        </p:spPr>
      </p:pic>
      <p:sp>
        <p:nvSpPr>
          <p:cNvPr id="25" name="TextBox 24">
            <a:extLst>
              <a:ext uri="{FF2B5EF4-FFF2-40B4-BE49-F238E27FC236}">
                <a16:creationId xmlns:a16="http://schemas.microsoft.com/office/drawing/2014/main" id="{5EE38E61-5492-1A47-922C-775A483A017E}"/>
              </a:ext>
            </a:extLst>
          </p:cNvPr>
          <p:cNvSpPr txBox="1"/>
          <p:nvPr/>
        </p:nvSpPr>
        <p:spPr>
          <a:xfrm>
            <a:off x="5097950" y="5222927"/>
            <a:ext cx="869742"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1.12</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0.29</a:t>
            </a:r>
          </a:p>
        </p:txBody>
      </p:sp>
      <p:pic>
        <p:nvPicPr>
          <p:cNvPr id="29" name="Picture 28">
            <a:extLst>
              <a:ext uri="{FF2B5EF4-FFF2-40B4-BE49-F238E27FC236}">
                <a16:creationId xmlns:a16="http://schemas.microsoft.com/office/drawing/2014/main" id="{00DDAB98-F7D0-1F4F-BC54-F74D62B4A062}"/>
              </a:ext>
            </a:extLst>
          </p:cNvPr>
          <p:cNvPicPr>
            <a:picLocks noChangeAspect="1"/>
          </p:cNvPicPr>
          <p:nvPr/>
        </p:nvPicPr>
        <p:blipFill>
          <a:blip r:embed="rId6"/>
          <a:stretch>
            <a:fillRect/>
          </a:stretch>
        </p:blipFill>
        <p:spPr>
          <a:xfrm>
            <a:off x="1350923" y="3016353"/>
            <a:ext cx="442798" cy="417252"/>
          </a:xfrm>
          <a:prstGeom prst="rect">
            <a:avLst/>
          </a:prstGeom>
        </p:spPr>
      </p:pic>
      <p:pic>
        <p:nvPicPr>
          <p:cNvPr id="30" name="Picture 29">
            <a:extLst>
              <a:ext uri="{FF2B5EF4-FFF2-40B4-BE49-F238E27FC236}">
                <a16:creationId xmlns:a16="http://schemas.microsoft.com/office/drawing/2014/main" id="{7EA90600-008B-9D4E-834C-6976951250FF}"/>
              </a:ext>
            </a:extLst>
          </p:cNvPr>
          <p:cNvPicPr>
            <a:picLocks noChangeAspect="1"/>
          </p:cNvPicPr>
          <p:nvPr/>
        </p:nvPicPr>
        <p:blipFill>
          <a:blip r:embed="rId6"/>
          <a:stretch>
            <a:fillRect/>
          </a:stretch>
        </p:blipFill>
        <p:spPr>
          <a:xfrm>
            <a:off x="4439860" y="3015468"/>
            <a:ext cx="442798" cy="417252"/>
          </a:xfrm>
          <a:prstGeom prst="rect">
            <a:avLst/>
          </a:prstGeom>
        </p:spPr>
      </p:pic>
      <p:pic>
        <p:nvPicPr>
          <p:cNvPr id="31" name="Picture 30">
            <a:extLst>
              <a:ext uri="{FF2B5EF4-FFF2-40B4-BE49-F238E27FC236}">
                <a16:creationId xmlns:a16="http://schemas.microsoft.com/office/drawing/2014/main" id="{98C47B37-EBFE-BA47-81B0-1537FA1582B9}"/>
              </a:ext>
            </a:extLst>
          </p:cNvPr>
          <p:cNvPicPr>
            <a:picLocks noChangeAspect="1"/>
          </p:cNvPicPr>
          <p:nvPr/>
        </p:nvPicPr>
        <p:blipFill>
          <a:blip r:embed="rId6"/>
          <a:stretch>
            <a:fillRect/>
          </a:stretch>
        </p:blipFill>
        <p:spPr>
          <a:xfrm>
            <a:off x="1352357" y="6055525"/>
            <a:ext cx="442798" cy="417252"/>
          </a:xfrm>
          <a:prstGeom prst="rect">
            <a:avLst/>
          </a:prstGeom>
        </p:spPr>
      </p:pic>
      <p:pic>
        <p:nvPicPr>
          <p:cNvPr id="32" name="Picture 31">
            <a:extLst>
              <a:ext uri="{FF2B5EF4-FFF2-40B4-BE49-F238E27FC236}">
                <a16:creationId xmlns:a16="http://schemas.microsoft.com/office/drawing/2014/main" id="{7C4924B2-D19D-5F49-B667-FE1233124521}"/>
              </a:ext>
            </a:extLst>
          </p:cNvPr>
          <p:cNvPicPr>
            <a:picLocks noChangeAspect="1"/>
          </p:cNvPicPr>
          <p:nvPr/>
        </p:nvPicPr>
        <p:blipFill>
          <a:blip r:embed="rId6"/>
          <a:stretch>
            <a:fillRect/>
          </a:stretch>
        </p:blipFill>
        <p:spPr>
          <a:xfrm>
            <a:off x="4441294" y="6048707"/>
            <a:ext cx="442798" cy="417252"/>
          </a:xfrm>
          <a:prstGeom prst="rect">
            <a:avLst/>
          </a:prstGeom>
        </p:spPr>
      </p:pic>
      <p:sp>
        <p:nvSpPr>
          <p:cNvPr id="33" name="TextBox 32">
            <a:extLst>
              <a:ext uri="{FF2B5EF4-FFF2-40B4-BE49-F238E27FC236}">
                <a16:creationId xmlns:a16="http://schemas.microsoft.com/office/drawing/2014/main" id="{FFEC8BCE-F5B1-2542-A2A4-9373DBCD7B95}"/>
              </a:ext>
            </a:extLst>
          </p:cNvPr>
          <p:cNvSpPr txBox="1"/>
          <p:nvPr/>
        </p:nvSpPr>
        <p:spPr>
          <a:xfrm>
            <a:off x="461481" y="6055525"/>
            <a:ext cx="1018101" cy="430887"/>
          </a:xfrm>
          <a:prstGeom prst="rect">
            <a:avLst/>
          </a:prstGeom>
          <a:noFill/>
        </p:spPr>
        <p:txBody>
          <a:bodyPr wrap="square" rtlCol="0">
            <a:spAutoFit/>
          </a:bodyPr>
          <a:lstStyle/>
          <a:p>
            <a:pPr algn="ctr"/>
            <a:r>
              <a:rPr lang="en-US" sz="1100" dirty="0">
                <a:latin typeface="Arial" panose="020B0604020202020204" pitchFamily="34" charset="0"/>
                <a:cs typeface="Arial" panose="020B0604020202020204" pitchFamily="34" charset="0"/>
              </a:rPr>
              <a:t>High purity</a:t>
            </a:r>
          </a:p>
          <a:p>
            <a:pPr algn="ctr"/>
            <a:r>
              <a:rPr lang="en-US" sz="1100" dirty="0">
                <a:latin typeface="Arial" panose="020B0604020202020204" pitchFamily="34" charset="0"/>
                <a:cs typeface="Arial" panose="020B0604020202020204" pitchFamily="34" charset="0"/>
              </a:rPr>
              <a:t>Low purity</a:t>
            </a:r>
          </a:p>
        </p:txBody>
      </p:sp>
    </p:spTree>
    <p:extLst>
      <p:ext uri="{BB962C8B-B14F-4D97-AF65-F5344CB8AC3E}">
        <p14:creationId xmlns:p14="http://schemas.microsoft.com/office/powerpoint/2010/main" val="1867589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3B28033-C5DC-2C47-98DD-50502865C63C}"/>
              </a:ext>
            </a:extLst>
          </p:cNvPr>
          <p:cNvSpPr txBox="1"/>
          <p:nvPr/>
        </p:nvSpPr>
        <p:spPr>
          <a:xfrm>
            <a:off x="340601" y="4903441"/>
            <a:ext cx="11641192"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S3: </a:t>
            </a:r>
            <a:r>
              <a:rPr lang="en-US" sz="1800" dirty="0">
                <a:effectLst/>
                <a:latin typeface="Arial" panose="020B0604020202020204" pitchFamily="34" charset="0"/>
                <a:ea typeface="DengXian" panose="02010600030101010101" pitchFamily="2" charset="-122"/>
              </a:rPr>
              <a:t>Comparison between </a:t>
            </a:r>
            <a:r>
              <a:rPr lang="en-US" sz="1800" i="1" dirty="0" err="1">
                <a:effectLst/>
                <a:latin typeface="Arial" panose="020B0604020202020204" pitchFamily="34" charset="0"/>
                <a:ea typeface="DengXian" panose="02010600030101010101" pitchFamily="2" charset="-122"/>
              </a:rPr>
              <a:t>arcasHLA</a:t>
            </a:r>
            <a:r>
              <a:rPr lang="en-US" sz="1800" i="1" dirty="0">
                <a:effectLst/>
                <a:latin typeface="Arial" panose="020B0604020202020204" pitchFamily="34" charset="0"/>
                <a:ea typeface="DengXian" panose="02010600030101010101" pitchFamily="2" charset="-122"/>
              </a:rPr>
              <a:t>-quant</a:t>
            </a:r>
            <a:r>
              <a:rPr lang="en-US" sz="1800" dirty="0">
                <a:effectLst/>
                <a:latin typeface="Arial" panose="020B0604020202020204" pitchFamily="34" charset="0"/>
                <a:ea typeface="DengXian" panose="02010600030101010101" pitchFamily="2" charset="-122"/>
              </a:rPr>
              <a:t> and </a:t>
            </a:r>
            <a:r>
              <a:rPr lang="en-US" sz="1800" dirty="0" err="1">
                <a:effectLst/>
                <a:latin typeface="Arial" panose="020B0604020202020204" pitchFamily="34" charset="0"/>
                <a:ea typeface="DengXian" panose="02010600030101010101" pitchFamily="2" charset="-122"/>
              </a:rPr>
              <a:t>HLApers</a:t>
            </a:r>
            <a:r>
              <a:rPr lang="en-US" sz="1800" dirty="0">
                <a:effectLst/>
                <a:latin typeface="Arial" panose="020B0604020202020204" pitchFamily="34" charset="0"/>
                <a:ea typeface="DengXian" panose="02010600030101010101" pitchFamily="2" charset="-122"/>
              </a:rPr>
              <a:t> on minor allele frequency (MAF) calculation in TCGA-PDAC cohort. The outlier in HLA-B could result from quantifying the two alleles belonging to the same supertype (case TCGA-3A-A9IZ; genotyping B*44:02 and B*44:03).</a:t>
            </a:r>
            <a:r>
              <a:rPr lang="en-US" dirty="0">
                <a:effectLst/>
              </a:rPr>
              <a:t> </a:t>
            </a:r>
            <a:endParaRPr lang="en-US" dirty="0">
              <a:latin typeface="Arial" panose="020B0604020202020204" pitchFamily="34" charset="0"/>
              <a:cs typeface="Arial" panose="020B0604020202020204" pitchFamily="34" charset="0"/>
            </a:endParaRPr>
          </a:p>
        </p:txBody>
      </p:sp>
      <p:pic>
        <p:nvPicPr>
          <p:cNvPr id="3" name="Picture 2" descr="Chart, scatter chart&#10;&#10;Description automatically generated">
            <a:extLst>
              <a:ext uri="{FF2B5EF4-FFF2-40B4-BE49-F238E27FC236}">
                <a16:creationId xmlns:a16="http://schemas.microsoft.com/office/drawing/2014/main" id="{07F7B1B1-517B-A2FD-2928-E74A2B0F479D}"/>
              </a:ext>
            </a:extLst>
          </p:cNvPr>
          <p:cNvPicPr>
            <a:picLocks noChangeAspect="1"/>
          </p:cNvPicPr>
          <p:nvPr/>
        </p:nvPicPr>
        <p:blipFill>
          <a:blip r:embed="rId2"/>
          <a:stretch>
            <a:fillRect/>
          </a:stretch>
        </p:blipFill>
        <p:spPr>
          <a:xfrm>
            <a:off x="480421" y="1130182"/>
            <a:ext cx="11026261" cy="3417434"/>
          </a:xfrm>
          <a:prstGeom prst="rect">
            <a:avLst/>
          </a:prstGeom>
        </p:spPr>
      </p:pic>
      <p:sp>
        <p:nvSpPr>
          <p:cNvPr id="2" name="TextBox 1">
            <a:extLst>
              <a:ext uri="{FF2B5EF4-FFF2-40B4-BE49-F238E27FC236}">
                <a16:creationId xmlns:a16="http://schemas.microsoft.com/office/drawing/2014/main" id="{94A3AECC-F240-89EC-D88D-40D28D936F3A}"/>
              </a:ext>
            </a:extLst>
          </p:cNvPr>
          <p:cNvSpPr txBox="1"/>
          <p:nvPr/>
        </p:nvSpPr>
        <p:spPr>
          <a:xfrm>
            <a:off x="1182624" y="4254273"/>
            <a:ext cx="2779776"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dirty="0" err="1">
                <a:latin typeface="Arial" panose="020B0604020202020204" pitchFamily="34" charset="0"/>
                <a:cs typeface="Arial" panose="020B0604020202020204" pitchFamily="34" charset="0"/>
              </a:rPr>
              <a:t>HLApers</a:t>
            </a:r>
            <a:endParaRPr lang="en-US" sz="16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CC90321-9AD1-5902-D860-A35ECBECAE37}"/>
              </a:ext>
            </a:extLst>
          </p:cNvPr>
          <p:cNvSpPr txBox="1"/>
          <p:nvPr/>
        </p:nvSpPr>
        <p:spPr>
          <a:xfrm>
            <a:off x="5041392" y="4254273"/>
            <a:ext cx="2779776"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dirty="0" err="1">
                <a:latin typeface="Arial" panose="020B0604020202020204" pitchFamily="34" charset="0"/>
                <a:cs typeface="Arial" panose="020B0604020202020204" pitchFamily="34" charset="0"/>
              </a:rPr>
              <a:t>HLApers</a:t>
            </a:r>
            <a:endParaRPr lang="en-US" sz="16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6CD9FE7-DCA4-B120-2374-B33A2A6A0FD3}"/>
              </a:ext>
            </a:extLst>
          </p:cNvPr>
          <p:cNvSpPr txBox="1"/>
          <p:nvPr/>
        </p:nvSpPr>
        <p:spPr>
          <a:xfrm>
            <a:off x="8800058" y="4209062"/>
            <a:ext cx="2779776"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dirty="0" err="1">
                <a:latin typeface="Arial" panose="020B0604020202020204" pitchFamily="34" charset="0"/>
                <a:cs typeface="Arial" panose="020B0604020202020204" pitchFamily="34" charset="0"/>
              </a:rPr>
              <a:t>HLApers</a:t>
            </a:r>
            <a:endParaRPr lang="en-US" sz="16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CE4E76C-3495-AA65-9024-8F12A14B565D}"/>
              </a:ext>
            </a:extLst>
          </p:cNvPr>
          <p:cNvSpPr txBox="1"/>
          <p:nvPr/>
        </p:nvSpPr>
        <p:spPr>
          <a:xfrm rot="16200000">
            <a:off x="-1136430" y="2496086"/>
            <a:ext cx="3425952"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i="1" dirty="0" err="1">
                <a:latin typeface="Arial" panose="020B0604020202020204" pitchFamily="34" charset="0"/>
                <a:cs typeface="Arial" panose="020B0604020202020204" pitchFamily="34" charset="0"/>
              </a:rPr>
              <a:t>arcasHLA</a:t>
            </a:r>
            <a:r>
              <a:rPr lang="en-US" sz="1600" i="1" dirty="0">
                <a:latin typeface="Arial" panose="020B0604020202020204" pitchFamily="34" charset="0"/>
                <a:cs typeface="Arial" panose="020B0604020202020204" pitchFamily="34" charset="0"/>
              </a:rPr>
              <a:t>-quant</a:t>
            </a:r>
          </a:p>
        </p:txBody>
      </p:sp>
      <p:sp>
        <p:nvSpPr>
          <p:cNvPr id="8" name="TextBox 7">
            <a:extLst>
              <a:ext uri="{FF2B5EF4-FFF2-40B4-BE49-F238E27FC236}">
                <a16:creationId xmlns:a16="http://schemas.microsoft.com/office/drawing/2014/main" id="{0526BA18-E623-374F-CDF1-686CC86BD2FB}"/>
              </a:ext>
            </a:extLst>
          </p:cNvPr>
          <p:cNvSpPr txBox="1"/>
          <p:nvPr/>
        </p:nvSpPr>
        <p:spPr>
          <a:xfrm rot="16200000">
            <a:off x="2664199" y="2496086"/>
            <a:ext cx="3425952"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i="1" dirty="0" err="1">
                <a:latin typeface="Arial" panose="020B0604020202020204" pitchFamily="34" charset="0"/>
                <a:cs typeface="Arial" panose="020B0604020202020204" pitchFamily="34" charset="0"/>
              </a:rPr>
              <a:t>arcasHLA</a:t>
            </a:r>
            <a:r>
              <a:rPr lang="en-US" sz="1600" i="1" dirty="0">
                <a:latin typeface="Arial" panose="020B0604020202020204" pitchFamily="34" charset="0"/>
                <a:cs typeface="Arial" panose="020B0604020202020204" pitchFamily="34" charset="0"/>
              </a:rPr>
              <a:t>-quant</a:t>
            </a:r>
          </a:p>
        </p:txBody>
      </p:sp>
      <p:sp>
        <p:nvSpPr>
          <p:cNvPr id="9" name="TextBox 8">
            <a:extLst>
              <a:ext uri="{FF2B5EF4-FFF2-40B4-BE49-F238E27FC236}">
                <a16:creationId xmlns:a16="http://schemas.microsoft.com/office/drawing/2014/main" id="{6453549B-AAA6-F091-610E-A0158B92A368}"/>
              </a:ext>
            </a:extLst>
          </p:cNvPr>
          <p:cNvSpPr txBox="1"/>
          <p:nvPr/>
        </p:nvSpPr>
        <p:spPr>
          <a:xfrm rot="16200000">
            <a:off x="6410635" y="2496086"/>
            <a:ext cx="3425952"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MAF inferred by </a:t>
            </a:r>
            <a:r>
              <a:rPr lang="en-US" sz="1600" i="1" dirty="0" err="1">
                <a:latin typeface="Arial" panose="020B0604020202020204" pitchFamily="34" charset="0"/>
                <a:cs typeface="Arial" panose="020B0604020202020204" pitchFamily="34" charset="0"/>
              </a:rPr>
              <a:t>arcasHLA</a:t>
            </a:r>
            <a:r>
              <a:rPr lang="en-US" sz="1600" i="1" dirty="0">
                <a:latin typeface="Arial" panose="020B0604020202020204" pitchFamily="34" charset="0"/>
                <a:cs typeface="Arial" panose="020B0604020202020204" pitchFamily="34" charset="0"/>
              </a:rPr>
              <a:t>-quant</a:t>
            </a:r>
          </a:p>
        </p:txBody>
      </p:sp>
    </p:spTree>
    <p:extLst>
      <p:ext uri="{BB962C8B-B14F-4D97-AF65-F5344CB8AC3E}">
        <p14:creationId xmlns:p14="http://schemas.microsoft.com/office/powerpoint/2010/main" val="2012468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3991A8-85D2-96E2-E326-81BDA153DE65}"/>
              </a:ext>
            </a:extLst>
          </p:cNvPr>
          <p:cNvPicPr>
            <a:picLocks noChangeAspect="1"/>
          </p:cNvPicPr>
          <p:nvPr/>
        </p:nvPicPr>
        <p:blipFill>
          <a:blip r:embed="rId2"/>
          <a:stretch>
            <a:fillRect/>
          </a:stretch>
        </p:blipFill>
        <p:spPr>
          <a:xfrm>
            <a:off x="845088" y="1066854"/>
            <a:ext cx="5343901" cy="4623051"/>
          </a:xfrm>
          <a:prstGeom prst="rect">
            <a:avLst/>
          </a:prstGeom>
        </p:spPr>
      </p:pic>
      <p:sp>
        <p:nvSpPr>
          <p:cNvPr id="5" name="TextBox 4">
            <a:extLst>
              <a:ext uri="{FF2B5EF4-FFF2-40B4-BE49-F238E27FC236}">
                <a16:creationId xmlns:a16="http://schemas.microsoft.com/office/drawing/2014/main" id="{A0DBE305-3F33-F8D9-CE7B-7EF6F876692F}"/>
              </a:ext>
            </a:extLst>
          </p:cNvPr>
          <p:cNvSpPr txBox="1"/>
          <p:nvPr/>
        </p:nvSpPr>
        <p:spPr>
          <a:xfrm>
            <a:off x="2913682" y="5689905"/>
            <a:ext cx="2324746"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True positive</a:t>
            </a:r>
          </a:p>
        </p:txBody>
      </p:sp>
      <p:sp>
        <p:nvSpPr>
          <p:cNvPr id="6" name="TextBox 5">
            <a:extLst>
              <a:ext uri="{FF2B5EF4-FFF2-40B4-BE49-F238E27FC236}">
                <a16:creationId xmlns:a16="http://schemas.microsoft.com/office/drawing/2014/main" id="{8DEE2BAD-4D61-B523-60EA-7E410C7A0EFF}"/>
              </a:ext>
            </a:extLst>
          </p:cNvPr>
          <p:cNvSpPr txBox="1"/>
          <p:nvPr/>
        </p:nvSpPr>
        <p:spPr>
          <a:xfrm rot="16200000">
            <a:off x="-517340" y="2727145"/>
            <a:ext cx="2324746"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False positive</a:t>
            </a:r>
          </a:p>
        </p:txBody>
      </p:sp>
      <p:sp>
        <p:nvSpPr>
          <p:cNvPr id="2" name="TextBox 1">
            <a:extLst>
              <a:ext uri="{FF2B5EF4-FFF2-40B4-BE49-F238E27FC236}">
                <a16:creationId xmlns:a16="http://schemas.microsoft.com/office/drawing/2014/main" id="{6ADDBE21-1177-4393-F26B-BA9C28D0FEC2}"/>
              </a:ext>
            </a:extLst>
          </p:cNvPr>
          <p:cNvSpPr txBox="1"/>
          <p:nvPr/>
        </p:nvSpPr>
        <p:spPr>
          <a:xfrm>
            <a:off x="6354330" y="1211484"/>
            <a:ext cx="5392693" cy="2308324"/>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S4: </a:t>
            </a:r>
            <a:r>
              <a:rPr lang="en-US" sz="1800" dirty="0">
                <a:effectLst/>
                <a:latin typeface="Arial" panose="020B0604020202020204" pitchFamily="34" charset="0"/>
                <a:ea typeface="DengXian" panose="02010600030101010101" pitchFamily="2" charset="-122"/>
              </a:rPr>
              <a:t>Receiver operating curve (ROC) of HLA-I ASE loss detection. </a:t>
            </a:r>
            <a:r>
              <a:rPr lang="en-US" dirty="0">
                <a:latin typeface="Arial" panose="020B0604020202020204" pitchFamily="34" charset="0"/>
                <a:ea typeface="Malgun Gothic" panose="020B0503020000020004" pitchFamily="34" charset="-127"/>
              </a:rPr>
              <a:t>T</a:t>
            </a:r>
            <a:r>
              <a:rPr lang="en-US" sz="1800" dirty="0">
                <a:effectLst/>
                <a:latin typeface="Arial" panose="020B0604020202020204" pitchFamily="34" charset="0"/>
                <a:ea typeface="Malgun Gothic" panose="020B0503020000020004" pitchFamily="34" charset="-127"/>
              </a:rPr>
              <a:t>he 703 TCGA normal cases were taken as the negative control, and 382 TCGA tumor cases which had heterozygous loss of HLA-I genes on </a:t>
            </a:r>
            <a:r>
              <a:rPr lang="en-US" dirty="0">
                <a:latin typeface="Arial" panose="020B0604020202020204" pitchFamily="34" charset="0"/>
                <a:ea typeface="Malgun Gothic" panose="020B0503020000020004" pitchFamily="34" charset="-127"/>
              </a:rPr>
              <a:t>genomic</a:t>
            </a:r>
            <a:r>
              <a:rPr lang="en-US" sz="1800" dirty="0">
                <a:effectLst/>
                <a:latin typeface="Arial" panose="020B0604020202020204" pitchFamily="34" charset="0"/>
                <a:ea typeface="Malgun Gothic" panose="020B0503020000020004" pitchFamily="34" charset="-127"/>
              </a:rPr>
              <a:t> level were taken as the positive control. The positive control cases were selected based on LOHHLA’s outputs with high confidence.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5298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EC3245E-2854-1F4C-90A0-55C22BAFD790}"/>
              </a:ext>
            </a:extLst>
          </p:cNvPr>
          <p:cNvSpPr txBox="1"/>
          <p:nvPr/>
        </p:nvSpPr>
        <p:spPr>
          <a:xfrm rot="16200000">
            <a:off x="-537867" y="2037118"/>
            <a:ext cx="1744717"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Case number</a:t>
            </a:r>
          </a:p>
        </p:txBody>
      </p:sp>
      <p:sp>
        <p:nvSpPr>
          <p:cNvPr id="7" name="TextBox 6">
            <a:extLst>
              <a:ext uri="{FF2B5EF4-FFF2-40B4-BE49-F238E27FC236}">
                <a16:creationId xmlns:a16="http://schemas.microsoft.com/office/drawing/2014/main" id="{B44AC7E3-31A8-8A47-97A8-80F0DDCE02B5}"/>
              </a:ext>
            </a:extLst>
          </p:cNvPr>
          <p:cNvSpPr txBox="1"/>
          <p:nvPr/>
        </p:nvSpPr>
        <p:spPr>
          <a:xfrm>
            <a:off x="340601" y="5086321"/>
            <a:ext cx="11641192"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S5: </a:t>
            </a:r>
            <a:r>
              <a:rPr lang="en-US" dirty="0">
                <a:latin typeface="Arial" panose="020B0604020202020204" pitchFamily="34" charset="0"/>
                <a:cs typeface="Arial" panose="020B0604020202020204" pitchFamily="34" charset="0"/>
              </a:rPr>
              <a:t>Numbers of cases involved in the analysis in each TCGA cohort. The bars for each cohort represent the number of total case (gray), cases with WES data (green), cases with RNA-seq data (blue), cases on which </a:t>
            </a:r>
            <a:r>
              <a:rPr lang="en-US" i="1" dirty="0" err="1">
                <a:latin typeface="Arial" panose="020B0604020202020204" pitchFamily="34" charset="0"/>
                <a:cs typeface="Arial" panose="020B0604020202020204" pitchFamily="34" charset="0"/>
              </a:rPr>
              <a:t>arcasHLA</a:t>
            </a:r>
            <a:r>
              <a:rPr lang="en-US" i="1" dirty="0">
                <a:latin typeface="Arial" panose="020B0604020202020204" pitchFamily="34" charset="0"/>
                <a:cs typeface="Arial" panose="020B0604020202020204" pitchFamily="34" charset="0"/>
              </a:rPr>
              <a:t>-quant</a:t>
            </a:r>
            <a:r>
              <a:rPr lang="en-US" dirty="0">
                <a:latin typeface="Arial" panose="020B0604020202020204" pitchFamily="34" charset="0"/>
                <a:cs typeface="Arial" panose="020B0604020202020204" pitchFamily="34" charset="0"/>
              </a:rPr>
              <a:t> was applicable (yellow), and cases with tumor purity &gt; 0.1 (red). Cohorts are arranged in the same order as in Figure 2a.</a:t>
            </a:r>
          </a:p>
        </p:txBody>
      </p:sp>
      <p:graphicFrame>
        <p:nvGraphicFramePr>
          <p:cNvPr id="5" name="Chart 4">
            <a:extLst>
              <a:ext uri="{FF2B5EF4-FFF2-40B4-BE49-F238E27FC236}">
                <a16:creationId xmlns:a16="http://schemas.microsoft.com/office/drawing/2014/main" id="{DF84E0FD-EA16-554D-A065-67C8389E6DC0}"/>
              </a:ext>
            </a:extLst>
          </p:cNvPr>
          <p:cNvGraphicFramePr>
            <a:graphicFrameLocks/>
          </p:cNvGraphicFramePr>
          <p:nvPr/>
        </p:nvGraphicFramePr>
        <p:xfrm>
          <a:off x="392367" y="852163"/>
          <a:ext cx="11413811" cy="40786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87620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791B2C1-A87F-5541-8369-6D79CEDA30FC}"/>
              </a:ext>
            </a:extLst>
          </p:cNvPr>
          <p:cNvSpPr txBox="1"/>
          <p:nvPr/>
        </p:nvSpPr>
        <p:spPr>
          <a:xfrm>
            <a:off x="6768788" y="245326"/>
            <a:ext cx="5235304" cy="1754326"/>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Figure S6: </a:t>
            </a:r>
            <a:r>
              <a:rPr lang="en-US" dirty="0">
                <a:latin typeface="Arial" panose="020B0604020202020204" pitchFamily="34" charset="0"/>
                <a:cs typeface="Arial" panose="020B0604020202020204" pitchFamily="34" charset="0"/>
              </a:rPr>
              <a:t>Balance of ASE loss across the three HLA-I genes. Rows are TCGA cohorts and columns are the three HLA-I genes. The color in each entry represents the percentage of cases that were identified to have ASE loss for the associated HLA-I gene.</a:t>
            </a:r>
          </a:p>
        </p:txBody>
      </p:sp>
      <p:pic>
        <p:nvPicPr>
          <p:cNvPr id="2" name="Picture 1">
            <a:extLst>
              <a:ext uri="{FF2B5EF4-FFF2-40B4-BE49-F238E27FC236}">
                <a16:creationId xmlns:a16="http://schemas.microsoft.com/office/drawing/2014/main" id="{35B57397-280F-154C-B7BE-AF340DE9E180}"/>
              </a:ext>
            </a:extLst>
          </p:cNvPr>
          <p:cNvPicPr>
            <a:picLocks noChangeAspect="1"/>
          </p:cNvPicPr>
          <p:nvPr/>
        </p:nvPicPr>
        <p:blipFill>
          <a:blip r:embed="rId2"/>
          <a:stretch>
            <a:fillRect/>
          </a:stretch>
        </p:blipFill>
        <p:spPr>
          <a:xfrm>
            <a:off x="121317" y="162046"/>
            <a:ext cx="6540773" cy="6609144"/>
          </a:xfrm>
          <a:prstGeom prst="rect">
            <a:avLst/>
          </a:prstGeom>
        </p:spPr>
      </p:pic>
    </p:spTree>
    <p:extLst>
      <p:ext uri="{BB962C8B-B14F-4D97-AF65-F5344CB8AC3E}">
        <p14:creationId xmlns:p14="http://schemas.microsoft.com/office/powerpoint/2010/main" val="1711294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1B5476-4221-7714-C0EC-8464C9C10C7A}"/>
              </a:ext>
            </a:extLst>
          </p:cNvPr>
          <p:cNvPicPr>
            <a:picLocks noChangeAspect="1"/>
          </p:cNvPicPr>
          <p:nvPr/>
        </p:nvPicPr>
        <p:blipFill>
          <a:blip r:embed="rId2"/>
          <a:stretch>
            <a:fillRect/>
          </a:stretch>
        </p:blipFill>
        <p:spPr>
          <a:xfrm>
            <a:off x="4185897" y="462579"/>
            <a:ext cx="3933929" cy="4089001"/>
          </a:xfrm>
          <a:prstGeom prst="rect">
            <a:avLst/>
          </a:prstGeom>
        </p:spPr>
      </p:pic>
      <p:pic>
        <p:nvPicPr>
          <p:cNvPr id="4" name="Picture 3">
            <a:extLst>
              <a:ext uri="{FF2B5EF4-FFF2-40B4-BE49-F238E27FC236}">
                <a16:creationId xmlns:a16="http://schemas.microsoft.com/office/drawing/2014/main" id="{3E6CF262-FF09-E893-382D-F42A1DA25B2D}"/>
              </a:ext>
            </a:extLst>
          </p:cNvPr>
          <p:cNvPicPr>
            <a:picLocks noChangeAspect="1"/>
          </p:cNvPicPr>
          <p:nvPr/>
        </p:nvPicPr>
        <p:blipFill>
          <a:blip r:embed="rId3"/>
          <a:stretch>
            <a:fillRect/>
          </a:stretch>
        </p:blipFill>
        <p:spPr>
          <a:xfrm>
            <a:off x="8159394" y="467162"/>
            <a:ext cx="3920314" cy="4108948"/>
          </a:xfrm>
          <a:prstGeom prst="rect">
            <a:avLst/>
          </a:prstGeom>
        </p:spPr>
      </p:pic>
      <p:pic>
        <p:nvPicPr>
          <p:cNvPr id="3" name="Picture 2">
            <a:extLst>
              <a:ext uri="{FF2B5EF4-FFF2-40B4-BE49-F238E27FC236}">
                <a16:creationId xmlns:a16="http://schemas.microsoft.com/office/drawing/2014/main" id="{E6375AD7-C3C4-153B-88C2-E10D1CFEE5BC}"/>
              </a:ext>
            </a:extLst>
          </p:cNvPr>
          <p:cNvPicPr>
            <a:picLocks noChangeAspect="1"/>
          </p:cNvPicPr>
          <p:nvPr/>
        </p:nvPicPr>
        <p:blipFill>
          <a:blip r:embed="rId4"/>
          <a:stretch>
            <a:fillRect/>
          </a:stretch>
        </p:blipFill>
        <p:spPr>
          <a:xfrm>
            <a:off x="38168" y="452890"/>
            <a:ext cx="3933930" cy="4123220"/>
          </a:xfrm>
          <a:prstGeom prst="rect">
            <a:avLst/>
          </a:prstGeom>
        </p:spPr>
      </p:pic>
      <p:sp>
        <p:nvSpPr>
          <p:cNvPr id="8" name="TextBox 7">
            <a:extLst>
              <a:ext uri="{FF2B5EF4-FFF2-40B4-BE49-F238E27FC236}">
                <a16:creationId xmlns:a16="http://schemas.microsoft.com/office/drawing/2014/main" id="{CDB65451-97BD-414E-9FD4-1D2155093845}"/>
              </a:ext>
            </a:extLst>
          </p:cNvPr>
          <p:cNvSpPr txBox="1"/>
          <p:nvPr/>
        </p:nvSpPr>
        <p:spPr>
          <a:xfrm>
            <a:off x="4073230" y="15307"/>
            <a:ext cx="535782"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b</a:t>
            </a:r>
          </a:p>
        </p:txBody>
      </p:sp>
      <p:sp>
        <p:nvSpPr>
          <p:cNvPr id="9" name="TextBox 8">
            <a:extLst>
              <a:ext uri="{FF2B5EF4-FFF2-40B4-BE49-F238E27FC236}">
                <a16:creationId xmlns:a16="http://schemas.microsoft.com/office/drawing/2014/main" id="{8DC7DCAF-2041-AF48-9393-17CA90847A7D}"/>
              </a:ext>
            </a:extLst>
          </p:cNvPr>
          <p:cNvSpPr txBox="1"/>
          <p:nvPr/>
        </p:nvSpPr>
        <p:spPr>
          <a:xfrm>
            <a:off x="8139488" y="-1"/>
            <a:ext cx="535782"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c</a:t>
            </a:r>
          </a:p>
        </p:txBody>
      </p:sp>
      <p:sp>
        <p:nvSpPr>
          <p:cNvPr id="11" name="Triangle 10">
            <a:extLst>
              <a:ext uri="{FF2B5EF4-FFF2-40B4-BE49-F238E27FC236}">
                <a16:creationId xmlns:a16="http://schemas.microsoft.com/office/drawing/2014/main" id="{30C406BF-E9DF-8E4E-B1CA-B643855C6FBF}"/>
              </a:ext>
            </a:extLst>
          </p:cNvPr>
          <p:cNvSpPr/>
          <p:nvPr/>
        </p:nvSpPr>
        <p:spPr>
          <a:xfrm rot="5400000">
            <a:off x="4831994" y="1215315"/>
            <a:ext cx="70456" cy="120503"/>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F7835845-F6C3-C94A-90FB-0B93C99D59D2}"/>
              </a:ext>
            </a:extLst>
          </p:cNvPr>
          <p:cNvSpPr/>
          <p:nvPr/>
        </p:nvSpPr>
        <p:spPr>
          <a:xfrm rot="5400000">
            <a:off x="8820620" y="1232144"/>
            <a:ext cx="70456" cy="120503"/>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B032C8D-513C-1D45-A4E7-5ED9D5FBE07F}"/>
              </a:ext>
            </a:extLst>
          </p:cNvPr>
          <p:cNvSpPr txBox="1"/>
          <p:nvPr/>
        </p:nvSpPr>
        <p:spPr>
          <a:xfrm>
            <a:off x="185738" y="4757737"/>
            <a:ext cx="11694319" cy="1569660"/>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Figure S7</a:t>
            </a:r>
            <a:r>
              <a:rPr lang="en-US" sz="1600" dirty="0">
                <a:latin typeface="Arial" panose="020B0604020202020204" pitchFamily="34" charset="0"/>
                <a:cs typeface="Arial" panose="020B0604020202020204" pitchFamily="34" charset="0"/>
              </a:rPr>
              <a:t>: Error bar plots of the log hazard ratios and 95% confidence intervals for the features used in the stratified Cox-regression analysis of overall survival in TCGA cohorts. Features are based on HLA makers and immune cell proportions, and also include age at diagnosis, tumor purity and ploidy. Features were standardized in before being input to Cox-regression models. The panels show different scenarios of neoantigen measurements: </a:t>
            </a:r>
            <a:r>
              <a:rPr lang="en-US" sz="1600" b="1" dirty="0">
                <a:latin typeface="Arial" panose="020B0604020202020204" pitchFamily="34" charset="0"/>
                <a:cs typeface="Arial" panose="020B0604020202020204" pitchFamily="34" charset="0"/>
              </a:rPr>
              <a:t>a.</a:t>
            </a:r>
            <a:r>
              <a:rPr lang="en-US" sz="1600" dirty="0">
                <a:latin typeface="Arial" panose="020B0604020202020204" pitchFamily="34" charset="0"/>
                <a:cs typeface="Arial" panose="020B0604020202020204" pitchFamily="34" charset="0"/>
              </a:rPr>
              <a:t> neoantigen counts were predicted by </a:t>
            </a:r>
            <a:r>
              <a:rPr lang="en-US" sz="1600" dirty="0" err="1">
                <a:latin typeface="Arial" panose="020B0604020202020204" pitchFamily="34" charset="0"/>
                <a:cs typeface="Arial" panose="020B0604020202020204" pitchFamily="34" charset="0"/>
              </a:rPr>
              <a:t>MHCflurry</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b.</a:t>
            </a:r>
            <a:r>
              <a:rPr lang="en-US" sz="1600" dirty="0">
                <a:latin typeface="Arial" panose="020B0604020202020204" pitchFamily="34" charset="0"/>
                <a:cs typeface="Arial" panose="020B0604020202020204" pitchFamily="34" charset="0"/>
              </a:rPr>
              <a:t> neoantigen counts were predicted by </a:t>
            </a:r>
            <a:r>
              <a:rPr lang="en-US" sz="1600" dirty="0" err="1">
                <a:latin typeface="Arial" panose="020B0604020202020204" pitchFamily="34" charset="0"/>
                <a:cs typeface="Arial" panose="020B0604020202020204" pitchFamily="34" charset="0"/>
              </a:rPr>
              <a:t>MHCpan</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c.</a:t>
            </a:r>
            <a:r>
              <a:rPr lang="en-US" sz="1600" dirty="0">
                <a:latin typeface="Arial" panose="020B0604020202020204" pitchFamily="34" charset="0"/>
                <a:cs typeface="Arial" panose="020B0604020202020204" pitchFamily="34" charset="0"/>
              </a:rPr>
              <a:t> neoantigen counts were predicted by </a:t>
            </a:r>
            <a:r>
              <a:rPr lang="en-US" sz="1600" dirty="0" err="1">
                <a:latin typeface="Arial" panose="020B0604020202020204" pitchFamily="34" charset="0"/>
                <a:cs typeface="Arial" panose="020B0604020202020204" pitchFamily="34" charset="0"/>
              </a:rPr>
              <a:t>MHCflurry</a:t>
            </a:r>
            <a:r>
              <a:rPr lang="en-US" sz="1600" dirty="0">
                <a:latin typeface="Arial" panose="020B0604020202020204" pitchFamily="34" charset="0"/>
                <a:cs typeface="Arial" panose="020B0604020202020204" pitchFamily="34" charset="0"/>
              </a:rPr>
              <a:t> and then converted to their fractions. Significance labels: “*”: </a:t>
            </a:r>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0.05; “**”: </a:t>
            </a:r>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0.01; “***”: </a:t>
            </a:r>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0.001; “****”: </a:t>
            </a:r>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 &lt; 0.0001. </a:t>
            </a:r>
          </a:p>
        </p:txBody>
      </p:sp>
      <p:sp>
        <p:nvSpPr>
          <p:cNvPr id="2" name="TextBox 1">
            <a:extLst>
              <a:ext uri="{FF2B5EF4-FFF2-40B4-BE49-F238E27FC236}">
                <a16:creationId xmlns:a16="http://schemas.microsoft.com/office/drawing/2014/main" id="{8C871D21-BF72-1D60-AB88-902C00C4227E}"/>
              </a:ext>
            </a:extLst>
          </p:cNvPr>
          <p:cNvSpPr txBox="1"/>
          <p:nvPr/>
        </p:nvSpPr>
        <p:spPr>
          <a:xfrm>
            <a:off x="8680066" y="480221"/>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0" name="TextBox 9">
            <a:extLst>
              <a:ext uri="{FF2B5EF4-FFF2-40B4-BE49-F238E27FC236}">
                <a16:creationId xmlns:a16="http://schemas.microsoft.com/office/drawing/2014/main" id="{FFA32CAA-2A99-5D80-073D-0DA5B91435E0}"/>
              </a:ext>
            </a:extLst>
          </p:cNvPr>
          <p:cNvSpPr txBox="1"/>
          <p:nvPr/>
        </p:nvSpPr>
        <p:spPr>
          <a:xfrm>
            <a:off x="9193958" y="632621"/>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D2A7D557-B64D-4766-E5BC-E35C1BC566A7}"/>
              </a:ext>
            </a:extLst>
          </p:cNvPr>
          <p:cNvSpPr txBox="1"/>
          <p:nvPr/>
        </p:nvSpPr>
        <p:spPr>
          <a:xfrm>
            <a:off x="8840707" y="752073"/>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5" name="TextBox 14">
            <a:extLst>
              <a:ext uri="{FF2B5EF4-FFF2-40B4-BE49-F238E27FC236}">
                <a16:creationId xmlns:a16="http://schemas.microsoft.com/office/drawing/2014/main" id="{B5D7D89D-667C-C29F-0E7E-A253A7360886}"/>
              </a:ext>
            </a:extLst>
          </p:cNvPr>
          <p:cNvSpPr txBox="1"/>
          <p:nvPr/>
        </p:nvSpPr>
        <p:spPr>
          <a:xfrm>
            <a:off x="4705508" y="471980"/>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4A3D480C-EAFE-A09D-B072-988000DAC7CB}"/>
              </a:ext>
            </a:extLst>
          </p:cNvPr>
          <p:cNvSpPr txBox="1"/>
          <p:nvPr/>
        </p:nvSpPr>
        <p:spPr>
          <a:xfrm>
            <a:off x="5212139" y="620264"/>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7" name="TextBox 16">
            <a:extLst>
              <a:ext uri="{FF2B5EF4-FFF2-40B4-BE49-F238E27FC236}">
                <a16:creationId xmlns:a16="http://schemas.microsoft.com/office/drawing/2014/main" id="{6819C41A-AE67-FCDC-5210-C659178C922B}"/>
              </a:ext>
            </a:extLst>
          </p:cNvPr>
          <p:cNvSpPr txBox="1"/>
          <p:nvPr/>
        </p:nvSpPr>
        <p:spPr>
          <a:xfrm>
            <a:off x="4878507" y="756189"/>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968B9614-8D54-4384-8E12-8D9441550E32}"/>
              </a:ext>
            </a:extLst>
          </p:cNvPr>
          <p:cNvSpPr txBox="1"/>
          <p:nvPr/>
        </p:nvSpPr>
        <p:spPr>
          <a:xfrm>
            <a:off x="4112093" y="3931669"/>
            <a:ext cx="77847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36BBB03B-AB02-9983-200C-E97D10485080}"/>
              </a:ext>
            </a:extLst>
          </p:cNvPr>
          <p:cNvSpPr txBox="1"/>
          <p:nvPr/>
        </p:nvSpPr>
        <p:spPr>
          <a:xfrm>
            <a:off x="1019010" y="613822"/>
            <a:ext cx="4902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9" name="TextBox 18">
            <a:extLst>
              <a:ext uri="{FF2B5EF4-FFF2-40B4-BE49-F238E27FC236}">
                <a16:creationId xmlns:a16="http://schemas.microsoft.com/office/drawing/2014/main" id="{0DB52FE3-C56A-6DBF-4AEB-D49611F042BB}"/>
              </a:ext>
            </a:extLst>
          </p:cNvPr>
          <p:cNvSpPr txBox="1"/>
          <p:nvPr/>
        </p:nvSpPr>
        <p:spPr>
          <a:xfrm>
            <a:off x="524923" y="467162"/>
            <a:ext cx="4902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20" name="TextBox 19">
            <a:extLst>
              <a:ext uri="{FF2B5EF4-FFF2-40B4-BE49-F238E27FC236}">
                <a16:creationId xmlns:a16="http://schemas.microsoft.com/office/drawing/2014/main" id="{7C4CFEE6-564D-698C-7D53-5511C426C892}"/>
              </a:ext>
            </a:extLst>
          </p:cNvPr>
          <p:cNvSpPr txBox="1"/>
          <p:nvPr/>
        </p:nvSpPr>
        <p:spPr>
          <a:xfrm>
            <a:off x="701890" y="728914"/>
            <a:ext cx="4902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21" name="TextBox 20">
            <a:extLst>
              <a:ext uri="{FF2B5EF4-FFF2-40B4-BE49-F238E27FC236}">
                <a16:creationId xmlns:a16="http://schemas.microsoft.com/office/drawing/2014/main" id="{AF61049B-D095-E2B2-5B39-C3BA3C25C6B6}"/>
              </a:ext>
            </a:extLst>
          </p:cNvPr>
          <p:cNvSpPr txBox="1"/>
          <p:nvPr/>
        </p:nvSpPr>
        <p:spPr>
          <a:xfrm>
            <a:off x="1224679" y="874086"/>
            <a:ext cx="4902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26" name="Triangle 25">
            <a:extLst>
              <a:ext uri="{FF2B5EF4-FFF2-40B4-BE49-F238E27FC236}">
                <a16:creationId xmlns:a16="http://schemas.microsoft.com/office/drawing/2014/main" id="{8A8914AD-9D89-5D6A-20CA-778E66A254ED}"/>
              </a:ext>
            </a:extLst>
          </p:cNvPr>
          <p:cNvSpPr/>
          <p:nvPr/>
        </p:nvSpPr>
        <p:spPr>
          <a:xfrm rot="5400000">
            <a:off x="647021" y="1181303"/>
            <a:ext cx="70456" cy="120503"/>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F4E9328-8C9D-D538-5964-3E89F88A3DBE}"/>
              </a:ext>
            </a:extLst>
          </p:cNvPr>
          <p:cNvSpPr txBox="1"/>
          <p:nvPr/>
        </p:nvSpPr>
        <p:spPr>
          <a:xfrm>
            <a:off x="111959" y="15307"/>
            <a:ext cx="535782"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a</a:t>
            </a:r>
          </a:p>
        </p:txBody>
      </p:sp>
      <p:sp>
        <p:nvSpPr>
          <p:cNvPr id="25" name="TextBox 24">
            <a:extLst>
              <a:ext uri="{FF2B5EF4-FFF2-40B4-BE49-F238E27FC236}">
                <a16:creationId xmlns:a16="http://schemas.microsoft.com/office/drawing/2014/main" id="{BD92E045-3F5D-2337-2494-3155A176FF0E}"/>
              </a:ext>
            </a:extLst>
          </p:cNvPr>
          <p:cNvSpPr txBox="1"/>
          <p:nvPr/>
        </p:nvSpPr>
        <p:spPr>
          <a:xfrm>
            <a:off x="180715" y="4268333"/>
            <a:ext cx="1778226"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7,062 observations</a:t>
            </a:r>
          </a:p>
        </p:txBody>
      </p:sp>
      <p:sp>
        <p:nvSpPr>
          <p:cNvPr id="28" name="TextBox 27">
            <a:extLst>
              <a:ext uri="{FF2B5EF4-FFF2-40B4-BE49-F238E27FC236}">
                <a16:creationId xmlns:a16="http://schemas.microsoft.com/office/drawing/2014/main" id="{F1C920CC-679C-6EC5-A423-C1AA98E4971B}"/>
              </a:ext>
            </a:extLst>
          </p:cNvPr>
          <p:cNvSpPr txBox="1"/>
          <p:nvPr/>
        </p:nvSpPr>
        <p:spPr>
          <a:xfrm>
            <a:off x="8248421" y="4271279"/>
            <a:ext cx="1778225"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6,979 observations</a:t>
            </a:r>
          </a:p>
        </p:txBody>
      </p:sp>
      <p:sp>
        <p:nvSpPr>
          <p:cNvPr id="29" name="TextBox 28">
            <a:extLst>
              <a:ext uri="{FF2B5EF4-FFF2-40B4-BE49-F238E27FC236}">
                <a16:creationId xmlns:a16="http://schemas.microsoft.com/office/drawing/2014/main" id="{5B92E702-D582-BC2E-1070-2A1330561864}"/>
              </a:ext>
            </a:extLst>
          </p:cNvPr>
          <p:cNvSpPr txBox="1"/>
          <p:nvPr/>
        </p:nvSpPr>
        <p:spPr>
          <a:xfrm>
            <a:off x="4188562" y="4268333"/>
            <a:ext cx="1778225"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6,958 observations</a:t>
            </a:r>
          </a:p>
        </p:txBody>
      </p:sp>
      <p:sp>
        <p:nvSpPr>
          <p:cNvPr id="30" name="TextBox 29">
            <a:extLst>
              <a:ext uri="{FF2B5EF4-FFF2-40B4-BE49-F238E27FC236}">
                <a16:creationId xmlns:a16="http://schemas.microsoft.com/office/drawing/2014/main" id="{EFAC3514-DE0C-2BC7-846D-990E7BE2095C}"/>
              </a:ext>
            </a:extLst>
          </p:cNvPr>
          <p:cNvSpPr txBox="1"/>
          <p:nvPr/>
        </p:nvSpPr>
        <p:spPr>
          <a:xfrm>
            <a:off x="5406636" y="902502"/>
            <a:ext cx="49028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88572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DB65451-97BD-414E-9FD4-1D2155093845}"/>
              </a:ext>
            </a:extLst>
          </p:cNvPr>
          <p:cNvSpPr txBox="1"/>
          <p:nvPr/>
        </p:nvSpPr>
        <p:spPr>
          <a:xfrm>
            <a:off x="636186" y="15307"/>
            <a:ext cx="533929" cy="592662"/>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a</a:t>
            </a:r>
          </a:p>
        </p:txBody>
      </p:sp>
      <p:sp>
        <p:nvSpPr>
          <p:cNvPr id="9" name="TextBox 8">
            <a:extLst>
              <a:ext uri="{FF2B5EF4-FFF2-40B4-BE49-F238E27FC236}">
                <a16:creationId xmlns:a16="http://schemas.microsoft.com/office/drawing/2014/main" id="{8DC7DCAF-2041-AF48-9393-17CA90847A7D}"/>
              </a:ext>
            </a:extLst>
          </p:cNvPr>
          <p:cNvSpPr txBox="1"/>
          <p:nvPr/>
        </p:nvSpPr>
        <p:spPr>
          <a:xfrm>
            <a:off x="6092869" y="-1"/>
            <a:ext cx="535782"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b</a:t>
            </a:r>
          </a:p>
        </p:txBody>
      </p:sp>
      <p:sp>
        <p:nvSpPr>
          <p:cNvPr id="13" name="TextBox 12">
            <a:extLst>
              <a:ext uri="{FF2B5EF4-FFF2-40B4-BE49-F238E27FC236}">
                <a16:creationId xmlns:a16="http://schemas.microsoft.com/office/drawing/2014/main" id="{EB032C8D-513C-1D45-A4E7-5ED9D5FBE07F}"/>
              </a:ext>
            </a:extLst>
          </p:cNvPr>
          <p:cNvSpPr txBox="1"/>
          <p:nvPr/>
        </p:nvSpPr>
        <p:spPr>
          <a:xfrm>
            <a:off x="185738" y="5289081"/>
            <a:ext cx="11694319" cy="1323439"/>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Figure S8</a:t>
            </a:r>
            <a:r>
              <a:rPr lang="en-US" sz="1600" dirty="0">
                <a:latin typeface="Arial" panose="020B0604020202020204" pitchFamily="34" charset="0"/>
                <a:cs typeface="Arial" panose="020B0604020202020204" pitchFamily="34" charset="0"/>
              </a:rPr>
              <a:t>: Association between HLA-I ASE loss and overall survival per TCGA cohort. A univariate Cox-regression model was performed within each TCGA-cohort. Error bars show the log hazard ratios and 95% confidence intervals. The nominal (value on the left) and </a:t>
            </a:r>
            <a:r>
              <a:rPr lang="en-US" sz="1600" dirty="0" err="1">
                <a:latin typeface="Arial" panose="020B0604020202020204" pitchFamily="34" charset="0"/>
                <a:cs typeface="Arial" panose="020B0604020202020204" pitchFamily="34" charset="0"/>
              </a:rPr>
              <a:t>Benjamini</a:t>
            </a:r>
            <a:r>
              <a:rPr lang="en-US" sz="1600" dirty="0">
                <a:latin typeface="Arial" panose="020B0604020202020204" pitchFamily="34" charset="0"/>
                <a:cs typeface="Arial" panose="020B0604020202020204" pitchFamily="34" charset="0"/>
              </a:rPr>
              <a:t>-Hochberg corrected (value on the right) </a:t>
            </a:r>
            <a:r>
              <a:rPr lang="en-US" sz="1600" i="1" dirty="0">
                <a:latin typeface="Arial" panose="020B0604020202020204" pitchFamily="34" charset="0"/>
                <a:cs typeface="Arial" panose="020B0604020202020204" pitchFamily="34" charset="0"/>
              </a:rPr>
              <a:t>p</a:t>
            </a:r>
            <a:r>
              <a:rPr lang="en-US" sz="1600" dirty="0">
                <a:latin typeface="Arial" panose="020B0604020202020204" pitchFamily="34" charset="0"/>
                <a:cs typeface="Arial" panose="020B0604020202020204" pitchFamily="34" charset="0"/>
              </a:rPr>
              <a:t>-values for each test are shown in parentheses. </a:t>
            </a:r>
            <a:r>
              <a:rPr lang="en-US" sz="1600" b="1" dirty="0">
                <a:latin typeface="Arial" panose="020B0604020202020204" pitchFamily="34" charset="0"/>
                <a:cs typeface="Arial" panose="020B0604020202020204" pitchFamily="34" charset="0"/>
              </a:rPr>
              <a:t>a.</a:t>
            </a:r>
            <a:r>
              <a:rPr lang="en-US" sz="1600" dirty="0">
                <a:latin typeface="Arial" panose="020B0604020202020204" pitchFamily="34" charset="0"/>
                <a:cs typeface="Arial" panose="020B0604020202020204" pitchFamily="34" charset="0"/>
              </a:rPr>
              <a:t> The HLA-I ASE loss was taken as the covariate. </a:t>
            </a:r>
            <a:r>
              <a:rPr lang="en-US" sz="1600" b="1" dirty="0">
                <a:latin typeface="Arial" panose="020B0604020202020204" pitchFamily="34" charset="0"/>
                <a:cs typeface="Arial" panose="020B0604020202020204" pitchFamily="34" charset="0"/>
              </a:rPr>
              <a:t>b.</a:t>
            </a:r>
            <a:r>
              <a:rPr lang="en-US" sz="1600" dirty="0">
                <a:latin typeface="Arial" panose="020B0604020202020204" pitchFamily="34" charset="0"/>
                <a:cs typeface="Arial" panose="020B0604020202020204" pitchFamily="34" charset="0"/>
              </a:rPr>
              <a:t> HLA-I ASE loss together with positive count of predicted neoantigen with affinity to gene with ASE loss was taken as the covariate.</a:t>
            </a:r>
          </a:p>
        </p:txBody>
      </p:sp>
      <p:pic>
        <p:nvPicPr>
          <p:cNvPr id="2" name="Picture 1">
            <a:extLst>
              <a:ext uri="{FF2B5EF4-FFF2-40B4-BE49-F238E27FC236}">
                <a16:creationId xmlns:a16="http://schemas.microsoft.com/office/drawing/2014/main" id="{F0D15301-F307-DA92-B622-7336CBA3B7FC}"/>
              </a:ext>
            </a:extLst>
          </p:cNvPr>
          <p:cNvPicPr>
            <a:picLocks noChangeAspect="1"/>
          </p:cNvPicPr>
          <p:nvPr/>
        </p:nvPicPr>
        <p:blipFill>
          <a:blip r:embed="rId2"/>
          <a:stretch>
            <a:fillRect/>
          </a:stretch>
        </p:blipFill>
        <p:spPr>
          <a:xfrm>
            <a:off x="1033778" y="152420"/>
            <a:ext cx="4922633" cy="5136661"/>
          </a:xfrm>
          <a:prstGeom prst="rect">
            <a:avLst/>
          </a:prstGeom>
        </p:spPr>
      </p:pic>
      <p:pic>
        <p:nvPicPr>
          <p:cNvPr id="3" name="Picture 2">
            <a:extLst>
              <a:ext uri="{FF2B5EF4-FFF2-40B4-BE49-F238E27FC236}">
                <a16:creationId xmlns:a16="http://schemas.microsoft.com/office/drawing/2014/main" id="{7A32C785-B064-0DC2-2945-44069E58C211}"/>
              </a:ext>
            </a:extLst>
          </p:cNvPr>
          <p:cNvPicPr>
            <a:picLocks noChangeAspect="1"/>
          </p:cNvPicPr>
          <p:nvPr/>
        </p:nvPicPr>
        <p:blipFill>
          <a:blip r:embed="rId3"/>
          <a:stretch>
            <a:fillRect/>
          </a:stretch>
        </p:blipFill>
        <p:spPr>
          <a:xfrm>
            <a:off x="6496770" y="152419"/>
            <a:ext cx="4922632" cy="5137103"/>
          </a:xfrm>
          <a:prstGeom prst="rect">
            <a:avLst/>
          </a:prstGeom>
        </p:spPr>
      </p:pic>
    </p:spTree>
    <p:extLst>
      <p:ext uri="{BB962C8B-B14F-4D97-AF65-F5344CB8AC3E}">
        <p14:creationId xmlns:p14="http://schemas.microsoft.com/office/powerpoint/2010/main" val="2294409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28A228-D1D0-E6CD-32F4-B77C5803071D}"/>
              </a:ext>
            </a:extLst>
          </p:cNvPr>
          <p:cNvSpPr txBox="1"/>
          <p:nvPr/>
        </p:nvSpPr>
        <p:spPr>
          <a:xfrm>
            <a:off x="1212484" y="4717785"/>
            <a:ext cx="3984697" cy="535531"/>
          </a:xfrm>
          <a:prstGeom prst="rect">
            <a:avLst/>
          </a:prstGeom>
          <a:noFill/>
        </p:spPr>
        <p:txBody>
          <a:bodyPr wrap="square" rtlCol="0">
            <a:spAutoFit/>
          </a:bodyPr>
          <a:lstStyle/>
          <a:p>
            <a:r>
              <a:rPr lang="en-US" sz="1440" dirty="0">
                <a:latin typeface="Arial" panose="020B0604020202020204" pitchFamily="34" charset="0"/>
                <a:cs typeface="Arial" panose="020B0604020202020204" pitchFamily="34" charset="0"/>
              </a:rPr>
              <a:t>45 (0)           8 (10)             2 (14)             0 (15)</a:t>
            </a:r>
          </a:p>
          <a:p>
            <a:r>
              <a:rPr lang="en-US" sz="1440" dirty="0">
                <a:latin typeface="Arial" panose="020B0604020202020204" pitchFamily="34" charset="0"/>
                <a:cs typeface="Arial" panose="020B0604020202020204" pitchFamily="34" charset="0"/>
              </a:rPr>
              <a:t>85 (1)          14 (34)            4 (40)             1 (41)</a:t>
            </a:r>
          </a:p>
        </p:txBody>
      </p:sp>
      <p:pic>
        <p:nvPicPr>
          <p:cNvPr id="5" name="Picture 4">
            <a:extLst>
              <a:ext uri="{FF2B5EF4-FFF2-40B4-BE49-F238E27FC236}">
                <a16:creationId xmlns:a16="http://schemas.microsoft.com/office/drawing/2014/main" id="{634E5DC6-44B1-1361-7340-EE087E3207DC}"/>
              </a:ext>
            </a:extLst>
          </p:cNvPr>
          <p:cNvPicPr>
            <a:picLocks noChangeAspect="1"/>
          </p:cNvPicPr>
          <p:nvPr/>
        </p:nvPicPr>
        <p:blipFill>
          <a:blip r:embed="rId2"/>
          <a:stretch>
            <a:fillRect/>
          </a:stretch>
        </p:blipFill>
        <p:spPr>
          <a:xfrm>
            <a:off x="740575" y="863156"/>
            <a:ext cx="4456606" cy="3783687"/>
          </a:xfrm>
          <a:prstGeom prst="rect">
            <a:avLst/>
          </a:prstGeom>
        </p:spPr>
      </p:pic>
      <p:pic>
        <p:nvPicPr>
          <p:cNvPr id="6" name="Picture 5">
            <a:extLst>
              <a:ext uri="{FF2B5EF4-FFF2-40B4-BE49-F238E27FC236}">
                <a16:creationId xmlns:a16="http://schemas.microsoft.com/office/drawing/2014/main" id="{9ED19D8C-AC35-01FF-1432-5B9C8531ED78}"/>
              </a:ext>
            </a:extLst>
          </p:cNvPr>
          <p:cNvPicPr>
            <a:picLocks noChangeAspect="1"/>
          </p:cNvPicPr>
          <p:nvPr/>
        </p:nvPicPr>
        <p:blipFill>
          <a:blip r:embed="rId3"/>
          <a:stretch>
            <a:fillRect/>
          </a:stretch>
        </p:blipFill>
        <p:spPr>
          <a:xfrm>
            <a:off x="782615" y="4759825"/>
            <a:ext cx="490079" cy="433532"/>
          </a:xfrm>
          <a:prstGeom prst="rect">
            <a:avLst/>
          </a:prstGeom>
        </p:spPr>
      </p:pic>
      <p:sp>
        <p:nvSpPr>
          <p:cNvPr id="7" name="TextBox 6">
            <a:extLst>
              <a:ext uri="{FF2B5EF4-FFF2-40B4-BE49-F238E27FC236}">
                <a16:creationId xmlns:a16="http://schemas.microsoft.com/office/drawing/2014/main" id="{139867BF-B3F4-4194-CBEF-02B6399FB4CD}"/>
              </a:ext>
            </a:extLst>
          </p:cNvPr>
          <p:cNvSpPr txBox="1"/>
          <p:nvPr/>
        </p:nvSpPr>
        <p:spPr>
          <a:xfrm>
            <a:off x="2291669" y="463046"/>
            <a:ext cx="1826325"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TCGA-PDAC</a:t>
            </a:r>
          </a:p>
        </p:txBody>
      </p:sp>
      <p:sp>
        <p:nvSpPr>
          <p:cNvPr id="8" name="TextBox 7">
            <a:extLst>
              <a:ext uri="{FF2B5EF4-FFF2-40B4-BE49-F238E27FC236}">
                <a16:creationId xmlns:a16="http://schemas.microsoft.com/office/drawing/2014/main" id="{F388D29A-81C2-5669-C133-4C786FEEC801}"/>
              </a:ext>
            </a:extLst>
          </p:cNvPr>
          <p:cNvSpPr txBox="1"/>
          <p:nvPr/>
        </p:nvSpPr>
        <p:spPr>
          <a:xfrm>
            <a:off x="1665362" y="5385277"/>
            <a:ext cx="3617974"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HLA-I ASE loss and neoantigen affinity to gene </a:t>
            </a:r>
            <a:r>
              <a:rPr lang="en-US" sz="1200">
                <a:latin typeface="Arial" panose="020B0604020202020204" pitchFamily="34" charset="0"/>
                <a:cs typeface="Arial" panose="020B0604020202020204" pitchFamily="34" charset="0"/>
              </a:rPr>
              <a:t>with ASE </a:t>
            </a:r>
            <a:r>
              <a:rPr lang="en-US" sz="1200" dirty="0">
                <a:latin typeface="Arial" panose="020B0604020202020204" pitchFamily="34" charset="0"/>
                <a:cs typeface="Arial" panose="020B0604020202020204" pitchFamily="34" charset="0"/>
              </a:rPr>
              <a:t>loss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HLA-I ASE WT or no neoantigen affinity</a:t>
            </a:r>
          </a:p>
        </p:txBody>
      </p:sp>
      <p:pic>
        <p:nvPicPr>
          <p:cNvPr id="9" name="Picture 8">
            <a:extLst>
              <a:ext uri="{FF2B5EF4-FFF2-40B4-BE49-F238E27FC236}">
                <a16:creationId xmlns:a16="http://schemas.microsoft.com/office/drawing/2014/main" id="{7C203F47-BF28-C7EE-730C-320C9B5733D2}"/>
              </a:ext>
            </a:extLst>
          </p:cNvPr>
          <p:cNvPicPr>
            <a:picLocks noChangeAspect="1"/>
          </p:cNvPicPr>
          <p:nvPr/>
        </p:nvPicPr>
        <p:blipFill>
          <a:blip r:embed="rId4"/>
          <a:stretch>
            <a:fillRect/>
          </a:stretch>
        </p:blipFill>
        <p:spPr>
          <a:xfrm>
            <a:off x="1106967" y="5517511"/>
            <a:ext cx="558395" cy="212853"/>
          </a:xfrm>
          <a:prstGeom prst="rect">
            <a:avLst/>
          </a:prstGeom>
        </p:spPr>
      </p:pic>
      <p:pic>
        <p:nvPicPr>
          <p:cNvPr id="10" name="Picture 9">
            <a:extLst>
              <a:ext uri="{FF2B5EF4-FFF2-40B4-BE49-F238E27FC236}">
                <a16:creationId xmlns:a16="http://schemas.microsoft.com/office/drawing/2014/main" id="{8AD23185-F64C-DD32-4120-9B2B152061B2}"/>
              </a:ext>
            </a:extLst>
          </p:cNvPr>
          <p:cNvPicPr>
            <a:picLocks noChangeAspect="1"/>
          </p:cNvPicPr>
          <p:nvPr/>
        </p:nvPicPr>
        <p:blipFill>
          <a:blip r:embed="rId5"/>
          <a:stretch>
            <a:fillRect/>
          </a:stretch>
        </p:blipFill>
        <p:spPr>
          <a:xfrm>
            <a:off x="1046052" y="5954511"/>
            <a:ext cx="612110" cy="206477"/>
          </a:xfrm>
          <a:prstGeom prst="rect">
            <a:avLst/>
          </a:prstGeom>
        </p:spPr>
      </p:pic>
      <p:sp>
        <p:nvSpPr>
          <p:cNvPr id="11" name="TextBox 10">
            <a:extLst>
              <a:ext uri="{FF2B5EF4-FFF2-40B4-BE49-F238E27FC236}">
                <a16:creationId xmlns:a16="http://schemas.microsoft.com/office/drawing/2014/main" id="{74931AA4-DF77-F051-404A-AB0C18F5B2D1}"/>
              </a:ext>
            </a:extLst>
          </p:cNvPr>
          <p:cNvSpPr txBox="1"/>
          <p:nvPr/>
        </p:nvSpPr>
        <p:spPr>
          <a:xfrm>
            <a:off x="1578619" y="3564251"/>
            <a:ext cx="92904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LR</a:t>
            </a:r>
            <a:r>
              <a:rPr lang="en-US" sz="1200" dirty="0">
                <a:latin typeface="Arial" panose="020B0604020202020204" pitchFamily="34" charset="0"/>
                <a:cs typeface="Arial" panose="020B0604020202020204" pitchFamily="34" charset="0"/>
              </a:rPr>
              <a:t> = 3.74</a:t>
            </a:r>
          </a:p>
          <a:p>
            <a:r>
              <a:rPr lang="en-US" sz="1200" i="1" dirty="0">
                <a:latin typeface="Arial" panose="020B0604020202020204" pitchFamily="34" charset="0"/>
                <a:cs typeface="Arial" panose="020B0604020202020204" pitchFamily="34" charset="0"/>
              </a:rPr>
              <a:t>p</a:t>
            </a:r>
            <a:r>
              <a:rPr lang="en-US" sz="1200" dirty="0">
                <a:latin typeface="Arial" panose="020B0604020202020204" pitchFamily="34" charset="0"/>
                <a:cs typeface="Arial" panose="020B0604020202020204" pitchFamily="34" charset="0"/>
              </a:rPr>
              <a:t> = 0.05</a:t>
            </a:r>
          </a:p>
        </p:txBody>
      </p:sp>
      <p:sp>
        <p:nvSpPr>
          <p:cNvPr id="13" name="TextBox 12">
            <a:extLst>
              <a:ext uri="{FF2B5EF4-FFF2-40B4-BE49-F238E27FC236}">
                <a16:creationId xmlns:a16="http://schemas.microsoft.com/office/drawing/2014/main" id="{49051660-3234-3694-4BC6-E9B11CD42A52}"/>
              </a:ext>
            </a:extLst>
          </p:cNvPr>
          <p:cNvSpPr txBox="1"/>
          <p:nvPr/>
        </p:nvSpPr>
        <p:spPr>
          <a:xfrm>
            <a:off x="5780868" y="463046"/>
            <a:ext cx="5517396" cy="2031325"/>
          </a:xfrm>
          <a:prstGeom prst="rect">
            <a:avLst/>
          </a:prstGeom>
          <a:noFill/>
        </p:spPr>
        <p:txBody>
          <a:bodyPr wrap="square" rtlCol="0">
            <a:spAutoFit/>
          </a:bodyPr>
          <a:lstStyle/>
          <a:p>
            <a:r>
              <a:rPr lang="en-US" sz="1800" b="1" dirty="0">
                <a:solidFill>
                  <a:srgbClr val="000000"/>
                </a:solidFill>
                <a:effectLst/>
                <a:latin typeface="Arial" panose="020B0604020202020204" pitchFamily="34" charset="0"/>
                <a:ea typeface="Malgun Gothic" panose="020B0503020000020004" pitchFamily="34" charset="-127"/>
              </a:rPr>
              <a:t>Figure S9</a:t>
            </a:r>
            <a:r>
              <a:rPr lang="en-US" sz="1800" dirty="0">
                <a:solidFill>
                  <a:srgbClr val="000000"/>
                </a:solidFill>
                <a:effectLst/>
                <a:latin typeface="Arial" panose="020B0604020202020204" pitchFamily="34" charset="0"/>
                <a:ea typeface="Malgun Gothic" panose="020B0503020000020004" pitchFamily="34" charset="-127"/>
              </a:rPr>
              <a:t>: Survival curves in TCGA-PDAC data cohort, where </a:t>
            </a:r>
            <a:r>
              <a:rPr lang="en-US" dirty="0">
                <a:solidFill>
                  <a:srgbClr val="000000"/>
                </a:solidFill>
                <a:latin typeface="Arial" panose="020B0604020202020204" pitchFamily="34" charset="0"/>
                <a:ea typeface="Malgun Gothic" panose="020B0503020000020004" pitchFamily="34" charset="-127"/>
              </a:rPr>
              <a:t>cases</a:t>
            </a:r>
            <a:r>
              <a:rPr lang="en-US" sz="1800" dirty="0">
                <a:solidFill>
                  <a:srgbClr val="000000"/>
                </a:solidFill>
                <a:effectLst/>
                <a:latin typeface="Arial" panose="020B0604020202020204" pitchFamily="34" charset="0"/>
                <a:ea typeface="Malgun Gothic" panose="020B0503020000020004" pitchFamily="34" charset="-127"/>
              </a:rPr>
              <a:t> </a:t>
            </a:r>
            <a:r>
              <a:rPr lang="en-US" dirty="0">
                <a:solidFill>
                  <a:srgbClr val="000000"/>
                </a:solidFill>
                <a:latin typeface="Arial" panose="020B0604020202020204" pitchFamily="34" charset="0"/>
                <a:ea typeface="Malgun Gothic" panose="020B0503020000020004" pitchFamily="34" charset="-127"/>
              </a:rPr>
              <a:t>were divided into two groups based on </a:t>
            </a:r>
            <a:r>
              <a:rPr lang="en-US" sz="1800" dirty="0">
                <a:solidFill>
                  <a:srgbClr val="000000"/>
                </a:solidFill>
                <a:effectLst/>
                <a:latin typeface="Arial" panose="020B0604020202020204" pitchFamily="34" charset="0"/>
                <a:ea typeface="Malgun Gothic" panose="020B0503020000020004" pitchFamily="34" charset="-127"/>
              </a:rPr>
              <a:t>HLA-I ASE loss status and simultaneous detection of neoantigens with predicted affinity towards genes subject to ASE loss.</a:t>
            </a:r>
            <a:r>
              <a:rPr lang="en-US" dirty="0">
                <a:effectLst/>
              </a:rPr>
              <a:t> </a:t>
            </a:r>
            <a:r>
              <a:rPr lang="en-US" dirty="0">
                <a:latin typeface="Arial" panose="020B0604020202020204" pitchFamily="34" charset="0"/>
                <a:cs typeface="Arial" panose="020B0604020202020204" pitchFamily="34" charset="0"/>
              </a:rPr>
              <a:t>Cases with ultra-low purity (&lt;0.1) were filtered out. Log-rank score and </a:t>
            </a:r>
            <a:r>
              <a:rPr lang="en-US" i="1" dirty="0">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-value are indicated. </a:t>
            </a:r>
            <a:endParaRPr lang="en-US" dirty="0"/>
          </a:p>
        </p:txBody>
      </p:sp>
    </p:spTree>
    <p:extLst>
      <p:ext uri="{BB962C8B-B14F-4D97-AF65-F5344CB8AC3E}">
        <p14:creationId xmlns:p14="http://schemas.microsoft.com/office/powerpoint/2010/main" val="269313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40568</TotalTime>
  <Words>2904</Words>
  <Application>Microsoft Macintosh PowerPoint</Application>
  <PresentationFormat>Widescreen</PresentationFormat>
  <Paragraphs>278</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Wang, Anqi</cp:lastModifiedBy>
  <cp:revision>721</cp:revision>
  <dcterms:created xsi:type="dcterms:W3CDTF">2019-12-18T21:57:51Z</dcterms:created>
  <dcterms:modified xsi:type="dcterms:W3CDTF">2023-01-09T19:51:52Z</dcterms:modified>
</cp:coreProperties>
</file>