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59" r:id="rId3"/>
    <p:sldId id="257" r:id="rId4"/>
    <p:sldId id="260"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38" autoAdjust="0"/>
    <p:restoredTop sz="94660"/>
  </p:normalViewPr>
  <p:slideViewPr>
    <p:cSldViewPr snapToGrid="0">
      <p:cViewPr varScale="1">
        <p:scale>
          <a:sx n="69" d="100"/>
          <a:sy n="69" d="100"/>
        </p:scale>
        <p:origin x="207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62E27D7-D321-4847-97C3-57E047C2F912}" type="datetimeFigureOut">
              <a:rPr lang="en-GB" smtClean="0"/>
              <a:t>23/04/2021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266112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2E27D7-D321-4847-97C3-57E047C2F912}" type="datetimeFigureOut">
              <a:rPr lang="en-GB" smtClean="0"/>
              <a:t>23/04/2021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1912802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2E27D7-D321-4847-97C3-57E047C2F912}" type="datetimeFigureOut">
              <a:rPr lang="en-GB" smtClean="0"/>
              <a:t>23/04/2021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292822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2E27D7-D321-4847-97C3-57E047C2F912}" type="datetimeFigureOut">
              <a:rPr lang="en-GB" smtClean="0"/>
              <a:t>23/04/2021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2346029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62E27D7-D321-4847-97C3-57E047C2F912}" type="datetimeFigureOut">
              <a:rPr lang="en-GB" smtClean="0"/>
              <a:t>23/04/2021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4224843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62E27D7-D321-4847-97C3-57E047C2F912}" type="datetimeFigureOut">
              <a:rPr lang="en-GB" smtClean="0"/>
              <a:t>23/04/2021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1963637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62E27D7-D321-4847-97C3-57E047C2F912}" type="datetimeFigureOut">
              <a:rPr lang="en-GB" smtClean="0"/>
              <a:t>23/04/2021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829052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62E27D7-D321-4847-97C3-57E047C2F912}" type="datetimeFigureOut">
              <a:rPr lang="en-GB" smtClean="0"/>
              <a:t>23/04/2021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262474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2E27D7-D321-4847-97C3-57E047C2F912}" type="datetimeFigureOut">
              <a:rPr lang="en-GB" smtClean="0"/>
              <a:t>23/04/2021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478779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D62E27D7-D321-4847-97C3-57E047C2F912}" type="datetimeFigureOut">
              <a:rPr lang="en-GB" smtClean="0"/>
              <a:t>23/04/2021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2765789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D62E27D7-D321-4847-97C3-57E047C2F912}" type="datetimeFigureOut">
              <a:rPr lang="en-GB" smtClean="0"/>
              <a:t>23/04/2021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6F6A97-F318-454C-8884-97CC81AE9B25}" type="slidenum">
              <a:rPr lang="en-GB" smtClean="0"/>
              <a:t>‹#›</a:t>
            </a:fld>
            <a:endParaRPr lang="en-GB"/>
          </a:p>
        </p:txBody>
      </p:sp>
    </p:spTree>
    <p:extLst>
      <p:ext uri="{BB962C8B-B14F-4D97-AF65-F5344CB8AC3E}">
        <p14:creationId xmlns:p14="http://schemas.microsoft.com/office/powerpoint/2010/main" val="1024133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62E27D7-D321-4847-97C3-57E047C2F912}" type="datetimeFigureOut">
              <a:rPr lang="en-GB" smtClean="0"/>
              <a:t>23/04/2021</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376F6A97-F318-454C-8884-97CC81AE9B25}" type="slidenum">
              <a:rPr lang="en-GB" smtClean="0"/>
              <a:t>‹#›</a:t>
            </a:fld>
            <a:endParaRPr lang="en-GB"/>
          </a:p>
        </p:txBody>
      </p:sp>
    </p:spTree>
    <p:extLst>
      <p:ext uri="{BB962C8B-B14F-4D97-AF65-F5344CB8AC3E}">
        <p14:creationId xmlns:p14="http://schemas.microsoft.com/office/powerpoint/2010/main" val="31289275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127591"/>
            <a:ext cx="6858000" cy="7940635"/>
          </a:xfrm>
          <a:prstGeom prst="rect">
            <a:avLst/>
          </a:prstGeom>
          <a:noFill/>
        </p:spPr>
        <p:txBody>
          <a:bodyPr wrap="square" rtlCol="0">
            <a:spAutoFit/>
          </a:bodyPr>
          <a:lstStyle/>
          <a:p>
            <a:pPr>
              <a:lnSpc>
                <a:spcPct val="150000"/>
              </a:lnSpc>
            </a:pPr>
            <a:r>
              <a:rPr lang="en-GB" sz="1000" b="1" dirty="0" smtClean="0"/>
              <a:t>Supplemental Methods: Immunoassays for protease inhibitors in plasma</a:t>
            </a:r>
          </a:p>
          <a:p>
            <a:pPr>
              <a:lnSpc>
                <a:spcPct val="150000"/>
              </a:lnSpc>
            </a:pPr>
            <a:endParaRPr lang="en-GB" sz="1000" b="1" dirty="0"/>
          </a:p>
          <a:p>
            <a:pPr>
              <a:lnSpc>
                <a:spcPct val="150000"/>
              </a:lnSpc>
            </a:pPr>
            <a:r>
              <a:rPr lang="en-GB" sz="1000" b="1" dirty="0" smtClean="0"/>
              <a:t>Methods common to all assays:</a:t>
            </a:r>
          </a:p>
          <a:p>
            <a:pPr>
              <a:lnSpc>
                <a:spcPct val="150000"/>
              </a:lnSpc>
            </a:pPr>
            <a:r>
              <a:rPr lang="en-GB" sz="1000" dirty="0" err="1"/>
              <a:t>MaxiSorb</a:t>
            </a:r>
            <a:r>
              <a:rPr lang="en-GB" sz="1000" dirty="0"/>
              <a:t> </a:t>
            </a:r>
            <a:r>
              <a:rPr lang="en-GB" sz="1000" dirty="0" err="1"/>
              <a:t>microtiter</a:t>
            </a:r>
            <a:r>
              <a:rPr lang="en-GB" sz="1000" dirty="0"/>
              <a:t> plates (Nunc, #437958) were coated by incubation overnight at room temperature (RT) with capture antibody diluted in PBS. The remaining protein binding sites were blocked by incubation with HSA or BSA, depending on the assay, at 1 mg/ml TBS (0.14 M </a:t>
            </a:r>
            <a:r>
              <a:rPr lang="en-GB" sz="1000" dirty="0" err="1"/>
              <a:t>NaCl</a:t>
            </a:r>
            <a:r>
              <a:rPr lang="en-GB" sz="1000" dirty="0"/>
              <a:t>, 10 </a:t>
            </a:r>
            <a:r>
              <a:rPr lang="en-GB" sz="1000" dirty="0" err="1"/>
              <a:t>mM</a:t>
            </a:r>
            <a:r>
              <a:rPr lang="en-GB" sz="1000" dirty="0"/>
              <a:t> </a:t>
            </a:r>
            <a:r>
              <a:rPr lang="en-GB" sz="1000" dirty="0" err="1"/>
              <a:t>Tris</a:t>
            </a:r>
            <a:r>
              <a:rPr lang="en-GB" sz="1000" dirty="0"/>
              <a:t>, 14 </a:t>
            </a:r>
            <a:r>
              <a:rPr lang="en-GB" sz="1000" dirty="0" err="1"/>
              <a:t>mM</a:t>
            </a:r>
            <a:r>
              <a:rPr lang="en-GB" sz="1000" dirty="0"/>
              <a:t> sodium </a:t>
            </a:r>
            <a:r>
              <a:rPr lang="en-GB" sz="1000" dirty="0" err="1"/>
              <a:t>azide</a:t>
            </a:r>
            <a:r>
              <a:rPr lang="en-GB" sz="1000" dirty="0"/>
              <a:t>, pH 7.4), followed by wash with TBS/Tween (TBS with 0.05% (v/v) Tween 20). All subsequent washes were with TBS/Tween. </a:t>
            </a:r>
          </a:p>
          <a:p>
            <a:pPr>
              <a:lnSpc>
                <a:spcPct val="150000"/>
              </a:lnSpc>
            </a:pPr>
            <a:r>
              <a:rPr lang="en-GB" sz="1000" dirty="0"/>
              <a:t>After sample incubation, plates were washed and incubated with a detecting biotinylated antibody diluted in TBS/Tween. After incubation and wash, europium-labelled streptavidin (1/1000 dilution of Perkin Elmer #1244-360) in TBS/Tween, 25 </a:t>
            </a:r>
            <a:r>
              <a:rPr lang="en-GB" sz="1000" dirty="0" err="1"/>
              <a:t>μM</a:t>
            </a:r>
            <a:r>
              <a:rPr lang="en-GB" sz="1000" dirty="0"/>
              <a:t> EDTA was added for 1 hour at RT. After wash, 200 </a:t>
            </a:r>
            <a:r>
              <a:rPr lang="en-GB" sz="1000" dirty="0" err="1"/>
              <a:t>μl</a:t>
            </a:r>
            <a:r>
              <a:rPr lang="en-GB" sz="1000" dirty="0"/>
              <a:t> enhancement buffer (</a:t>
            </a:r>
            <a:r>
              <a:rPr lang="en-GB" sz="1000" dirty="0" err="1"/>
              <a:t>Ampliqon</a:t>
            </a:r>
            <a:r>
              <a:rPr lang="en-GB" sz="1000" dirty="0"/>
              <a:t> laboratory reagents #Q99800) was added to each well and the signal was read by time-resolved </a:t>
            </a:r>
            <a:r>
              <a:rPr lang="en-GB" sz="1000" dirty="0" err="1"/>
              <a:t>fluorometry</a:t>
            </a:r>
            <a:r>
              <a:rPr lang="en-GB" sz="1000" dirty="0"/>
              <a:t> using a DELFIA-reader Victor5 (Perkin Elmer®). In the rare case that a sample gave a signal above the upper limit of the standard curve, it was repeated at a higher dilution.</a:t>
            </a:r>
          </a:p>
          <a:p>
            <a:pPr>
              <a:lnSpc>
                <a:spcPct val="150000"/>
              </a:lnSpc>
            </a:pPr>
            <a:r>
              <a:rPr lang="en-GB" sz="1000" dirty="0"/>
              <a:t>The concentrations of the various protease inhibitors in the standard plasma pool was determined by comparing dilutions of the standard with dilutions of purified proteins, i.e. </a:t>
            </a:r>
            <a:r>
              <a:rPr lang="en-GB" sz="1000" dirty="0" err="1"/>
              <a:t>Berinert</a:t>
            </a:r>
            <a:r>
              <a:rPr lang="en-GB" sz="1000" dirty="0"/>
              <a:t>®, CSL Behring for C1-INH, purified α2M (1) and recombinant ITIH4 (2) for ITIH4 assays.</a:t>
            </a:r>
          </a:p>
          <a:p>
            <a:pPr>
              <a:lnSpc>
                <a:spcPct val="150000"/>
              </a:lnSpc>
            </a:pPr>
            <a:endParaRPr lang="en-GB" sz="1000" dirty="0"/>
          </a:p>
          <a:p>
            <a:pPr>
              <a:lnSpc>
                <a:spcPct val="150000"/>
              </a:lnSpc>
            </a:pPr>
            <a:r>
              <a:rPr lang="en-GB" sz="1000" dirty="0"/>
              <a:t>Assay for </a:t>
            </a:r>
            <a:r>
              <a:rPr lang="en-GB" sz="1000" dirty="0" err="1"/>
              <a:t>antithrombin</a:t>
            </a:r>
            <a:r>
              <a:rPr lang="en-GB" sz="1000" dirty="0"/>
              <a:t> III (AT).</a:t>
            </a:r>
          </a:p>
          <a:p>
            <a:pPr>
              <a:lnSpc>
                <a:spcPct val="150000"/>
              </a:lnSpc>
            </a:pPr>
            <a:r>
              <a:rPr lang="en-GB" sz="1000" dirty="0"/>
              <a:t>Coat with capture antibody, monoclonal anti-thrombin II antibody (</a:t>
            </a:r>
            <a:r>
              <a:rPr lang="en-GB" sz="1000" dirty="0" err="1"/>
              <a:t>Abcam</a:t>
            </a:r>
            <a:r>
              <a:rPr lang="en-GB" sz="1000" dirty="0"/>
              <a:t>, 244006) at 1 µg/ml. Block with BSA. A standard curve was made by diluting an EDTA plasma pool (assigned the value of 1000 </a:t>
            </a:r>
            <a:r>
              <a:rPr lang="en-GB" sz="1000" dirty="0" err="1"/>
              <a:t>mU</a:t>
            </a:r>
            <a:r>
              <a:rPr lang="en-GB" sz="1000" dirty="0"/>
              <a:t>/ml), 1/10 followed by 8 times, 3 fold dilutions. Test samples and 3 quality control samples were diluted 1/30 in TBS/Tween containing 1 mg/ml BSA (TBS/Tween/BSA). Detection of bound AT was with biotin-anti-thrombin (</a:t>
            </a:r>
            <a:r>
              <a:rPr lang="en-GB" sz="1000" dirty="0" err="1"/>
              <a:t>Abcam</a:t>
            </a:r>
            <a:r>
              <a:rPr lang="en-GB" sz="1000" dirty="0"/>
              <a:t>, 244006) at 1.5 µg/ml TBS/Tween.</a:t>
            </a:r>
          </a:p>
          <a:p>
            <a:pPr>
              <a:lnSpc>
                <a:spcPct val="150000"/>
              </a:lnSpc>
            </a:pPr>
            <a:endParaRPr lang="en-GB" sz="1000" dirty="0"/>
          </a:p>
          <a:p>
            <a:pPr>
              <a:lnSpc>
                <a:spcPct val="150000"/>
              </a:lnSpc>
            </a:pPr>
            <a:r>
              <a:rPr lang="en-GB" sz="1000" dirty="0"/>
              <a:t>Assay for alpha 2-macroglobulin (α2M).</a:t>
            </a:r>
          </a:p>
          <a:p>
            <a:pPr>
              <a:lnSpc>
                <a:spcPct val="150000"/>
              </a:lnSpc>
            </a:pPr>
            <a:r>
              <a:rPr lang="en-GB" sz="1000" dirty="0"/>
              <a:t>Coat with capture antibody, polyclonal IgG Goat anti- α2M (protein G purified from Sigma M5649). Block with BSA. A standard curve was made by diluting a citrate plasma sample of known concentration 1/500 followed by 7 times, 3 fold dilutions. Test samples and 3 quality control samples were diluted 1/8000 in TBS/Tween/BSA. Detection of bound α2M was with biotin-goat anti- α2M at 2 µg/ml TBS/Tween.</a:t>
            </a:r>
          </a:p>
          <a:p>
            <a:pPr>
              <a:lnSpc>
                <a:spcPct val="150000"/>
              </a:lnSpc>
            </a:pPr>
            <a:endParaRPr lang="en-GB" sz="1000" dirty="0"/>
          </a:p>
          <a:p>
            <a:pPr>
              <a:lnSpc>
                <a:spcPct val="150000"/>
              </a:lnSpc>
            </a:pPr>
            <a:r>
              <a:rPr lang="en-GB" sz="1000" dirty="0"/>
              <a:t>Assay for C1-INH.</a:t>
            </a:r>
          </a:p>
          <a:p>
            <a:pPr>
              <a:lnSpc>
                <a:spcPct val="150000"/>
              </a:lnSpc>
            </a:pPr>
            <a:r>
              <a:rPr lang="en-GB" sz="1000" dirty="0"/>
              <a:t>The use of the capture antibody </a:t>
            </a:r>
            <a:r>
              <a:rPr lang="en-GB" sz="1000" dirty="0" err="1"/>
              <a:t>mAb</a:t>
            </a:r>
            <a:r>
              <a:rPr lang="en-GB" sz="1000" dirty="0"/>
              <a:t> 11-28-21 and the detecting antibody 11-28-1 has been described before(3). Coat with capture antibody, monoclonal anti-C1-INH antibody (</a:t>
            </a:r>
            <a:r>
              <a:rPr lang="en-GB" sz="1000" dirty="0" err="1"/>
              <a:t>mAb</a:t>
            </a:r>
            <a:r>
              <a:rPr lang="en-GB" sz="1000" dirty="0"/>
              <a:t> 11-28-21) at 1.5 µg/ml. Block with BSA. A standard curve was made by diluting an EDTA plasma pool 1/500 followed by 7 times, 3 fold dilutions. Three quality controls, as well as samples, were diluted 1/25000 in TBS/Tween/BSA. Detection antibody was monoclonal biotinylated anti-C1-INH (11-28-1) at 1 µg/ml TBS/Tween.</a:t>
            </a:r>
          </a:p>
          <a:p>
            <a:pPr>
              <a:lnSpc>
                <a:spcPct val="150000"/>
              </a:lnSpc>
            </a:pPr>
            <a:endParaRPr lang="en-GB" sz="1000" dirty="0"/>
          </a:p>
        </p:txBody>
      </p:sp>
    </p:spTree>
    <p:extLst>
      <p:ext uri="{BB962C8B-B14F-4D97-AF65-F5344CB8AC3E}">
        <p14:creationId xmlns:p14="http://schemas.microsoft.com/office/powerpoint/2010/main" val="1636520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127591"/>
            <a:ext cx="6858000" cy="8402300"/>
          </a:xfrm>
          <a:prstGeom prst="rect">
            <a:avLst/>
          </a:prstGeom>
          <a:noFill/>
        </p:spPr>
        <p:txBody>
          <a:bodyPr wrap="square" rtlCol="0">
            <a:spAutoFit/>
          </a:bodyPr>
          <a:lstStyle/>
          <a:p>
            <a:pPr>
              <a:lnSpc>
                <a:spcPct val="150000"/>
              </a:lnSpc>
            </a:pPr>
            <a:r>
              <a:rPr lang="en-GB" sz="1000" b="1" dirty="0" smtClean="0"/>
              <a:t>Supplemental Methods: Immunoassays for protease inhibitors in plasma (Continued)</a:t>
            </a:r>
          </a:p>
          <a:p>
            <a:pPr>
              <a:lnSpc>
                <a:spcPct val="150000"/>
              </a:lnSpc>
            </a:pPr>
            <a:endParaRPr lang="en-GB" sz="1000" dirty="0"/>
          </a:p>
          <a:p>
            <a:pPr>
              <a:lnSpc>
                <a:spcPct val="150000"/>
              </a:lnSpc>
            </a:pPr>
            <a:r>
              <a:rPr lang="en-GB" sz="1000" dirty="0"/>
              <a:t>Assays for inter-alpha-inhibitor heavy chain 4 (ITIH4</a:t>
            </a:r>
            <a:r>
              <a:rPr lang="en-GB" sz="1000" dirty="0" smtClean="0"/>
              <a:t>).</a:t>
            </a:r>
          </a:p>
          <a:p>
            <a:pPr>
              <a:lnSpc>
                <a:spcPct val="150000"/>
              </a:lnSpc>
            </a:pPr>
            <a:r>
              <a:rPr lang="en-GB" sz="1000" dirty="0"/>
              <a:t>P</a:t>
            </a:r>
            <a:r>
              <a:rPr lang="en-GB" sz="1000" dirty="0" smtClean="0"/>
              <a:t>lasma ITIH4 </a:t>
            </a:r>
            <a:r>
              <a:rPr lang="en-GB" sz="1000" dirty="0"/>
              <a:t>was tested in two assays, one measuring intact ITIH4 only, and another detecting also the presence of ITIH4 cleaved by enzymes (total ITIH4). </a:t>
            </a:r>
            <a:r>
              <a:rPr lang="en-GB" sz="1000" dirty="0" smtClean="0"/>
              <a:t>The assay for intact </a:t>
            </a:r>
            <a:r>
              <a:rPr lang="en-GB" sz="1000" dirty="0"/>
              <a:t>ITIH4 </a:t>
            </a:r>
            <a:r>
              <a:rPr lang="en-GB" sz="1000" dirty="0" smtClean="0"/>
              <a:t>measures full-length </a:t>
            </a:r>
            <a:r>
              <a:rPr lang="en-GB" sz="1000" dirty="0"/>
              <a:t>ITIH4 only. This is because the assay detection </a:t>
            </a:r>
            <a:r>
              <a:rPr lang="en-GB" sz="1000" dirty="0" smtClean="0"/>
              <a:t>antibody </a:t>
            </a:r>
            <a:r>
              <a:rPr lang="en-GB" sz="1000" dirty="0"/>
              <a:t>binds an epitope in the protein C-terminal not present in </a:t>
            </a:r>
            <a:r>
              <a:rPr lang="en-GB" sz="1000" dirty="0" smtClean="0"/>
              <a:t>cleaved ITIH4 fragments. </a:t>
            </a:r>
            <a:r>
              <a:rPr lang="en-GB" sz="1000" dirty="0"/>
              <a:t>The </a:t>
            </a:r>
            <a:r>
              <a:rPr lang="en-GB" sz="1000" dirty="0" smtClean="0"/>
              <a:t>total ITIH4 </a:t>
            </a:r>
            <a:r>
              <a:rPr lang="en-GB" sz="1000" dirty="0"/>
              <a:t>assay detects both </a:t>
            </a:r>
            <a:r>
              <a:rPr lang="en-GB" sz="1000" dirty="0" smtClean="0"/>
              <a:t>intact ITIH4 </a:t>
            </a:r>
            <a:r>
              <a:rPr lang="en-GB" sz="1000" dirty="0"/>
              <a:t>and </a:t>
            </a:r>
            <a:r>
              <a:rPr lang="en-GB" sz="1000" dirty="0" smtClean="0"/>
              <a:t>cleaved ITIH4 fragments. </a:t>
            </a:r>
          </a:p>
          <a:p>
            <a:pPr>
              <a:lnSpc>
                <a:spcPct val="150000"/>
              </a:lnSpc>
            </a:pPr>
            <a:r>
              <a:rPr lang="en-GB" sz="1000" dirty="0" err="1" smtClean="0"/>
              <a:t>Hybridomas</a:t>
            </a:r>
            <a:r>
              <a:rPr lang="en-GB" sz="1000" dirty="0" smtClean="0"/>
              <a:t> </a:t>
            </a:r>
            <a:r>
              <a:rPr lang="en-GB" sz="1000" dirty="0"/>
              <a:t>producing monoclonal antibodies against human ITIH-4 were made following immunization of mice with recombinant human ITIH4(1). </a:t>
            </a:r>
            <a:r>
              <a:rPr lang="en-GB" sz="1000" dirty="0" err="1"/>
              <a:t>Hybridomas</a:t>
            </a:r>
            <a:r>
              <a:rPr lang="en-GB" sz="1000" dirty="0"/>
              <a:t> were selected by testing the reaction of supernatant IgG with plate-bound, recombinant ITIH4. The specificity of the antibodies was further verified by western blotting, which also revealed reactivity to N-terminal or C-terminal ITIH4 fragments(2</a:t>
            </a:r>
            <a:r>
              <a:rPr lang="en-GB" sz="1000" dirty="0" smtClean="0"/>
              <a:t>).</a:t>
            </a:r>
          </a:p>
          <a:p>
            <a:pPr>
              <a:lnSpc>
                <a:spcPct val="150000"/>
              </a:lnSpc>
            </a:pPr>
            <a:endParaRPr lang="en-GB" sz="1000" dirty="0"/>
          </a:p>
          <a:p>
            <a:pPr>
              <a:lnSpc>
                <a:spcPct val="150000"/>
              </a:lnSpc>
            </a:pPr>
            <a:r>
              <a:rPr lang="en-GB" sz="1000" dirty="0"/>
              <a:t>Assay for </a:t>
            </a:r>
            <a:r>
              <a:rPr lang="en-GB" sz="1000" dirty="0" smtClean="0"/>
              <a:t>total ITIH4.</a:t>
            </a:r>
            <a:endParaRPr lang="en-GB" sz="1000" dirty="0"/>
          </a:p>
          <a:p>
            <a:pPr>
              <a:lnSpc>
                <a:spcPct val="150000"/>
              </a:lnSpc>
            </a:pPr>
            <a:r>
              <a:rPr lang="en-GB" sz="1000" dirty="0"/>
              <a:t>For </a:t>
            </a:r>
            <a:r>
              <a:rPr lang="en-GB" sz="1000" dirty="0" smtClean="0"/>
              <a:t>the total ITIH4 </a:t>
            </a:r>
            <a:r>
              <a:rPr lang="en-GB" sz="1000" dirty="0"/>
              <a:t>assay, capture antibody was monoclonal anti-human ITIH4 antibody (7H3, reacting with the N-terminal domains) at 4 µg/ml. Block with HSA. A standard curve was made by diluting a citrate plasma sample 1/1000 followed by 7 times, 2.5 fold dilutions. Three quality controls and test samples were diluted 1/800 in TBS/Tween with 1 mg/ml HSA, 100 </a:t>
            </a:r>
            <a:r>
              <a:rPr lang="en-GB" sz="1000" dirty="0" err="1"/>
              <a:t>ug</a:t>
            </a:r>
            <a:r>
              <a:rPr lang="en-GB" sz="1000" dirty="0"/>
              <a:t>/ml heat aggregated human IgG and 100 </a:t>
            </a:r>
            <a:r>
              <a:rPr lang="en-GB" sz="1000" dirty="0" err="1"/>
              <a:t>ug</a:t>
            </a:r>
            <a:r>
              <a:rPr lang="en-GB" sz="1000" dirty="0"/>
              <a:t>/ml mouse IgG. Detection of bound ITIH4 were with monoclonal biotin-anti-ITIH4 (12A12, that reacts with the N-terminal domains) at 0.5 µg/ml TBS/Tween.</a:t>
            </a:r>
          </a:p>
          <a:p>
            <a:pPr>
              <a:lnSpc>
                <a:spcPct val="150000"/>
              </a:lnSpc>
            </a:pPr>
            <a:endParaRPr lang="en-GB" sz="1000" dirty="0" smtClean="0"/>
          </a:p>
          <a:p>
            <a:pPr>
              <a:lnSpc>
                <a:spcPct val="150000"/>
              </a:lnSpc>
            </a:pPr>
            <a:r>
              <a:rPr lang="en-GB" sz="1000" dirty="0" smtClean="0"/>
              <a:t>Assay </a:t>
            </a:r>
            <a:r>
              <a:rPr lang="en-GB" sz="1000" dirty="0"/>
              <a:t>for </a:t>
            </a:r>
            <a:r>
              <a:rPr lang="en-GB" sz="1000" dirty="0" smtClean="0"/>
              <a:t>intact </a:t>
            </a:r>
            <a:r>
              <a:rPr lang="en-GB" sz="1000" dirty="0"/>
              <a:t>ITIH4.</a:t>
            </a:r>
          </a:p>
          <a:p>
            <a:pPr>
              <a:lnSpc>
                <a:spcPct val="150000"/>
              </a:lnSpc>
            </a:pPr>
            <a:r>
              <a:rPr lang="en-GB" sz="1000" dirty="0"/>
              <a:t>For the assay detecting full-length ITIH4, capture antibody was monoclonal anti-human ITIH4 antibody (12A12, reacting with the N-terminal domains) at 4 µg/ml. Block with HSA. A standard curve was made by diluting a citrate plasma sample 1/1000 followed by 7 times, 2 fold dilutions. Three quality controls and test samples were diluted 1/800 in TBS/Tween with 1 mg/ml HSA, 100 </a:t>
            </a:r>
            <a:r>
              <a:rPr lang="en-GB" sz="1000" dirty="0" err="1"/>
              <a:t>ug</a:t>
            </a:r>
            <a:r>
              <a:rPr lang="en-GB" sz="1000" dirty="0"/>
              <a:t>/ml heat aggregated human IgG and 100 </a:t>
            </a:r>
            <a:r>
              <a:rPr lang="en-GB" sz="1000" dirty="0" err="1"/>
              <a:t>ug</a:t>
            </a:r>
            <a:r>
              <a:rPr lang="en-GB" sz="1000" dirty="0"/>
              <a:t>/ml mouse IgG. Detection of bound ITIH4 was with monoclonal biotin-anti-ITIH4 (12G3, reacting with the C-terminal domain) at 0.5 µg/ml TBS/Tween.</a:t>
            </a:r>
          </a:p>
          <a:p>
            <a:pPr>
              <a:lnSpc>
                <a:spcPct val="150000"/>
              </a:lnSpc>
            </a:pPr>
            <a:endParaRPr lang="en-GB" sz="1000" dirty="0"/>
          </a:p>
          <a:p>
            <a:pPr>
              <a:lnSpc>
                <a:spcPct val="150000"/>
              </a:lnSpc>
            </a:pPr>
            <a:r>
              <a:rPr lang="en-GB" sz="1000" dirty="0"/>
              <a:t>References:</a:t>
            </a:r>
          </a:p>
          <a:p>
            <a:pPr>
              <a:lnSpc>
                <a:spcPct val="150000"/>
              </a:lnSpc>
            </a:pPr>
            <a:r>
              <a:rPr lang="en-GB" sz="1000" dirty="0" smtClean="0"/>
              <a:t>1. </a:t>
            </a:r>
            <a:r>
              <a:rPr lang="en-GB" sz="1000" dirty="0" err="1" smtClean="0"/>
              <a:t>Sottrup</a:t>
            </a:r>
            <a:r>
              <a:rPr lang="en-GB" sz="1000" dirty="0" smtClean="0"/>
              <a:t>-Jensen </a:t>
            </a:r>
            <a:r>
              <a:rPr lang="en-GB" sz="1000" dirty="0"/>
              <a:t>L, Petersen TE, Magnusson S. A thiol-ester in alpha 2-macroglobulin cleaved during proteinase complex </a:t>
            </a:r>
            <a:r>
              <a:rPr lang="en-GB" sz="1000" dirty="0" smtClean="0"/>
              <a:t>formation</a:t>
            </a:r>
            <a:r>
              <a:rPr lang="en-GB" sz="1000" dirty="0"/>
              <a:t>. FEBS Lett. 1980;121(2):275-9.</a:t>
            </a:r>
          </a:p>
          <a:p>
            <a:pPr>
              <a:lnSpc>
                <a:spcPct val="150000"/>
              </a:lnSpc>
            </a:pPr>
            <a:r>
              <a:rPr lang="en-GB" sz="1000" dirty="0" smtClean="0"/>
              <a:t>2. Pihl </a:t>
            </a:r>
            <a:r>
              <a:rPr lang="en-GB" sz="1000" dirty="0"/>
              <a:t>R, Jensen RK, </a:t>
            </a:r>
            <a:r>
              <a:rPr lang="en-GB" sz="1000" dirty="0" err="1"/>
              <a:t>Poulsen</a:t>
            </a:r>
            <a:r>
              <a:rPr lang="en-GB" sz="1000" dirty="0"/>
              <a:t> EC, Jensen L, Hansen AG, </a:t>
            </a:r>
            <a:r>
              <a:rPr lang="en-GB" sz="1000" dirty="0" err="1"/>
              <a:t>Thogersen</a:t>
            </a:r>
            <a:r>
              <a:rPr lang="en-GB" sz="1000" dirty="0"/>
              <a:t> IB, et al. ITIH4 acts as a protease inhibitor by a novel </a:t>
            </a:r>
            <a:r>
              <a:rPr lang="en-GB" sz="1000" dirty="0" smtClean="0"/>
              <a:t>inhibitory </a:t>
            </a:r>
            <a:r>
              <a:rPr lang="en-GB" sz="1000" dirty="0"/>
              <a:t>mechanism. </a:t>
            </a:r>
            <a:r>
              <a:rPr lang="en-GB" sz="1000" dirty="0" err="1"/>
              <a:t>Sci</a:t>
            </a:r>
            <a:r>
              <a:rPr lang="en-GB" sz="1000" dirty="0"/>
              <a:t> Adv. 2021;7(2):eaba7381.</a:t>
            </a:r>
          </a:p>
          <a:p>
            <a:pPr>
              <a:lnSpc>
                <a:spcPct val="150000"/>
              </a:lnSpc>
            </a:pPr>
            <a:r>
              <a:rPr lang="en-GB" sz="1000" dirty="0" smtClean="0"/>
              <a:t>3. </a:t>
            </a:r>
            <a:r>
              <a:rPr lang="en-GB" sz="1000" dirty="0" err="1" smtClean="0"/>
              <a:t>Haslund</a:t>
            </a:r>
            <a:r>
              <a:rPr lang="en-GB" sz="1000" dirty="0" smtClean="0"/>
              <a:t> </a:t>
            </a:r>
            <a:r>
              <a:rPr lang="en-GB" sz="1000" dirty="0"/>
              <a:t>D, </a:t>
            </a:r>
            <a:r>
              <a:rPr lang="en-GB" sz="1000" dirty="0" err="1"/>
              <a:t>Ryø</a:t>
            </a:r>
            <a:r>
              <a:rPr lang="en-GB" sz="1000" dirty="0"/>
              <a:t> LB, </a:t>
            </a:r>
            <a:r>
              <a:rPr lang="en-GB" sz="1000" dirty="0" err="1"/>
              <a:t>Seidelin</a:t>
            </a:r>
            <a:r>
              <a:rPr lang="en-GB" sz="1000" dirty="0"/>
              <a:t> </a:t>
            </a:r>
            <a:r>
              <a:rPr lang="en-GB" sz="1000" dirty="0" err="1"/>
              <a:t>Majidi</a:t>
            </a:r>
            <a:r>
              <a:rPr lang="en-GB" sz="1000" dirty="0"/>
              <a:t> S, Rose I, Skipper KA, </a:t>
            </a:r>
            <a:r>
              <a:rPr lang="en-GB" sz="1000" dirty="0" err="1"/>
              <a:t>Fryland</a:t>
            </a:r>
            <a:r>
              <a:rPr lang="en-GB" sz="1000" dirty="0"/>
              <a:t> T, et al. Dominant-negative SERPING1 variants cause </a:t>
            </a:r>
            <a:r>
              <a:rPr lang="en-GB" sz="1000" dirty="0" smtClean="0"/>
              <a:t>intracellular </a:t>
            </a:r>
            <a:r>
              <a:rPr lang="en-GB" sz="1000" dirty="0"/>
              <a:t>retention of C1 inhibitor in hereditary angioedema. J </a:t>
            </a:r>
            <a:r>
              <a:rPr lang="en-GB" sz="1000" dirty="0" err="1"/>
              <a:t>Clin</a:t>
            </a:r>
            <a:r>
              <a:rPr lang="en-GB" sz="1000" dirty="0"/>
              <a:t> Invest. 2019;129(1):388-405. </a:t>
            </a:r>
          </a:p>
          <a:p>
            <a:pPr>
              <a:lnSpc>
                <a:spcPct val="150000"/>
              </a:lnSpc>
            </a:pPr>
            <a:endParaRPr lang="en-GB" sz="1000" dirty="0"/>
          </a:p>
          <a:p>
            <a:pPr>
              <a:lnSpc>
                <a:spcPct val="150000"/>
              </a:lnSpc>
            </a:pPr>
            <a:endParaRPr lang="en-GB" sz="1000" dirty="0" smtClean="0"/>
          </a:p>
          <a:p>
            <a:pPr>
              <a:lnSpc>
                <a:spcPct val="150000"/>
              </a:lnSpc>
            </a:pPr>
            <a:endParaRPr lang="en-GB" sz="1000" dirty="0"/>
          </a:p>
        </p:txBody>
      </p:sp>
    </p:spTree>
    <p:extLst>
      <p:ext uri="{BB962C8B-B14F-4D97-AF65-F5344CB8AC3E}">
        <p14:creationId xmlns:p14="http://schemas.microsoft.com/office/powerpoint/2010/main" val="173774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05729047"/>
              </p:ext>
            </p:extLst>
          </p:nvPr>
        </p:nvGraphicFramePr>
        <p:xfrm>
          <a:off x="-2" y="487453"/>
          <a:ext cx="6858002" cy="4687260"/>
        </p:xfrm>
        <a:graphic>
          <a:graphicData uri="http://schemas.openxmlformats.org/drawingml/2006/table">
            <a:tbl>
              <a:tblPr firstRow="1" bandRow="1">
                <a:tableStyleId>{2D5ABB26-0587-4C30-8999-92F81FD0307C}</a:tableStyleId>
              </a:tblPr>
              <a:tblGrid>
                <a:gridCol w="749923">
                  <a:extLst>
                    <a:ext uri="{9D8B030D-6E8A-4147-A177-3AD203B41FA5}">
                      <a16:colId xmlns:a16="http://schemas.microsoft.com/office/drawing/2014/main" val="20000"/>
                    </a:ext>
                  </a:extLst>
                </a:gridCol>
                <a:gridCol w="749923">
                  <a:extLst>
                    <a:ext uri="{9D8B030D-6E8A-4147-A177-3AD203B41FA5}">
                      <a16:colId xmlns:a16="http://schemas.microsoft.com/office/drawing/2014/main" val="3147824599"/>
                    </a:ext>
                  </a:extLst>
                </a:gridCol>
                <a:gridCol w="749923">
                  <a:extLst>
                    <a:ext uri="{9D8B030D-6E8A-4147-A177-3AD203B41FA5}">
                      <a16:colId xmlns:a16="http://schemas.microsoft.com/office/drawing/2014/main" val="20001"/>
                    </a:ext>
                  </a:extLst>
                </a:gridCol>
                <a:gridCol w="749923">
                  <a:extLst>
                    <a:ext uri="{9D8B030D-6E8A-4147-A177-3AD203B41FA5}">
                      <a16:colId xmlns:a16="http://schemas.microsoft.com/office/drawing/2014/main" val="20002"/>
                    </a:ext>
                  </a:extLst>
                </a:gridCol>
                <a:gridCol w="749923">
                  <a:extLst>
                    <a:ext uri="{9D8B030D-6E8A-4147-A177-3AD203B41FA5}">
                      <a16:colId xmlns:a16="http://schemas.microsoft.com/office/drawing/2014/main" val="20003"/>
                    </a:ext>
                  </a:extLst>
                </a:gridCol>
                <a:gridCol w="749923">
                  <a:extLst>
                    <a:ext uri="{9D8B030D-6E8A-4147-A177-3AD203B41FA5}">
                      <a16:colId xmlns:a16="http://schemas.microsoft.com/office/drawing/2014/main" val="20004"/>
                    </a:ext>
                  </a:extLst>
                </a:gridCol>
                <a:gridCol w="398465">
                  <a:extLst>
                    <a:ext uri="{9D8B030D-6E8A-4147-A177-3AD203B41FA5}">
                      <a16:colId xmlns:a16="http://schemas.microsoft.com/office/drawing/2014/main" val="20005"/>
                    </a:ext>
                  </a:extLst>
                </a:gridCol>
                <a:gridCol w="644056">
                  <a:extLst>
                    <a:ext uri="{9D8B030D-6E8A-4147-A177-3AD203B41FA5}">
                      <a16:colId xmlns:a16="http://schemas.microsoft.com/office/drawing/2014/main" val="20006"/>
                    </a:ext>
                  </a:extLst>
                </a:gridCol>
                <a:gridCol w="803380">
                  <a:extLst>
                    <a:ext uri="{9D8B030D-6E8A-4147-A177-3AD203B41FA5}">
                      <a16:colId xmlns:a16="http://schemas.microsoft.com/office/drawing/2014/main" val="20007"/>
                    </a:ext>
                  </a:extLst>
                </a:gridCol>
                <a:gridCol w="512563">
                  <a:extLst>
                    <a:ext uri="{9D8B030D-6E8A-4147-A177-3AD203B41FA5}">
                      <a16:colId xmlns:a16="http://schemas.microsoft.com/office/drawing/2014/main" val="20008"/>
                    </a:ext>
                  </a:extLst>
                </a:gridCol>
              </a:tblGrid>
              <a:tr h="0">
                <a:tc>
                  <a:txBody>
                    <a:bodyPr/>
                    <a:lstStyle/>
                    <a:p>
                      <a:r>
                        <a:rPr lang="en-GB" sz="800" dirty="0" smtClean="0">
                          <a:latin typeface="+mn-lt"/>
                          <a:cs typeface="Arial" panose="020B0604020202020204" pitchFamily="34" charset="0"/>
                        </a:rPr>
                        <a:t>Cohorts</a:t>
                      </a:r>
                      <a:r>
                        <a:rPr lang="en-GB" sz="800" baseline="0" dirty="0" smtClean="0">
                          <a:latin typeface="+mn-lt"/>
                          <a:cs typeface="Arial" panose="020B0604020202020204" pitchFamily="34" charset="0"/>
                        </a:rPr>
                        <a:t> and proteins</a:t>
                      </a:r>
                      <a:endParaRPr lang="en-GB" sz="800" dirty="0">
                        <a:latin typeface="+mn-lt"/>
                        <a:cs typeface="Arial" panose="020B0604020202020204" pitchFamily="34" charset="0"/>
                      </a:endParaRPr>
                    </a:p>
                  </a:txBody>
                  <a:tcPr marL="34290" marR="34290" marT="34290" marB="34290" anchor="ctr">
                    <a:lnR w="635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a:endParaRPr lang="en-GB" sz="800" dirty="0">
                        <a:latin typeface="+mn-lt"/>
                        <a:cs typeface="Arial" panose="020B060402020202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Healthy </a:t>
                      </a:r>
                    </a:p>
                    <a:p>
                      <a:pPr algn="ctr"/>
                      <a:r>
                        <a:rPr lang="en-GB" sz="800" dirty="0" smtClean="0">
                          <a:latin typeface="+mn-lt"/>
                          <a:cs typeface="Arial" panose="020B0604020202020204" pitchFamily="34" charset="0"/>
                        </a:rPr>
                        <a:t>control (A)</a:t>
                      </a:r>
                      <a:endParaRPr lang="en-GB" sz="800" dirty="0">
                        <a:latin typeface="+mn-lt"/>
                        <a:cs typeface="Arial" panose="020B0604020202020204" pitchFamily="34" charset="0"/>
                      </a:endParaRPr>
                    </a:p>
                  </a:txBody>
                  <a:tcPr marL="34290" marR="34290" marT="34290" marB="34290" anchor="ctr">
                    <a:lnL w="635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Dialysis  </a:t>
                      </a:r>
                    </a:p>
                    <a:p>
                      <a:pPr algn="ctr"/>
                      <a:r>
                        <a:rPr lang="en-GB" sz="800" dirty="0" smtClean="0">
                          <a:latin typeface="+mn-lt"/>
                          <a:cs typeface="Arial" panose="020B0604020202020204" pitchFamily="34" charset="0"/>
                        </a:rPr>
                        <a:t>control (B)</a:t>
                      </a:r>
                      <a:endParaRPr lang="en-GB" sz="800" dirty="0">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Non-severe COVID-19 (C)</a:t>
                      </a:r>
                      <a:endParaRPr lang="en-GB" sz="800" dirty="0">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Severe  </a:t>
                      </a:r>
                    </a:p>
                    <a:p>
                      <a:pPr algn="ctr"/>
                      <a:r>
                        <a:rPr lang="en-GB" sz="800" dirty="0" smtClean="0">
                          <a:latin typeface="+mn-lt"/>
                          <a:cs typeface="Arial" panose="020B0604020202020204" pitchFamily="34" charset="0"/>
                        </a:rPr>
                        <a:t>COVID-19 (D)</a:t>
                      </a:r>
                      <a:endParaRPr lang="en-GB" sz="800" dirty="0">
                        <a:latin typeface="+mn-lt"/>
                        <a:cs typeface="Arial" panose="020B0604020202020204" pitchFamily="34" charset="0"/>
                      </a:endParaRPr>
                    </a:p>
                  </a:txBody>
                  <a:tcPr marL="34290" marR="34290" marT="34290" marB="34290" anchor="ctr">
                    <a:lnR w="635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Comparison</a:t>
                      </a:r>
                      <a:endParaRPr lang="en-GB" sz="800" dirty="0">
                        <a:latin typeface="+mn-lt"/>
                        <a:cs typeface="Arial" panose="020B0604020202020204" pitchFamily="34" charset="0"/>
                      </a:endParaRPr>
                    </a:p>
                  </a:txBody>
                  <a:tcPr marL="34290" marR="34290" marT="34290" marB="34290" anchor="ctr">
                    <a:lnL w="635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Difference of means</a:t>
                      </a:r>
                      <a:endParaRPr lang="en-GB" sz="800" dirty="0">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95% CI</a:t>
                      </a:r>
                      <a:endParaRPr lang="en-GB" sz="800" dirty="0">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P –value, adjusted</a:t>
                      </a:r>
                      <a:endParaRPr lang="en-GB" sz="800" dirty="0">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r>
                        <a:rPr lang="en-GB" sz="800" dirty="0" smtClean="0">
                          <a:latin typeface="+mn-lt"/>
                          <a:cs typeface="Arial" panose="020B0604020202020204" pitchFamily="34" charset="0"/>
                        </a:rPr>
                        <a:t>Individuals</a:t>
                      </a:r>
                      <a:r>
                        <a:rPr lang="en-GB" sz="800" baseline="0" dirty="0" smtClean="0">
                          <a:latin typeface="+mn-lt"/>
                          <a:cs typeface="Arial" panose="020B0604020202020204" pitchFamily="34" charset="0"/>
                        </a:rPr>
                        <a:t> </a:t>
                      </a:r>
                      <a:endParaRPr lang="en-GB" sz="800" dirty="0">
                        <a:latin typeface="+mn-lt"/>
                        <a:cs typeface="Arial" panose="020B0604020202020204" pitchFamily="34" charset="0"/>
                      </a:endParaRPr>
                    </a:p>
                  </a:txBody>
                  <a:tcPr marL="34290" marR="34290" marT="34290" marB="34290" anchor="ctr">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a:endParaRPr lang="en-GB" sz="800" dirty="0">
                        <a:latin typeface="+mn-lt"/>
                        <a:cs typeface="Arial" panose="020B060402020202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sz="800" dirty="0" smtClean="0">
                          <a:latin typeface="+mn-lt"/>
                          <a:cs typeface="Arial" panose="020B0604020202020204" pitchFamily="34" charset="0"/>
                        </a:rPr>
                        <a:t>32</a:t>
                      </a:r>
                      <a:endParaRPr lang="en-GB" sz="800" dirty="0">
                        <a:latin typeface="+mn-lt"/>
                        <a:cs typeface="Arial" panose="020B0604020202020204" pitchFamily="34" charset="0"/>
                      </a:endParaRPr>
                    </a:p>
                  </a:txBody>
                  <a:tcPr marL="34290" marR="34290" marT="34290" marB="34290" anchor="ctr">
                    <a:lnL w="635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GB" sz="800" dirty="0" smtClean="0">
                          <a:latin typeface="+mn-lt"/>
                          <a:cs typeface="Arial" panose="020B0604020202020204" pitchFamily="34" charset="0"/>
                        </a:rPr>
                        <a:t>32</a:t>
                      </a:r>
                      <a:endParaRPr lang="en-GB" sz="800" dirty="0">
                        <a:latin typeface="+mn-lt"/>
                        <a:cs typeface="Arial" panose="020B0604020202020204" pitchFamily="34" charset="0"/>
                      </a:endParaRPr>
                    </a:p>
                  </a:txBody>
                  <a:tcPr marL="34290" marR="34290" marT="34290" marB="34290" anchor="ctr">
                    <a:lnT w="12700" cap="flat" cmpd="sng" algn="ctr">
                      <a:solidFill>
                        <a:schemeClr val="tx1"/>
                      </a:solidFill>
                      <a:prstDash val="solid"/>
                      <a:round/>
                      <a:headEnd type="none" w="med" len="med"/>
                      <a:tailEnd type="none" w="med" len="med"/>
                    </a:lnT>
                  </a:tcPr>
                </a:tc>
                <a:tc>
                  <a:txBody>
                    <a:bodyPr/>
                    <a:lstStyle/>
                    <a:p>
                      <a:pPr algn="ctr"/>
                      <a:r>
                        <a:rPr lang="en-GB" sz="800" dirty="0" smtClean="0">
                          <a:solidFill>
                            <a:schemeClr val="tx1"/>
                          </a:solidFill>
                          <a:latin typeface="+mn-lt"/>
                          <a:cs typeface="Arial" panose="020B0604020202020204" pitchFamily="34" charset="0"/>
                        </a:rPr>
                        <a:t>16</a:t>
                      </a:r>
                      <a:endParaRPr lang="en-GB" sz="800" dirty="0">
                        <a:solidFill>
                          <a:schemeClr val="tx1"/>
                        </a:solidFill>
                        <a:latin typeface="+mn-lt"/>
                        <a:cs typeface="Arial" panose="020B0604020202020204" pitchFamily="34" charset="0"/>
                      </a:endParaRPr>
                    </a:p>
                  </a:txBody>
                  <a:tcPr marL="34290" marR="34290" marT="34290" marB="34290" anchor="ctr">
                    <a:lnT w="12700" cap="flat" cmpd="sng" algn="ctr">
                      <a:solidFill>
                        <a:schemeClr val="tx1"/>
                      </a:solidFill>
                      <a:prstDash val="solid"/>
                      <a:round/>
                      <a:headEnd type="none" w="med" len="med"/>
                      <a:tailEnd type="none" w="med" len="med"/>
                    </a:lnT>
                  </a:tcPr>
                </a:tc>
                <a:tc>
                  <a:txBody>
                    <a:bodyPr/>
                    <a:lstStyle/>
                    <a:p>
                      <a:pPr algn="ctr"/>
                      <a:r>
                        <a:rPr lang="en-GB" sz="800" dirty="0" smtClean="0">
                          <a:solidFill>
                            <a:schemeClr val="tx1"/>
                          </a:solidFill>
                          <a:latin typeface="+mn-lt"/>
                          <a:cs typeface="Arial" panose="020B0604020202020204" pitchFamily="34" charset="0"/>
                        </a:rPr>
                        <a:t>11</a:t>
                      </a:r>
                      <a:endParaRPr lang="en-GB" sz="800" dirty="0">
                        <a:solidFill>
                          <a:schemeClr val="tx1"/>
                        </a:solidFill>
                        <a:latin typeface="+mn-lt"/>
                        <a:cs typeface="Arial" panose="020B0604020202020204" pitchFamily="34" charset="0"/>
                      </a:endParaRPr>
                    </a:p>
                  </a:txBody>
                  <a:tcPr marL="34290" marR="34290" marT="34290" marB="34290" anchor="ctr">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endParaRPr lang="en-GB" sz="800" dirty="0">
                        <a:latin typeface="+mn-lt"/>
                        <a:cs typeface="Arial" panose="020B0604020202020204" pitchFamily="34" charset="0"/>
                      </a:endParaRPr>
                    </a:p>
                  </a:txBody>
                  <a:tcPr marL="34290" marR="34290" marT="34290" marB="34290" anchor="ctr">
                    <a:lnL w="635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endParaRPr lang="en-GB" sz="800" dirty="0">
                        <a:latin typeface="+mn-lt"/>
                        <a:cs typeface="Arial" panose="020B0604020202020204" pitchFamily="34" charset="0"/>
                      </a:endParaRPr>
                    </a:p>
                  </a:txBody>
                  <a:tcPr marL="34290" marR="34290" marT="34290" marB="34290" anchor="ctr">
                    <a:lnT w="12700" cap="flat" cmpd="sng" algn="ctr">
                      <a:solidFill>
                        <a:schemeClr val="tx1"/>
                      </a:solidFill>
                      <a:prstDash val="solid"/>
                      <a:round/>
                      <a:headEnd type="none" w="med" len="med"/>
                      <a:tailEnd type="none" w="med" len="med"/>
                    </a:lnT>
                  </a:tcPr>
                </a:tc>
                <a:tc>
                  <a:txBody>
                    <a:bodyPr/>
                    <a:lstStyle/>
                    <a:p>
                      <a:pPr algn="ctr"/>
                      <a:endParaRPr lang="en-GB" sz="800" dirty="0">
                        <a:latin typeface="+mn-lt"/>
                        <a:cs typeface="Arial" panose="020B0604020202020204" pitchFamily="34" charset="0"/>
                      </a:endParaRPr>
                    </a:p>
                  </a:txBody>
                  <a:tcPr marL="34290" marR="34290" marT="34290" marB="34290" anchor="ctr">
                    <a:lnT w="12700" cap="flat" cmpd="sng" algn="ctr">
                      <a:solidFill>
                        <a:schemeClr val="tx1"/>
                      </a:solidFill>
                      <a:prstDash val="solid"/>
                      <a:round/>
                      <a:headEnd type="none" w="med" len="med"/>
                      <a:tailEnd type="none" w="med" len="med"/>
                    </a:lnT>
                  </a:tcPr>
                </a:tc>
                <a:tc>
                  <a:txBody>
                    <a:bodyPr/>
                    <a:lstStyle/>
                    <a:p>
                      <a:pPr algn="ctr"/>
                      <a:endParaRPr lang="en-GB" sz="800" dirty="0">
                        <a:latin typeface="+mn-lt"/>
                        <a:cs typeface="Arial" panose="020B0604020202020204" pitchFamily="34" charset="0"/>
                      </a:endParaRPr>
                    </a:p>
                  </a:txBody>
                  <a:tcPr marL="34290" marR="34290" marT="34290" marB="3429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0">
                <a:tc>
                  <a:txBody>
                    <a:bodyPr/>
                    <a:lstStyle/>
                    <a:p>
                      <a:r>
                        <a:rPr lang="en-GB" sz="800" dirty="0" smtClean="0">
                          <a:latin typeface="+mn-lt"/>
                          <a:cs typeface="Arial" panose="020B0604020202020204" pitchFamily="34" charset="0"/>
                        </a:rPr>
                        <a:t>Samples (n)</a:t>
                      </a:r>
                      <a:endParaRPr lang="en-GB" sz="800" dirty="0">
                        <a:latin typeface="+mn-lt"/>
                        <a:cs typeface="Arial" panose="020B0604020202020204" pitchFamily="34" charset="0"/>
                      </a:endParaRPr>
                    </a:p>
                  </a:txBody>
                  <a:tcPr marL="34290" marR="34290" marT="34290" marB="34290" anchor="ctr">
                    <a:lnR w="635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a:endParaRPr lang="en-GB" sz="800" dirty="0">
                        <a:latin typeface="+mn-lt"/>
                        <a:cs typeface="Arial" panose="020B060402020202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32</a:t>
                      </a:r>
                      <a:endParaRPr lang="en-GB" sz="800" dirty="0">
                        <a:latin typeface="+mn-lt"/>
                        <a:cs typeface="Arial" panose="020B0604020202020204" pitchFamily="34" charset="0"/>
                      </a:endParaRPr>
                    </a:p>
                  </a:txBody>
                  <a:tcPr marL="34290" marR="34290" marT="34290" marB="34290" anchor="ctr">
                    <a:lnL w="635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800" dirty="0" smtClean="0">
                          <a:latin typeface="+mn-lt"/>
                          <a:cs typeface="Arial" panose="020B0604020202020204" pitchFamily="34" charset="0"/>
                        </a:rPr>
                        <a:t>32</a:t>
                      </a:r>
                      <a:endParaRPr lang="en-GB" sz="800" dirty="0">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tc>
                  <a:txBody>
                    <a:bodyPr/>
                    <a:lstStyle/>
                    <a:p>
                      <a:pPr algn="ctr"/>
                      <a:r>
                        <a:rPr lang="en-GB" sz="800" dirty="0" smtClean="0">
                          <a:solidFill>
                            <a:schemeClr val="tx1"/>
                          </a:solidFill>
                          <a:latin typeface="+mn-lt"/>
                          <a:cs typeface="Arial" panose="020B0604020202020204" pitchFamily="34" charset="0"/>
                        </a:rPr>
                        <a:t>69</a:t>
                      </a:r>
                      <a:endParaRPr lang="en-GB" sz="800" dirty="0">
                        <a:solidFill>
                          <a:schemeClr val="tx1"/>
                        </a:solidFill>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tc>
                  <a:txBody>
                    <a:bodyPr/>
                    <a:lstStyle/>
                    <a:p>
                      <a:pPr algn="ctr"/>
                      <a:r>
                        <a:rPr lang="en-GB" sz="800" dirty="0" smtClean="0">
                          <a:solidFill>
                            <a:schemeClr val="tx1"/>
                          </a:solidFill>
                          <a:latin typeface="+mn-lt"/>
                          <a:cs typeface="Arial" panose="020B0604020202020204" pitchFamily="34" charset="0"/>
                        </a:rPr>
                        <a:t>31</a:t>
                      </a:r>
                      <a:endParaRPr lang="en-GB" sz="800" dirty="0">
                        <a:solidFill>
                          <a:schemeClr val="tx1"/>
                        </a:solidFill>
                        <a:latin typeface="+mn-lt"/>
                        <a:cs typeface="Arial" panose="020B0604020202020204" pitchFamily="34" charset="0"/>
                      </a:endParaRPr>
                    </a:p>
                  </a:txBody>
                  <a:tcPr marL="34290" marR="34290" marT="34290" marB="34290" anchor="ctr">
                    <a:lnR w="635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endParaRPr lang="en-GB" sz="800">
                        <a:latin typeface="+mn-lt"/>
                        <a:cs typeface="Arial" panose="020B0604020202020204" pitchFamily="34" charset="0"/>
                      </a:endParaRPr>
                    </a:p>
                  </a:txBody>
                  <a:tcPr marL="34290" marR="34290" marT="34290" marB="34290" anchor="ctr">
                    <a:lnL w="635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endParaRPr lang="en-GB" sz="800">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tc>
                  <a:txBody>
                    <a:bodyPr/>
                    <a:lstStyle/>
                    <a:p>
                      <a:pPr algn="ctr"/>
                      <a:endParaRPr lang="en-GB" sz="800">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tc>
                  <a:txBody>
                    <a:bodyPr/>
                    <a:lstStyle/>
                    <a:p>
                      <a:pPr algn="ctr"/>
                      <a:endParaRPr lang="en-GB" sz="800" dirty="0">
                        <a:latin typeface="+mn-lt"/>
                        <a:cs typeface="Arial" panose="020B0604020202020204" pitchFamily="34" charset="0"/>
                      </a:endParaRPr>
                    </a:p>
                  </a:txBody>
                  <a:tcPr marL="34290" marR="34290" marT="34290" marB="3429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rowSpan="6">
                  <a:txBody>
                    <a:bodyPr/>
                    <a:lstStyle/>
                    <a:p>
                      <a:r>
                        <a:rPr lang="en-GB" sz="800" dirty="0" smtClean="0">
                          <a:latin typeface="+mn-lt"/>
                          <a:cs typeface="Arial" panose="020B0604020202020204" pitchFamily="34" charset="0"/>
                        </a:rPr>
                        <a:t>C1</a:t>
                      </a:r>
                      <a:r>
                        <a:rPr lang="en-GB" sz="800" baseline="0" dirty="0" smtClean="0">
                          <a:latin typeface="+mn-lt"/>
                          <a:cs typeface="Arial" panose="020B0604020202020204" pitchFamily="34" charset="0"/>
                        </a:rPr>
                        <a:t> esterase inhibitor</a:t>
                      </a:r>
                      <a:r>
                        <a:rPr lang="en-GB" sz="800" dirty="0" smtClean="0">
                          <a:latin typeface="+mn-lt"/>
                          <a:cs typeface="Arial" panose="020B0604020202020204" pitchFamily="34" charset="0"/>
                        </a:rPr>
                        <a:t>, µg/ml</a:t>
                      </a:r>
                      <a:endParaRPr lang="en-GB" sz="800" dirty="0">
                        <a:latin typeface="+mn-lt"/>
                        <a:cs typeface="Arial" panose="020B0604020202020204" pitchFamily="34" charset="0"/>
                      </a:endParaRPr>
                    </a:p>
                  </a:txBody>
                  <a:tcPr marL="34290" marR="34290" marT="34290" marB="34290" anchor="ctr">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800" b="0" i="0" u="none" strike="noStrike" dirty="0" smtClean="0">
                          <a:effectLst/>
                          <a:latin typeface="+mn-lt"/>
                          <a:cs typeface="Arial" panose="020B0604020202020204" pitchFamily="34" charset="0"/>
                        </a:rPr>
                        <a:t>Mean</a:t>
                      </a:r>
                    </a:p>
                  </a:txBody>
                  <a:tcPr marL="7144" marR="7144" marT="714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GB" sz="800" b="0" i="0" u="none" strike="noStrike" dirty="0">
                          <a:effectLst/>
                          <a:latin typeface="+mn-lt"/>
                          <a:cs typeface="Arial" panose="020B0604020202020204" pitchFamily="34" charset="0"/>
                        </a:rPr>
                        <a:t>127.1</a:t>
                      </a:r>
                    </a:p>
                  </a:txBody>
                  <a:tcPr marL="7144" marR="7144" marT="7144" marB="0" anchor="ctr">
                    <a:lnL w="635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b"/>
                      <a:r>
                        <a:rPr lang="en-GB" sz="800" b="0" i="0" u="none" strike="noStrike" dirty="0">
                          <a:effectLst/>
                          <a:latin typeface="+mn-lt"/>
                          <a:cs typeface="Arial" panose="020B0604020202020204" pitchFamily="34" charset="0"/>
                        </a:rPr>
                        <a:t>325.0</a:t>
                      </a:r>
                    </a:p>
                  </a:txBody>
                  <a:tcPr marL="7144" marR="7144" marT="7144" marB="0" anchor="ctr">
                    <a:lnT w="12700" cap="flat" cmpd="sng" algn="ctr">
                      <a:solidFill>
                        <a:schemeClr val="tx1"/>
                      </a:solidFill>
                      <a:prstDash val="solid"/>
                      <a:round/>
                      <a:headEnd type="none" w="med" len="med"/>
                      <a:tailEnd type="none" w="med" len="med"/>
                    </a:lnT>
                  </a:tcPr>
                </a:tc>
                <a:tc>
                  <a:txBody>
                    <a:bodyPr/>
                    <a:lstStyle/>
                    <a:p>
                      <a:pPr algn="ctr" fontAlgn="b"/>
                      <a:r>
                        <a:rPr lang="en-GB" sz="800" b="0" i="0" u="none" strike="noStrike">
                          <a:effectLst/>
                          <a:latin typeface="+mn-lt"/>
                          <a:cs typeface="Arial" panose="020B0604020202020204" pitchFamily="34" charset="0"/>
                        </a:rPr>
                        <a:t>156.3</a:t>
                      </a:r>
                    </a:p>
                  </a:txBody>
                  <a:tcPr marL="7144" marR="7144" marT="7144" marB="0" anchor="b">
                    <a:lnT w="12700" cap="flat" cmpd="sng" algn="ctr">
                      <a:solidFill>
                        <a:schemeClr val="tx1"/>
                      </a:solidFill>
                      <a:prstDash val="solid"/>
                      <a:round/>
                      <a:headEnd type="none" w="med" len="med"/>
                      <a:tailEnd type="none" w="med" len="med"/>
                    </a:lnT>
                  </a:tcPr>
                </a:tc>
                <a:tc>
                  <a:txBody>
                    <a:bodyPr/>
                    <a:lstStyle/>
                    <a:p>
                      <a:pPr algn="ctr" fontAlgn="b"/>
                      <a:r>
                        <a:rPr lang="en-GB" sz="800" b="0" i="0" u="none" strike="noStrike">
                          <a:effectLst/>
                          <a:latin typeface="+mn-lt"/>
                          <a:cs typeface="Arial" panose="020B0604020202020204" pitchFamily="34" charset="0"/>
                        </a:rPr>
                        <a:t>156.1</a:t>
                      </a:r>
                    </a:p>
                  </a:txBody>
                  <a:tcPr marL="7144" marR="7144" marT="7144" marB="0" anchor="b">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GB" sz="800" b="0" i="0" u="none" strike="noStrike" dirty="0">
                          <a:effectLst/>
                          <a:latin typeface="+mn-lt"/>
                          <a:cs typeface="Arial" panose="020B0604020202020204" pitchFamily="34" charset="0"/>
                        </a:rPr>
                        <a:t>A-B</a:t>
                      </a:r>
                    </a:p>
                  </a:txBody>
                  <a:tcPr marL="7144" marR="7144" marT="7144" marB="0" anchor="b">
                    <a:lnL w="635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b"/>
                      <a:r>
                        <a:rPr lang="en-GB" sz="800" b="0" i="0" u="none" strike="noStrike" dirty="0">
                          <a:effectLst/>
                          <a:latin typeface="+mn-lt"/>
                          <a:cs typeface="Arial" panose="020B0604020202020204" pitchFamily="34" charset="0"/>
                        </a:rPr>
                        <a:t>-197.9</a:t>
                      </a:r>
                    </a:p>
                  </a:txBody>
                  <a:tcPr marL="7144" marR="7144" marT="7144" marB="0" anchor="b">
                    <a:lnT w="12700" cap="flat" cmpd="sng" algn="ctr">
                      <a:solidFill>
                        <a:schemeClr val="tx1"/>
                      </a:solidFill>
                      <a:prstDash val="solid"/>
                      <a:round/>
                      <a:headEnd type="none" w="med" len="med"/>
                      <a:tailEnd type="none" w="med" len="med"/>
                    </a:lnT>
                  </a:tcPr>
                </a:tc>
                <a:tc>
                  <a:txBody>
                    <a:bodyPr/>
                    <a:lstStyle/>
                    <a:p>
                      <a:pPr algn="ctr" fontAlgn="b"/>
                      <a:r>
                        <a:rPr lang="en-GB" sz="800" b="0" i="0" u="none" strike="noStrike">
                          <a:effectLst/>
                          <a:latin typeface="+mn-lt"/>
                          <a:cs typeface="Arial" panose="020B0604020202020204" pitchFamily="34" charset="0"/>
                        </a:rPr>
                        <a:t>-320.8 to -75.00</a:t>
                      </a:r>
                    </a:p>
                  </a:txBody>
                  <a:tcPr marL="7144" marR="7144" marT="7144" marB="0" anchor="b">
                    <a:lnT w="12700" cap="flat" cmpd="sng" algn="ctr">
                      <a:solidFill>
                        <a:schemeClr val="tx1"/>
                      </a:solidFill>
                      <a:prstDash val="solid"/>
                      <a:round/>
                      <a:headEnd type="none" w="med" len="med"/>
                      <a:tailEnd type="none" w="med" len="med"/>
                    </a:lnT>
                  </a:tcPr>
                </a:tc>
                <a:tc>
                  <a:txBody>
                    <a:bodyPr/>
                    <a:lstStyle/>
                    <a:p>
                      <a:pPr algn="ctr" fontAlgn="b"/>
                      <a:r>
                        <a:rPr lang="en-GB" sz="800" b="0" i="0" u="none" strike="noStrike" dirty="0">
                          <a:effectLst/>
                          <a:latin typeface="+mn-lt"/>
                          <a:cs typeface="Arial" panose="020B0604020202020204" pitchFamily="34" charset="0"/>
                        </a:rPr>
                        <a:t>0.0005</a:t>
                      </a:r>
                    </a:p>
                  </a:txBody>
                  <a:tcPr marL="7144" marR="7144" marT="7144"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6"/>
                  </a:ext>
                </a:extLst>
              </a:tr>
              <a:tr h="0">
                <a:tc vMerge="1">
                  <a:txBody>
                    <a:bodyPr/>
                    <a:lstStyle/>
                    <a:p>
                      <a:endParaRPr lang="en-GB" sz="800" dirty="0"/>
                    </a:p>
                  </a:txBody>
                  <a:tcPr marL="45720" marR="45720">
                    <a:lnR w="6350" cap="flat" cmpd="sng" algn="ctr">
                      <a:solidFill>
                        <a:schemeClr val="tx1"/>
                      </a:solidFill>
                      <a:prstDash val="solid"/>
                      <a:round/>
                      <a:headEnd type="none" w="med" len="med"/>
                      <a:tailEnd type="none" w="med" len="med"/>
                    </a:lnR>
                  </a:tcPr>
                </a:tc>
                <a:tc>
                  <a:txBody>
                    <a:bodyPr/>
                    <a:lstStyle/>
                    <a:p>
                      <a:pPr algn="l" fontAlgn="b"/>
                      <a:r>
                        <a:rPr lang="en-GB" sz="800" b="0" i="0" u="none" strike="noStrike" dirty="0">
                          <a:effectLst/>
                          <a:latin typeface="+mn-lt"/>
                          <a:cs typeface="Arial" panose="020B0604020202020204" pitchFamily="34" charset="0"/>
                        </a:rPr>
                        <a:t>Std. Deviation</a:t>
                      </a:r>
                    </a:p>
                  </a:txBody>
                  <a:tcPr marL="7144" marR="7144" marT="7144"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a:txBody>
                    <a:bodyPr/>
                    <a:lstStyle/>
                    <a:p>
                      <a:pPr algn="ctr" fontAlgn="b"/>
                      <a:r>
                        <a:rPr lang="en-GB" sz="800" b="0" i="0" u="none" strike="noStrike" dirty="0">
                          <a:effectLst/>
                          <a:latin typeface="+mn-lt"/>
                          <a:cs typeface="Arial" panose="020B0604020202020204" pitchFamily="34" charset="0"/>
                        </a:rPr>
                        <a:t>48.92</a:t>
                      </a:r>
                    </a:p>
                  </a:txBody>
                  <a:tcPr marL="7144" marR="7144" marT="7144" marB="0" anchor="b">
                    <a:lnL w="6350" cap="flat" cmpd="sng" algn="ctr">
                      <a:solidFill>
                        <a:schemeClr val="tx1"/>
                      </a:solidFill>
                      <a:prstDash val="solid"/>
                      <a:round/>
                      <a:headEnd type="none" w="med" len="med"/>
                      <a:tailEnd type="none" w="med" len="med"/>
                    </a:lnL>
                  </a:tcPr>
                </a:tc>
                <a:tc>
                  <a:txBody>
                    <a:bodyPr/>
                    <a:lstStyle/>
                    <a:p>
                      <a:pPr algn="ctr" fontAlgn="b"/>
                      <a:r>
                        <a:rPr lang="en-GB" sz="800" b="0" i="0" u="none" strike="noStrike" dirty="0">
                          <a:effectLst/>
                          <a:latin typeface="+mn-lt"/>
                          <a:cs typeface="Arial" panose="020B0604020202020204" pitchFamily="34" charset="0"/>
                        </a:rPr>
                        <a:t>252.9</a:t>
                      </a:r>
                    </a:p>
                  </a:txBody>
                  <a:tcPr marL="7144" marR="7144" marT="7144" marB="0" anchor="b"/>
                </a:tc>
                <a:tc>
                  <a:txBody>
                    <a:bodyPr/>
                    <a:lstStyle/>
                    <a:p>
                      <a:pPr algn="ctr" fontAlgn="b"/>
                      <a:r>
                        <a:rPr lang="en-GB" sz="800" b="0" i="0" u="none" strike="noStrike">
                          <a:effectLst/>
                          <a:latin typeface="+mn-lt"/>
                          <a:cs typeface="Arial" panose="020B0604020202020204" pitchFamily="34" charset="0"/>
                        </a:rPr>
                        <a:t>40.09</a:t>
                      </a:r>
                    </a:p>
                  </a:txBody>
                  <a:tcPr marL="7144" marR="7144" marT="7144" marB="0" anchor="b"/>
                </a:tc>
                <a:tc>
                  <a:txBody>
                    <a:bodyPr/>
                    <a:lstStyle/>
                    <a:p>
                      <a:pPr algn="ctr" fontAlgn="b"/>
                      <a:r>
                        <a:rPr lang="en-GB" sz="800" b="0" i="0" u="none" strike="noStrike">
                          <a:effectLst/>
                          <a:latin typeface="+mn-lt"/>
                          <a:cs typeface="Arial" panose="020B0604020202020204" pitchFamily="34" charset="0"/>
                        </a:rPr>
                        <a:t>32.56</a:t>
                      </a:r>
                    </a:p>
                  </a:txBody>
                  <a:tcPr marL="7144" marR="7144" marT="7144" marB="0" anchor="b">
                    <a:lnR w="6350" cap="flat" cmpd="sng" algn="ctr">
                      <a:solidFill>
                        <a:schemeClr val="tx1"/>
                      </a:solidFill>
                      <a:prstDash val="solid"/>
                      <a:round/>
                      <a:headEnd type="none" w="med" len="med"/>
                      <a:tailEnd type="none" w="med" len="med"/>
                    </a:lnR>
                  </a:tcPr>
                </a:tc>
                <a:tc>
                  <a:txBody>
                    <a:bodyPr/>
                    <a:lstStyle/>
                    <a:p>
                      <a:pPr algn="ctr" fontAlgn="b"/>
                      <a:r>
                        <a:rPr lang="en-GB" sz="800" b="0" i="0" u="none" strike="noStrike" dirty="0">
                          <a:effectLst/>
                          <a:latin typeface="+mn-lt"/>
                          <a:cs typeface="Arial" panose="020B0604020202020204" pitchFamily="34" charset="0"/>
                        </a:rPr>
                        <a:t>B-C</a:t>
                      </a:r>
                    </a:p>
                  </a:txBody>
                  <a:tcPr marL="7144" marR="7144" marT="7144" marB="0" anchor="b">
                    <a:lnL w="6350" cap="flat" cmpd="sng" algn="ctr">
                      <a:solidFill>
                        <a:schemeClr val="tx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a:txBody>
                    <a:bodyPr/>
                    <a:lstStyle/>
                    <a:p>
                      <a:pPr algn="ctr" fontAlgn="b"/>
                      <a:r>
                        <a:rPr lang="en-GB" sz="800" b="0" i="0" u="none" strike="noStrike" dirty="0">
                          <a:effectLst/>
                          <a:latin typeface="+mn-lt"/>
                          <a:cs typeface="Arial" panose="020B0604020202020204" pitchFamily="34" charset="0"/>
                        </a:rPr>
                        <a:t>168.6</a:t>
                      </a:r>
                    </a:p>
                  </a:txBody>
                  <a:tcPr marL="7144" marR="7144" marT="7144" marB="0" anchor="b">
                    <a:lnB w="12700" cap="flat" cmpd="sng" algn="ctr">
                      <a:solidFill>
                        <a:schemeClr val="bg1"/>
                      </a:solidFill>
                      <a:prstDash val="solid"/>
                      <a:round/>
                      <a:headEnd type="none" w="med" len="med"/>
                      <a:tailEnd type="none" w="med" len="med"/>
                    </a:lnB>
                  </a:tcPr>
                </a:tc>
                <a:tc>
                  <a:txBody>
                    <a:bodyPr/>
                    <a:lstStyle/>
                    <a:p>
                      <a:pPr algn="ctr" fontAlgn="b"/>
                      <a:r>
                        <a:rPr lang="en-GB" sz="800" b="0" i="0" u="none" strike="noStrike" dirty="0">
                          <a:effectLst/>
                          <a:latin typeface="+mn-lt"/>
                          <a:cs typeface="Arial" panose="020B0604020202020204" pitchFamily="34" charset="0"/>
                        </a:rPr>
                        <a:t>72.84 to 264.4</a:t>
                      </a:r>
                    </a:p>
                  </a:txBody>
                  <a:tcPr marL="7144" marR="7144" marT="7144" marB="0" anchor="b">
                    <a:lnB w="12700" cap="flat" cmpd="sng" algn="ctr">
                      <a:solidFill>
                        <a:schemeClr val="bg1"/>
                      </a:solidFill>
                      <a:prstDash val="solid"/>
                      <a:round/>
                      <a:headEnd type="none" w="med" len="med"/>
                      <a:tailEnd type="none" w="med" len="med"/>
                    </a:lnB>
                  </a:tcPr>
                </a:tc>
                <a:tc>
                  <a:txBody>
                    <a:bodyPr/>
                    <a:lstStyle/>
                    <a:p>
                      <a:pPr algn="ctr" fontAlgn="b"/>
                      <a:r>
                        <a:rPr lang="en-GB" sz="800" b="0" i="0" u="none" strike="noStrike" dirty="0">
                          <a:effectLst/>
                          <a:latin typeface="+mn-lt"/>
                          <a:cs typeface="Arial" panose="020B0604020202020204" pitchFamily="34" charset="0"/>
                        </a:rPr>
                        <a:t>0.0003</a:t>
                      </a:r>
                    </a:p>
                  </a:txBody>
                  <a:tcPr marL="7144" marR="7144" marT="7144" marB="0" anchor="b">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0">
                <a:tc vMerge="1">
                  <a:txBody>
                    <a:bodyPr/>
                    <a:lstStyle/>
                    <a:p>
                      <a:endParaRPr lang="en-GB"/>
                    </a:p>
                  </a:txBody>
                  <a:tcPr/>
                </a:tc>
                <a:tc>
                  <a:txBody>
                    <a:bodyPr/>
                    <a:lstStyle/>
                    <a:p>
                      <a:pPr algn="l" fontAlgn="b"/>
                      <a:r>
                        <a:rPr lang="en-GB" sz="800" b="0" i="0" u="none" strike="noStrike" dirty="0">
                          <a:effectLst/>
                          <a:latin typeface="+mn-lt"/>
                          <a:cs typeface="Arial" panose="020B0604020202020204" pitchFamily="34" charset="0"/>
                        </a:rPr>
                        <a:t>Std. </a:t>
                      </a:r>
                      <a:r>
                        <a:rPr lang="en-GB" sz="800" b="0" i="0" u="none" strike="noStrike" dirty="0" smtClean="0">
                          <a:effectLst/>
                          <a:latin typeface="+mn-lt"/>
                          <a:cs typeface="Arial" panose="020B0604020202020204" pitchFamily="34" charset="0"/>
                        </a:rPr>
                        <a:t>Error</a:t>
                      </a:r>
                      <a:endParaRPr lang="en-GB" sz="800" b="0" i="0" u="none" strike="noStrike" dirty="0">
                        <a:effectLst/>
                        <a:latin typeface="+mn-lt"/>
                        <a:cs typeface="Arial" panose="020B0604020202020204" pitchFamily="34" charset="0"/>
                      </a:endParaRPr>
                    </a:p>
                  </a:txBody>
                  <a:tcPr marL="7144" marR="7144" marT="7144" marB="0" anchor="b">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800" b="0" i="0" u="none" strike="noStrike" dirty="0">
                          <a:effectLst/>
                          <a:latin typeface="+mn-lt"/>
                          <a:cs typeface="Arial" panose="020B0604020202020204" pitchFamily="34" charset="0"/>
                        </a:rPr>
                        <a:t>8.648</a:t>
                      </a:r>
                    </a:p>
                  </a:txBody>
                  <a:tcPr marL="7144" marR="7144" marT="7144" marB="0" anchor="b">
                    <a:lnL w="12700" cap="flat" cmpd="sng" algn="ctr">
                      <a:solidFill>
                        <a:schemeClr val="tx1"/>
                      </a:solidFill>
                      <a:prstDash val="solid"/>
                      <a:round/>
                      <a:headEnd type="none" w="med" len="med"/>
                      <a:tailEnd type="none" w="med" len="med"/>
                    </a:lnL>
                  </a:tcPr>
                </a:tc>
                <a:tc>
                  <a:txBody>
                    <a:bodyPr/>
                    <a:lstStyle/>
                    <a:p>
                      <a:pPr algn="ctr" fontAlgn="b"/>
                      <a:r>
                        <a:rPr lang="en-GB" sz="800" b="0" i="0" u="none" strike="noStrike" dirty="0">
                          <a:effectLst/>
                          <a:latin typeface="+mn-lt"/>
                          <a:cs typeface="Arial" panose="020B0604020202020204" pitchFamily="34" charset="0"/>
                        </a:rPr>
                        <a:t>44.71</a:t>
                      </a:r>
                    </a:p>
                  </a:txBody>
                  <a:tcPr marL="7144" marR="7144" marT="7144" marB="0" anchor="b"/>
                </a:tc>
                <a:tc>
                  <a:txBody>
                    <a:bodyPr/>
                    <a:lstStyle/>
                    <a:p>
                      <a:pPr algn="ctr" fontAlgn="b"/>
                      <a:r>
                        <a:rPr lang="en-GB" sz="800" b="0" i="0" u="none" strike="noStrike">
                          <a:effectLst/>
                          <a:latin typeface="+mn-lt"/>
                          <a:cs typeface="Arial" panose="020B0604020202020204" pitchFamily="34" charset="0"/>
                        </a:rPr>
                        <a:t>4.898</a:t>
                      </a:r>
                    </a:p>
                  </a:txBody>
                  <a:tcPr marL="7144" marR="7144" marT="7144" marB="0" anchor="b"/>
                </a:tc>
                <a:tc>
                  <a:txBody>
                    <a:bodyPr/>
                    <a:lstStyle/>
                    <a:p>
                      <a:pPr algn="ctr" fontAlgn="b"/>
                      <a:r>
                        <a:rPr lang="en-GB" sz="800" b="0" i="0" u="none" strike="noStrike" dirty="0">
                          <a:effectLst/>
                          <a:latin typeface="+mn-lt"/>
                          <a:cs typeface="Arial" panose="020B0604020202020204" pitchFamily="34" charset="0"/>
                        </a:rPr>
                        <a:t>6.046</a:t>
                      </a:r>
                    </a:p>
                  </a:txBody>
                  <a:tcPr marL="7144" marR="7144" marT="7144" marB="0" anchor="b">
                    <a:lnR w="12700" cap="flat" cmpd="sng" algn="ctr">
                      <a:solidFill>
                        <a:schemeClr val="tx1"/>
                      </a:solidFill>
                      <a:prstDash val="solid"/>
                      <a:round/>
                      <a:headEnd type="none" w="med" len="med"/>
                      <a:tailEnd type="none" w="med" len="med"/>
                    </a:lnR>
                  </a:tcPr>
                </a:tc>
                <a:tc>
                  <a:txBody>
                    <a:bodyPr/>
                    <a:lstStyle/>
                    <a:p>
                      <a:pPr algn="ctr" fontAlgn="b"/>
                      <a:r>
                        <a:rPr lang="en-GB" sz="800" b="0" i="0" u="none" strike="noStrike" dirty="0">
                          <a:effectLst/>
                          <a:latin typeface="+mn-lt"/>
                          <a:cs typeface="Arial" panose="020B0604020202020204" pitchFamily="34" charset="0"/>
                        </a:rPr>
                        <a:t>B-D</a:t>
                      </a:r>
                    </a:p>
                  </a:txBody>
                  <a:tcPr marL="7144" marR="7144" marT="7144" marB="0" anchor="b">
                    <a:lnL w="12700" cap="flat" cmpd="sng" algn="ctr">
                      <a:solidFill>
                        <a:schemeClr val="tx1"/>
                      </a:solidFill>
                      <a:prstDash val="solid"/>
                      <a:round/>
                      <a:headEnd type="none" w="med" len="med"/>
                      <a:tailEnd type="none" w="med" len="med"/>
                    </a:lnL>
                    <a:lnT w="12700" cap="flat" cmpd="sng" algn="ctr">
                      <a:solidFill>
                        <a:schemeClr val="bg1"/>
                      </a:solidFill>
                      <a:prstDash val="solid"/>
                      <a:round/>
                      <a:headEnd type="none" w="med" len="med"/>
                      <a:tailEnd type="none" w="med" len="med"/>
                    </a:lnT>
                    <a:lnB>
                      <a:noFill/>
                    </a:lnB>
                  </a:tcPr>
                </a:tc>
                <a:tc>
                  <a:txBody>
                    <a:bodyPr/>
                    <a:lstStyle/>
                    <a:p>
                      <a:pPr algn="ctr" fontAlgn="b"/>
                      <a:r>
                        <a:rPr lang="en-GB" sz="800" b="0" i="0" u="none" strike="noStrike" dirty="0">
                          <a:effectLst/>
                          <a:latin typeface="+mn-lt"/>
                          <a:cs typeface="Arial" panose="020B0604020202020204" pitchFamily="34" charset="0"/>
                        </a:rPr>
                        <a:t>168.9</a:t>
                      </a:r>
                    </a:p>
                  </a:txBody>
                  <a:tcPr marL="7144" marR="7144" marT="7144" marB="0" anchor="b">
                    <a:lnT w="12700" cap="flat" cmpd="sng" algn="ctr">
                      <a:solidFill>
                        <a:schemeClr val="bg1"/>
                      </a:solidFill>
                      <a:prstDash val="solid"/>
                      <a:round/>
                      <a:headEnd type="none" w="med" len="med"/>
                      <a:tailEnd type="none" w="med" len="med"/>
                    </a:lnT>
                    <a:lnB>
                      <a:noFill/>
                    </a:lnB>
                  </a:tcPr>
                </a:tc>
                <a:tc>
                  <a:txBody>
                    <a:bodyPr/>
                    <a:lstStyle/>
                    <a:p>
                      <a:pPr algn="ctr" fontAlgn="b"/>
                      <a:r>
                        <a:rPr lang="en-GB" sz="800" b="0" i="0" u="none" strike="noStrike">
                          <a:effectLst/>
                          <a:latin typeface="+mn-lt"/>
                          <a:cs typeface="Arial" panose="020B0604020202020204" pitchFamily="34" charset="0"/>
                        </a:rPr>
                        <a:t>63.51 to 274.2</a:t>
                      </a:r>
                    </a:p>
                  </a:txBody>
                  <a:tcPr marL="7144" marR="7144" marT="7144" marB="0" anchor="b">
                    <a:lnT w="12700" cap="flat" cmpd="sng" algn="ctr">
                      <a:solidFill>
                        <a:schemeClr val="bg1"/>
                      </a:solidFill>
                      <a:prstDash val="solid"/>
                      <a:round/>
                      <a:headEnd type="none" w="med" len="med"/>
                      <a:tailEnd type="none" w="med" len="med"/>
                    </a:lnT>
                    <a:lnB>
                      <a:noFill/>
                    </a:lnB>
                  </a:tcPr>
                </a:tc>
                <a:tc>
                  <a:txBody>
                    <a:bodyPr/>
                    <a:lstStyle/>
                    <a:p>
                      <a:pPr algn="ctr" fontAlgn="b"/>
                      <a:r>
                        <a:rPr lang="en-GB" sz="800" b="0" i="0" u="none" strike="noStrike" dirty="0">
                          <a:effectLst/>
                          <a:latin typeface="+mn-lt"/>
                          <a:cs typeface="Arial" panose="020B0604020202020204" pitchFamily="34" charset="0"/>
                        </a:rPr>
                        <a:t>0.0010</a:t>
                      </a:r>
                    </a:p>
                  </a:txBody>
                  <a:tcPr marL="7144" marR="7144" marT="7144" marB="0" anchor="b">
                    <a:lnT w="12700" cap="flat" cmpd="sng" algn="ctr">
                      <a:solidFill>
                        <a:schemeClr val="bg1"/>
                      </a:solidFill>
                      <a:prstDash val="solid"/>
                      <a:round/>
                      <a:headEnd type="none" w="med" len="med"/>
                      <a:tailEnd type="none" w="med" len="med"/>
                    </a:lnT>
                    <a:lnB>
                      <a:noFill/>
                    </a:lnB>
                  </a:tcPr>
                </a:tc>
                <a:extLst>
                  <a:ext uri="{0D108BD9-81ED-4DB2-BD59-A6C34878D82A}">
                    <a16:rowId xmlns:a16="http://schemas.microsoft.com/office/drawing/2014/main" val="408751286"/>
                  </a:ext>
                </a:extLst>
              </a:tr>
              <a:tr h="0">
                <a:tc vMerge="1">
                  <a:txBody>
                    <a:bodyPr/>
                    <a:lstStyle/>
                    <a:p>
                      <a:endParaRPr lang="en-GB"/>
                    </a:p>
                  </a:txBody>
                  <a:tcPr/>
                </a:tc>
                <a:tc>
                  <a:txBody>
                    <a:bodyPr/>
                    <a:lstStyle/>
                    <a:p>
                      <a:pPr algn="l" fontAlgn="b"/>
                      <a:r>
                        <a:rPr lang="en-GB" sz="800" b="0" i="0" u="none" strike="noStrike" dirty="0">
                          <a:effectLst/>
                          <a:latin typeface="+mn-lt"/>
                          <a:cs typeface="Arial" panose="020B0604020202020204" pitchFamily="34" charset="0"/>
                        </a:rPr>
                        <a:t>Lower 95% CI</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800" b="0" i="0" u="none" strike="noStrike" dirty="0">
                          <a:effectLst/>
                          <a:latin typeface="+mn-lt"/>
                          <a:cs typeface="Arial" panose="020B0604020202020204" pitchFamily="34" charset="0"/>
                        </a:rPr>
                        <a:t>109.4</a:t>
                      </a:r>
                    </a:p>
                  </a:txBody>
                  <a:tcPr marL="7144" marR="7144" marT="7144" marB="0" anchor="b">
                    <a:lnL w="12700" cap="flat" cmpd="sng" algn="ctr">
                      <a:solidFill>
                        <a:schemeClr val="tx1"/>
                      </a:solidFill>
                      <a:prstDash val="solid"/>
                      <a:round/>
                      <a:headEnd type="none" w="med" len="med"/>
                      <a:tailEnd type="none" w="med" len="med"/>
                    </a:lnL>
                  </a:tcPr>
                </a:tc>
                <a:tc>
                  <a:txBody>
                    <a:bodyPr/>
                    <a:lstStyle/>
                    <a:p>
                      <a:pPr algn="ctr" fontAlgn="b"/>
                      <a:r>
                        <a:rPr lang="en-GB" sz="800" b="0" i="0" u="none" strike="noStrike" dirty="0">
                          <a:effectLst/>
                          <a:latin typeface="+mn-lt"/>
                          <a:cs typeface="Arial" panose="020B0604020202020204" pitchFamily="34" charset="0"/>
                        </a:rPr>
                        <a:t>233.8</a:t>
                      </a:r>
                    </a:p>
                  </a:txBody>
                  <a:tcPr marL="7144" marR="7144" marT="7144" marB="0" anchor="b"/>
                </a:tc>
                <a:tc>
                  <a:txBody>
                    <a:bodyPr/>
                    <a:lstStyle/>
                    <a:p>
                      <a:pPr algn="ctr" fontAlgn="b"/>
                      <a:r>
                        <a:rPr lang="en-GB" sz="800" b="0" i="0" u="none" strike="noStrike">
                          <a:effectLst/>
                          <a:latin typeface="+mn-lt"/>
                          <a:cs typeface="Arial" panose="020B0604020202020204" pitchFamily="34" charset="0"/>
                        </a:rPr>
                        <a:t>146.5</a:t>
                      </a:r>
                    </a:p>
                  </a:txBody>
                  <a:tcPr marL="7144" marR="7144" marT="7144" marB="0" anchor="b"/>
                </a:tc>
                <a:tc>
                  <a:txBody>
                    <a:bodyPr/>
                    <a:lstStyle/>
                    <a:p>
                      <a:pPr algn="ctr" fontAlgn="b"/>
                      <a:r>
                        <a:rPr lang="en-GB" sz="800" b="0" i="0" u="none" strike="noStrike">
                          <a:effectLst/>
                          <a:latin typeface="+mn-lt"/>
                          <a:cs typeface="Arial" panose="020B0604020202020204" pitchFamily="34" charset="0"/>
                        </a:rPr>
                        <a:t>143.7</a:t>
                      </a:r>
                    </a:p>
                  </a:txBody>
                  <a:tcPr marL="7144" marR="7144" marT="7144" marB="0" anchor="b">
                    <a:lnR w="12700" cap="flat" cmpd="sng" algn="ctr">
                      <a:solidFill>
                        <a:schemeClr val="tx1"/>
                      </a:solidFill>
                      <a:prstDash val="solid"/>
                      <a:round/>
                      <a:headEnd type="none" w="med" len="med"/>
                      <a:tailEnd type="none" w="med" len="med"/>
                    </a:lnR>
                  </a:tcPr>
                </a:tc>
                <a:tc>
                  <a:txBody>
                    <a:bodyPr/>
                    <a:lstStyle/>
                    <a:p>
                      <a:pPr algn="ctr" fontAlgn="b"/>
                      <a:r>
                        <a:rPr lang="en-GB" sz="800" b="0" i="0" u="none" strike="noStrike" dirty="0">
                          <a:effectLst/>
                          <a:latin typeface="+mn-lt"/>
                          <a:cs typeface="Arial" panose="020B0604020202020204" pitchFamily="34" charset="0"/>
                        </a:rPr>
                        <a:t>C-D</a:t>
                      </a:r>
                    </a:p>
                  </a:txBody>
                  <a:tcPr marL="7144" marR="7144" marT="7144" marB="0" anchor="b">
                    <a:lnL w="12700" cap="flat" cmpd="sng" algn="ctr">
                      <a:solidFill>
                        <a:schemeClr val="tx1"/>
                      </a:solidFill>
                      <a:prstDash val="solid"/>
                      <a:round/>
                      <a:headEnd type="none" w="med" len="med"/>
                      <a:tailEnd type="none" w="med" len="med"/>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0.2249</a:t>
                      </a:r>
                    </a:p>
                  </a:txBody>
                  <a:tcPr marL="7144" marR="7144" marT="7144" marB="0" anchor="b">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-20.32 to 20.77</a:t>
                      </a:r>
                    </a:p>
                  </a:txBody>
                  <a:tcPr marL="7144" marR="7144" marT="7144" marB="0" anchor="b">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&gt;0.9999</a:t>
                      </a:r>
                    </a:p>
                  </a:txBody>
                  <a:tcPr marL="7144" marR="7144" marT="7144" marB="0" anchor="b">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8123641"/>
                  </a:ext>
                </a:extLst>
              </a:tr>
              <a:tr h="0">
                <a:tc vMerge="1">
                  <a:txBody>
                    <a:bodyPr/>
                    <a:lstStyle/>
                    <a:p>
                      <a:endParaRPr lang="en-GB" sz="800" dirty="0"/>
                    </a:p>
                  </a:txBody>
                  <a:tcPr marL="45720" marR="4572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a:effectLst/>
                          <a:latin typeface="+mn-lt"/>
                          <a:cs typeface="Arial" panose="020B0604020202020204" pitchFamily="34" charset="0"/>
                        </a:rPr>
                        <a:t>Upper 95% CI</a:t>
                      </a:r>
                    </a:p>
                  </a:txBody>
                  <a:tcPr marL="7144" marR="7144" marT="7144"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a:txBody>
                    <a:bodyPr/>
                    <a:lstStyle/>
                    <a:p>
                      <a:pPr algn="ctr" fontAlgn="b"/>
                      <a:r>
                        <a:rPr lang="en-GB" sz="800" b="0" i="0" u="none" strike="noStrike" dirty="0">
                          <a:effectLst/>
                          <a:latin typeface="+mn-lt"/>
                          <a:cs typeface="Arial" panose="020B0604020202020204" pitchFamily="34" charset="0"/>
                        </a:rPr>
                        <a:t>144.7</a:t>
                      </a:r>
                    </a:p>
                  </a:txBody>
                  <a:tcPr marL="7144" marR="7144" marT="7144" marB="0" anchor="b">
                    <a:lnL w="6350" cap="flat" cmpd="sng" algn="ctr">
                      <a:solidFill>
                        <a:schemeClr val="tx1"/>
                      </a:solidFill>
                      <a:prstDash val="solid"/>
                      <a:round/>
                      <a:headEnd type="none" w="med" len="med"/>
                      <a:tailEnd type="none" w="med" len="med"/>
                    </a:lnL>
                  </a:tcPr>
                </a:tc>
                <a:tc>
                  <a:txBody>
                    <a:bodyPr/>
                    <a:lstStyle/>
                    <a:p>
                      <a:pPr algn="ctr" fontAlgn="b"/>
                      <a:r>
                        <a:rPr lang="en-GB" sz="800" b="0" i="0" u="none" strike="noStrike" dirty="0">
                          <a:effectLst/>
                          <a:latin typeface="+mn-lt"/>
                          <a:cs typeface="Arial" panose="020B0604020202020204" pitchFamily="34" charset="0"/>
                        </a:rPr>
                        <a:t>416.2</a:t>
                      </a:r>
                    </a:p>
                  </a:txBody>
                  <a:tcPr marL="7144" marR="7144" marT="7144" marB="0" anchor="b"/>
                </a:tc>
                <a:tc>
                  <a:txBody>
                    <a:bodyPr/>
                    <a:lstStyle/>
                    <a:p>
                      <a:pPr algn="ctr" fontAlgn="b"/>
                      <a:r>
                        <a:rPr lang="en-GB" sz="800" b="0" i="0" u="none" strike="noStrike">
                          <a:effectLst/>
                          <a:latin typeface="+mn-lt"/>
                          <a:cs typeface="Arial" panose="020B0604020202020204" pitchFamily="34" charset="0"/>
                        </a:rPr>
                        <a:t>166.1</a:t>
                      </a:r>
                    </a:p>
                  </a:txBody>
                  <a:tcPr marL="7144" marR="7144" marT="7144" marB="0" anchor="b"/>
                </a:tc>
                <a:tc>
                  <a:txBody>
                    <a:bodyPr/>
                    <a:lstStyle/>
                    <a:p>
                      <a:pPr algn="ctr" fontAlgn="b"/>
                      <a:r>
                        <a:rPr lang="en-GB" sz="800" b="0" i="0" u="none" strike="noStrike" dirty="0">
                          <a:effectLst/>
                          <a:latin typeface="+mn-lt"/>
                          <a:cs typeface="Arial" panose="020B0604020202020204" pitchFamily="34" charset="0"/>
                        </a:rPr>
                        <a:t>168.5</a:t>
                      </a:r>
                    </a:p>
                  </a:txBody>
                  <a:tcPr marL="7144" marR="7144" marT="7144" marB="0" anchor="b">
                    <a:lnR w="12700" cap="flat" cmpd="sng" algn="ctr">
                      <a:solidFill>
                        <a:schemeClr val="tx1"/>
                      </a:solidFill>
                      <a:prstDash val="solid"/>
                      <a:round/>
                      <a:headEnd type="none" w="med" len="med"/>
                      <a:tailEnd type="none" w="med" len="med"/>
                    </a:lnR>
                  </a:tcPr>
                </a:tc>
                <a:tc>
                  <a:txBody>
                    <a:bodyPr/>
                    <a:lstStyle/>
                    <a:p>
                      <a:pPr algn="ctr"/>
                      <a:endParaRPr lang="en-GB" sz="800">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cs typeface="Arial" panose="020B0604020202020204" pitchFamily="34" charset="0"/>
                      </a:endParaRP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75446803"/>
                  </a:ext>
                </a:extLst>
              </a:tr>
              <a:tr h="0">
                <a:tc vMerge="1">
                  <a:txBody>
                    <a:bodyPr/>
                    <a:lstStyle/>
                    <a:p>
                      <a:endParaRPr lang="en-GB"/>
                    </a:p>
                  </a:txBody>
                  <a:tcPr/>
                </a:tc>
                <a:tc>
                  <a:txBody>
                    <a:bodyPr/>
                    <a:lstStyle/>
                    <a:p>
                      <a:pPr algn="l" fontAlgn="b"/>
                      <a:endParaRPr lang="en-GB" sz="800" b="0" i="0" u="none" strike="noStrike" dirty="0">
                        <a:effectLst/>
                        <a:latin typeface="+mn-lt"/>
                        <a:cs typeface="Arial" panose="020B0604020202020204" pitchFamily="34" charset="0"/>
                      </a:endParaRPr>
                    </a:p>
                  </a:txBody>
                  <a:tcPr marL="7144" marR="7144" marT="7144"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w="635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a:effectLst/>
                        <a:latin typeface="+mn-lt"/>
                        <a:cs typeface="Arial" panose="020B0604020202020204" pitchFamily="34" charset="0"/>
                      </a:endParaRPr>
                    </a:p>
                  </a:txBody>
                  <a:tcPr marL="7144" marR="7144" marT="7144" marB="0" anchor="b">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endParaRPr lang="en-GB" sz="800">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800">
                        <a:latin typeface="+mn-lt"/>
                        <a:cs typeface="Arial" panose="020B0604020202020204" pitchFamily="34" charset="0"/>
                      </a:endParaRPr>
                    </a:p>
                  </a:txBody>
                  <a:tcPr marL="7144" marR="7144" marT="7144" marB="0" anchor="b">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800">
                        <a:latin typeface="+mn-lt"/>
                        <a:cs typeface="Arial" panose="020B0604020202020204" pitchFamily="34" charset="0"/>
                      </a:endParaRPr>
                    </a:p>
                  </a:txBody>
                  <a:tcPr marL="7144" marR="7144" marT="7144" marB="0" anchor="b">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800" dirty="0">
                        <a:latin typeface="+mn-lt"/>
                        <a:cs typeface="Arial" panose="020B0604020202020204" pitchFamily="34" charset="0"/>
                      </a:endParaRPr>
                    </a:p>
                  </a:txBody>
                  <a:tcPr marL="7144" marR="7144" marT="7144" marB="0" anchor="b">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2517442"/>
                  </a:ext>
                </a:extLst>
              </a:tr>
              <a:tr h="0">
                <a:tc rowSpan="6">
                  <a:txBody>
                    <a:bodyPr/>
                    <a:lstStyle/>
                    <a:p>
                      <a:r>
                        <a:rPr lang="en-GB" sz="800" dirty="0" smtClean="0">
                          <a:latin typeface="+mn-lt"/>
                          <a:cs typeface="Arial" panose="020B0604020202020204" pitchFamily="34" charset="0"/>
                        </a:rPr>
                        <a:t>Alfa2-macroglobulin, </a:t>
                      </a:r>
                      <a:r>
                        <a:rPr lang="en-GB" sz="800" kern="1200" dirty="0" smtClean="0">
                          <a:solidFill>
                            <a:schemeClr val="tx1"/>
                          </a:solidFill>
                          <a:latin typeface="+mn-lt"/>
                          <a:ea typeface="+mn-ea"/>
                          <a:cs typeface="Arial" panose="020B0604020202020204" pitchFamily="34" charset="0"/>
                        </a:rPr>
                        <a:t>µg/ml</a:t>
                      </a:r>
                      <a:r>
                        <a:rPr lang="en-GB" sz="800" dirty="0" smtClean="0">
                          <a:latin typeface="+mn-lt"/>
                          <a:cs typeface="Arial" panose="020B0604020202020204" pitchFamily="34" charset="0"/>
                        </a:rPr>
                        <a:t> </a:t>
                      </a:r>
                      <a:endParaRPr lang="en-GB" sz="800" dirty="0">
                        <a:latin typeface="+mn-lt"/>
                        <a:cs typeface="Arial" panose="020B0604020202020204" pitchFamily="34" charset="0"/>
                      </a:endParaRPr>
                    </a:p>
                  </a:txBody>
                  <a:tcPr marL="34290" marR="34290" marT="34290" marB="3429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800" b="0" i="0" u="none" strike="noStrike" dirty="0" smtClean="0">
                          <a:effectLst/>
                          <a:latin typeface="+mn-lt"/>
                          <a:cs typeface="Arial" panose="020B0604020202020204" pitchFamily="34" charset="0"/>
                        </a:rPr>
                        <a:t>Mean</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865.5</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1500</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976.4</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942.2</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A-B</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-634.3</a:t>
                      </a:r>
                    </a:p>
                  </a:txBody>
                  <a:tcPr marL="7144" marR="7144" marT="7144" marB="0" anchor="b">
                    <a:lnL>
                      <a:noFill/>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-855.2 to -413.4</a:t>
                      </a:r>
                    </a:p>
                  </a:txBody>
                  <a:tcPr marL="7144" marR="7144" marT="7144" marB="0" anchor="b">
                    <a:lnL>
                      <a:noFill/>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&lt;0.0001</a:t>
                      </a:r>
                    </a:p>
                  </a:txBody>
                  <a:tcPr marL="7144" marR="7144" marT="7144" marB="0" anchor="b">
                    <a:lnL>
                      <a:noFill/>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0534388"/>
                  </a:ext>
                </a:extLst>
              </a:tr>
              <a:tr h="0">
                <a:tc vMerge="1">
                  <a:txBody>
                    <a:bodyPr/>
                    <a:lstStyle/>
                    <a:p>
                      <a:endParaRPr lang="en-GB" sz="700" dirty="0">
                        <a:latin typeface="+mj-lt"/>
                      </a:endParaRPr>
                    </a:p>
                  </a:txBody>
                  <a:tcPr marL="45720" marR="4572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Std. Deviation</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258.8</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587.5</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259.0</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348.7</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B-C</a:t>
                      </a:r>
                    </a:p>
                  </a:txBody>
                  <a:tcPr marL="7144" marR="7144" marT="7144" marB="0" anchor="b">
                    <a:lnL w="1270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523.4</a:t>
                      </a: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258.4 to 788.4</a:t>
                      </a: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0.0002</a:t>
                      </a: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19219135"/>
                  </a:ext>
                </a:extLst>
              </a:tr>
              <a:tr h="0">
                <a:tc vMerge="1">
                  <a:txBody>
                    <a:bodyPr/>
                    <a:lstStyle/>
                    <a:p>
                      <a:endParaRPr lang="en-GB" sz="700" dirty="0">
                        <a:latin typeface="+mj-lt"/>
                      </a:endParaRPr>
                    </a:p>
                  </a:txBody>
                  <a:tcPr marL="45720" marR="4572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Std. </a:t>
                      </a:r>
                      <a:r>
                        <a:rPr lang="en-GB" sz="800" b="0" i="0" u="none" strike="noStrike" dirty="0" smtClean="0">
                          <a:effectLst/>
                          <a:latin typeface="+mn-lt"/>
                          <a:cs typeface="Arial" panose="020B0604020202020204" pitchFamily="34" charset="0"/>
                        </a:rPr>
                        <a:t>Error</a:t>
                      </a:r>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45.75</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103.9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31.64</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64.75</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B-D</a:t>
                      </a:r>
                    </a:p>
                  </a:txBody>
                  <a:tcPr marL="7144" marR="7144" marT="7144" marB="0" anchor="b">
                    <a:lnL w="1270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557.6</a:t>
                      </a: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260.4 to 854.9</a:t>
                      </a: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0.0004</a:t>
                      </a: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10125751"/>
                  </a:ext>
                </a:extLst>
              </a:tr>
              <a:tr h="0">
                <a:tc vMerge="1">
                  <a:txBody>
                    <a:bodyPr/>
                    <a:lstStyle/>
                    <a:p>
                      <a:endParaRPr lang="en-GB" sz="700" dirty="0">
                        <a:latin typeface="+mj-lt"/>
                      </a:endParaRPr>
                    </a:p>
                  </a:txBody>
                  <a:tcPr marL="45720" marR="4572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Lower 95% CI</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772.2</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1288</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913.2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809.6</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C-D</a:t>
                      </a:r>
                    </a:p>
                  </a:txBody>
                  <a:tcPr marL="7144" marR="7144" marT="7144" marB="0" anchor="b">
                    <a:lnL w="1270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34.18</a:t>
                      </a: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-148.4 to 216.8</a:t>
                      </a: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&gt;0.9999</a:t>
                      </a: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2576212"/>
                  </a:ext>
                </a:extLst>
              </a:tr>
              <a:tr h="0">
                <a:tc vMerge="1">
                  <a:txBody>
                    <a:bodyPr/>
                    <a:lstStyle/>
                    <a:p>
                      <a:endParaRPr lang="en-GB" sz="700" dirty="0">
                        <a:latin typeface="+mj-lt"/>
                      </a:endParaRPr>
                    </a:p>
                  </a:txBody>
                  <a:tcPr marL="45720" marR="4572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a:effectLst/>
                          <a:latin typeface="+mn-lt"/>
                          <a:cs typeface="Arial" panose="020B0604020202020204" pitchFamily="34" charset="0"/>
                        </a:rPr>
                        <a:t>Upper 95% CI</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958.8</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1712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1040</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1075</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cs typeface="Arial" panose="020B0604020202020204" pitchFamily="34" charset="0"/>
                      </a:endParaRP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cs typeface="Arial" panose="020B0604020202020204" pitchFamily="34" charset="0"/>
                      </a:endParaRPr>
                    </a:p>
                  </a:txBody>
                  <a:tcPr marL="7144" marR="7144" marT="7144" marB="0" anchor="b">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9175580"/>
                  </a:ext>
                </a:extLst>
              </a:tr>
              <a:tr h="0">
                <a:tc vMerge="1">
                  <a:txBody>
                    <a:bodyPr/>
                    <a:lstStyle/>
                    <a:p>
                      <a:endParaRPr lang="en-GB" sz="700" dirty="0">
                        <a:latin typeface="+mj-lt"/>
                      </a:endParaRPr>
                    </a:p>
                  </a:txBody>
                  <a:tcPr marL="45720" marR="4572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endParaRP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cs typeface="Arial" panose="020B0604020202020204" pitchFamily="34" charset="0"/>
                      </a:endParaRPr>
                    </a:p>
                  </a:txBody>
                  <a:tcPr marL="7144" marR="7144" marT="7144"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79311904"/>
                  </a:ext>
                </a:extLst>
              </a:tr>
              <a:tr h="0">
                <a:tc rowSpan="6">
                  <a:txBody>
                    <a:bodyPr/>
                    <a:lstStyle/>
                    <a:p>
                      <a:r>
                        <a:rPr lang="en-GB" sz="800" dirty="0" err="1" smtClean="0">
                          <a:latin typeface="+mn-lt"/>
                          <a:cs typeface="Arial" panose="020B0604020202020204" pitchFamily="34" charset="0"/>
                        </a:rPr>
                        <a:t>Antithrombin</a:t>
                      </a:r>
                      <a:r>
                        <a:rPr lang="en-GB" sz="800" dirty="0" smtClean="0">
                          <a:latin typeface="+mn-lt"/>
                          <a:cs typeface="Arial" panose="020B0604020202020204" pitchFamily="34" charset="0"/>
                        </a:rPr>
                        <a:t>, </a:t>
                      </a:r>
                      <a:r>
                        <a:rPr lang="en-GB" sz="800" dirty="0" err="1" smtClean="0">
                          <a:latin typeface="+mn-lt"/>
                          <a:cs typeface="Arial" panose="020B0604020202020204" pitchFamily="34" charset="0"/>
                        </a:rPr>
                        <a:t>mU</a:t>
                      </a:r>
                      <a:r>
                        <a:rPr lang="en-GB" sz="800" dirty="0" smtClean="0">
                          <a:latin typeface="+mn-lt"/>
                          <a:cs typeface="Arial" panose="020B0604020202020204" pitchFamily="34" charset="0"/>
                        </a:rPr>
                        <a:t>/ml </a:t>
                      </a:r>
                      <a:endParaRPr lang="en-GB" sz="800" dirty="0">
                        <a:latin typeface="+mn-lt"/>
                        <a:cs typeface="Arial" panose="020B0604020202020204" pitchFamily="34" charset="0"/>
                      </a:endParaRPr>
                    </a:p>
                  </a:txBody>
                  <a:tcPr marL="34290" marR="34290" marT="34290" marB="3429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800" b="0" i="0" u="none" strike="noStrike" dirty="0" smtClean="0">
                          <a:effectLst/>
                          <a:latin typeface="+mn-lt"/>
                          <a:cs typeface="Arial" panose="020B0604020202020204" pitchFamily="34" charset="0"/>
                        </a:rPr>
                        <a:t>Mean</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800.1</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896.2</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959.1</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953.3</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A-B</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-96.13</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-443.1 to 250.8</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&gt;0.9999</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673208"/>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Std. Deviation</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399.8</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554.9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623.0</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982.2</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B-C</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-62.93</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-349.3 to 223.4</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&gt;0.9999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17865"/>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Std. </a:t>
                      </a:r>
                      <a:r>
                        <a:rPr lang="en-GB" sz="800" b="0" i="0" u="none" strike="noStrike" dirty="0" smtClean="0">
                          <a:effectLst/>
                          <a:latin typeface="+mn-lt"/>
                          <a:cs typeface="Arial" panose="020B0604020202020204" pitchFamily="34" charset="0"/>
                        </a:rPr>
                        <a:t>Error</a:t>
                      </a:r>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70.67</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98.09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76.11</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182.4</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B-D</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-57.12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-608.0 to 493.7</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&gt;0.9999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3648320"/>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Lower 95% CI</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655.9</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696.1</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807.2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579.7</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C-D</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5.809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-502.7 to 514.3</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&gt;0.9999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88425331"/>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a:effectLst/>
                          <a:latin typeface="+mn-lt"/>
                          <a:cs typeface="Arial" panose="020B0604020202020204" pitchFamily="34" charset="0"/>
                        </a:rPr>
                        <a:t>Upper 95% CI</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944.2</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1096</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1111</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1327</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31897809"/>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2435885"/>
                  </a:ext>
                </a:extLst>
              </a:tr>
              <a:tr h="0">
                <a:tc rowSpan="6">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smtClean="0">
                          <a:latin typeface="+mn-lt"/>
                          <a:cs typeface="Arial" panose="020B0604020202020204" pitchFamily="34" charset="0"/>
                        </a:rPr>
                        <a:t>ITIH4 (intact), </a:t>
                      </a:r>
                      <a:r>
                        <a:rPr lang="en-GB" sz="800" kern="1200" dirty="0" smtClean="0">
                          <a:solidFill>
                            <a:schemeClr val="tx1"/>
                          </a:solidFill>
                          <a:latin typeface="+mn-lt"/>
                          <a:ea typeface="+mn-ea"/>
                          <a:cs typeface="Arial" panose="020B0604020202020204" pitchFamily="34" charset="0"/>
                        </a:rPr>
                        <a:t>µg/ml </a:t>
                      </a:r>
                    </a:p>
                    <a:p>
                      <a:endParaRPr lang="en-GB" sz="800" dirty="0">
                        <a:latin typeface="+mn-lt"/>
                        <a:cs typeface="Arial" panose="020B0604020202020204" pitchFamily="34" charset="0"/>
                      </a:endParaRPr>
                    </a:p>
                  </a:txBody>
                  <a:tcPr marL="34290" marR="34290" marT="34290" marB="3429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800" b="0" i="0" u="none" strike="noStrike" dirty="0" smtClean="0">
                          <a:effectLst/>
                          <a:latin typeface="+mn-lt"/>
                          <a:cs typeface="Arial" panose="020B0604020202020204" pitchFamily="34" charset="0"/>
                        </a:rPr>
                        <a:t>Mean</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247.4</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242.2</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258.0</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301.9</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A-B</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5.250</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-21.75 to 32.25</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&gt;0.9999</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2579477"/>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Std. Deviation</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34.86</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50.06</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62.65</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84.19</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B-C</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-15.84</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-39.35 to 7.663</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0.2942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73722078"/>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Std. </a:t>
                      </a:r>
                      <a:r>
                        <a:rPr lang="en-GB" sz="800" b="0" i="0" u="none" strike="noStrike" dirty="0" smtClean="0">
                          <a:effectLst/>
                          <a:latin typeface="+mn-lt"/>
                          <a:cs typeface="Arial" panose="020B0604020202020204" pitchFamily="34" charset="0"/>
                        </a:rPr>
                        <a:t>Error</a:t>
                      </a:r>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6.162</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8.849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7.542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15.12</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B-D</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-59.72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-109.5 to -9.884</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0.0147</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0085584"/>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Lower 95% CI</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234.9</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224.1</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243.0</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271.0</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C-D</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-43.87</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-79.36 to -8.390</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0.0115</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53301896"/>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Upper 95% CI</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260.0</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260.2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273.1</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332.8</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9965878"/>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442736"/>
                  </a:ext>
                </a:extLst>
              </a:tr>
              <a:tr h="0">
                <a:tc rowSpan="6">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smtClean="0">
                          <a:latin typeface="+mn-lt"/>
                          <a:cs typeface="Arial" panose="020B0604020202020204" pitchFamily="34" charset="0"/>
                        </a:rPr>
                        <a:t>ITIH4 (total), </a:t>
                      </a:r>
                      <a:r>
                        <a:rPr lang="en-GB" sz="800" kern="1200" dirty="0" smtClean="0">
                          <a:solidFill>
                            <a:schemeClr val="tx1"/>
                          </a:solidFill>
                          <a:latin typeface="+mn-lt"/>
                          <a:ea typeface="+mn-ea"/>
                          <a:cs typeface="Arial" panose="020B0604020202020204" pitchFamily="34" charset="0"/>
                        </a:rPr>
                        <a:t>µg/ml </a:t>
                      </a:r>
                    </a:p>
                  </a:txBody>
                  <a:tcPr marL="34290" marR="34290" marT="34290" marB="3429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800" b="0" i="0" u="none" strike="noStrike" dirty="0" smtClean="0">
                          <a:effectLst/>
                          <a:latin typeface="+mn-lt"/>
                          <a:cs typeface="Arial" panose="020B0604020202020204" pitchFamily="34" charset="0"/>
                        </a:rPr>
                        <a:t>Mean</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203.7</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189.3</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243.0</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282.0</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A-B</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14.41</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-13.04 to 41.85</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0.8948</a:t>
                      </a:r>
                    </a:p>
                  </a:txBody>
                  <a:tcPr marL="7144" marR="7144" marT="7144"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27666953"/>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Std. Deviation</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44.67</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cs typeface="Arial" panose="020B0604020202020204" pitchFamily="34" charset="0"/>
                        </a:rPr>
                        <a:t>41.09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100.6</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133.6</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B-C</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-53.72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-95.30 to -12.14</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0.0079</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79165343"/>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Std. Error of Mean</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7.897</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7.264</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12.12</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24.00</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B-D</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-92.78</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-157.0 to -28.61</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0.0028</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460516"/>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Lower 95% CI</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187.6</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174.4</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218.8</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233.0</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C-D</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a:effectLst/>
                          <a:latin typeface="+mn-lt"/>
                        </a:rPr>
                        <a:t>-39.06</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-102.5 to 24.36</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0.3864</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22087733"/>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en-GB" sz="800" b="0" i="0" u="none" strike="noStrike" dirty="0">
                          <a:effectLst/>
                          <a:latin typeface="+mn-lt"/>
                          <a:cs typeface="Arial" panose="020B0604020202020204" pitchFamily="34" charset="0"/>
                        </a:rPr>
                        <a:t>Upper 95% CI</a:t>
                      </a: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219.8</a:t>
                      </a: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cs typeface="Arial" panose="020B0604020202020204" pitchFamily="34" charset="0"/>
                        </a:rPr>
                        <a:t>204.1</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267.1</a:t>
                      </a: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800" b="0" i="0" u="none" strike="noStrike" dirty="0">
                          <a:effectLst/>
                          <a:latin typeface="+mn-lt"/>
                        </a:rPr>
                        <a:t>331.0</a:t>
                      </a: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endParaRP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endParaRP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endParaRPr>
                    </a:p>
                  </a:txBody>
                  <a:tcPr marL="7144" marR="7144" marT="7144"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8652312"/>
                  </a:ext>
                </a:extLst>
              </a:tr>
              <a:tr h="0">
                <a:tc vMerge="1">
                  <a:txBody>
                    <a:bodyPr/>
                    <a:lstStyle/>
                    <a:p>
                      <a:endParaRPr lang="en-GB" sz="700" dirty="0">
                        <a:latin typeface="+mj-lt"/>
                      </a:endParaRPr>
                    </a:p>
                  </a:txBody>
                  <a:tcPr marL="45720" marR="45720" anchor="ctr">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800" b="0" i="0" u="none" strike="noStrike" dirty="0">
                        <a:effectLst/>
                        <a:latin typeface="+mn-lt"/>
                        <a:cs typeface="Arial" panose="020B0604020202020204" pitchFamily="34" charset="0"/>
                      </a:endParaRPr>
                    </a:p>
                  </a:txBody>
                  <a:tcPr marL="7144" marR="7144" marT="7144" marB="0"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n-lt"/>
                      </a:endParaRPr>
                    </a:p>
                  </a:txBody>
                  <a:tcPr marL="7144" marR="7144" marT="7144" marB="0" anchor="b">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n-lt"/>
                      </a:endParaRPr>
                    </a:p>
                  </a:txBody>
                  <a:tcPr marL="7144" marR="7144" marT="7144"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9104475"/>
                  </a:ext>
                </a:extLst>
              </a:tr>
            </a:tbl>
          </a:graphicData>
        </a:graphic>
      </p:graphicFrame>
      <p:sp>
        <p:nvSpPr>
          <p:cNvPr id="4" name="TextBox 3"/>
          <p:cNvSpPr txBox="1"/>
          <p:nvPr/>
        </p:nvSpPr>
        <p:spPr>
          <a:xfrm>
            <a:off x="0" y="6590928"/>
            <a:ext cx="6858000" cy="1708160"/>
          </a:xfrm>
          <a:prstGeom prst="rect">
            <a:avLst/>
          </a:prstGeom>
          <a:noFill/>
        </p:spPr>
        <p:txBody>
          <a:bodyPr wrap="square" rtlCol="0">
            <a:spAutoFit/>
          </a:bodyPr>
          <a:lstStyle/>
          <a:p>
            <a:pPr>
              <a:lnSpc>
                <a:spcPct val="150000"/>
              </a:lnSpc>
            </a:pPr>
            <a:r>
              <a:rPr lang="en-GB" sz="1000" b="1" dirty="0"/>
              <a:t>Supplemental Table: Plasma protease inhibitor concentrations in haemodialysis patients with severe and no-severe COVID-19, haemodialysis patients without COVID-19 (dialysis controls) and healthy controls. </a:t>
            </a:r>
          </a:p>
          <a:p>
            <a:pPr>
              <a:lnSpc>
                <a:spcPct val="150000"/>
              </a:lnSpc>
            </a:pPr>
            <a:endParaRPr lang="en-GB" sz="1000" dirty="0"/>
          </a:p>
          <a:p>
            <a:pPr>
              <a:lnSpc>
                <a:spcPct val="150000"/>
              </a:lnSpc>
            </a:pPr>
            <a:r>
              <a:rPr lang="en-GB" sz="1000" dirty="0"/>
              <a:t>Differences between cohorts were calculated with a mixed model for repeated measures that uses a compound symmetry covariance matrix and is fit using Restricted Maximum Likelihood (REML). We applied the </a:t>
            </a:r>
            <a:r>
              <a:rPr lang="en-GB" sz="1000" dirty="0" err="1"/>
              <a:t>Geisser</a:t>
            </a:r>
            <a:r>
              <a:rPr lang="en-GB" sz="1000" dirty="0"/>
              <a:t>-Greenhouse correction to our data for non-</a:t>
            </a:r>
            <a:r>
              <a:rPr lang="en-GB" sz="1000" dirty="0" err="1"/>
              <a:t>sphericity</a:t>
            </a:r>
            <a:r>
              <a:rPr lang="en-GB" sz="1000" dirty="0"/>
              <a:t>. We adjusted p-values for multiple comparisons using the </a:t>
            </a:r>
            <a:r>
              <a:rPr lang="en-GB" sz="1000" dirty="0" err="1"/>
              <a:t>Bonferonni</a:t>
            </a:r>
            <a:r>
              <a:rPr lang="en-GB" sz="1000" dirty="0"/>
              <a:t> test.</a:t>
            </a:r>
          </a:p>
          <a:p>
            <a:pPr>
              <a:lnSpc>
                <a:spcPct val="150000"/>
              </a:lnSpc>
            </a:pPr>
            <a:r>
              <a:rPr lang="en-GB" sz="1000" dirty="0"/>
              <a:t>Inter-alpha-inhibitor heavy chain 4, ITIH4.</a:t>
            </a:r>
          </a:p>
        </p:txBody>
      </p:sp>
    </p:spTree>
    <p:extLst>
      <p:ext uri="{BB962C8B-B14F-4D97-AF65-F5344CB8AC3E}">
        <p14:creationId xmlns:p14="http://schemas.microsoft.com/office/powerpoint/2010/main" val="382036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1600" y="8814466"/>
            <a:ext cx="6591300" cy="784830"/>
          </a:xfrm>
          <a:prstGeom prst="rect">
            <a:avLst/>
          </a:prstGeom>
          <a:noFill/>
        </p:spPr>
        <p:txBody>
          <a:bodyPr wrap="square" rtlCol="0">
            <a:spAutoFit/>
          </a:bodyPr>
          <a:lstStyle/>
          <a:p>
            <a:pPr>
              <a:lnSpc>
                <a:spcPct val="150000"/>
              </a:lnSpc>
            </a:pPr>
            <a:r>
              <a:rPr lang="en-GB" sz="1000" b="1" dirty="0" smtClean="0">
                <a:cs typeface="Times New Roman" panose="02020603050405020304" pitchFamily="18" charset="0"/>
              </a:rPr>
              <a:t>Supplemental Appendix: Clinical and research staff who have contributed to the research.</a:t>
            </a:r>
          </a:p>
          <a:p>
            <a:pPr>
              <a:lnSpc>
                <a:spcPct val="150000"/>
              </a:lnSpc>
            </a:pPr>
            <a:r>
              <a:rPr lang="en-GB" sz="1000" dirty="0" smtClean="0">
                <a:cs typeface="Times New Roman" panose="02020603050405020304" pitchFamily="18" charset="0"/>
              </a:rPr>
              <a:t>†  Centre </a:t>
            </a:r>
            <a:r>
              <a:rPr lang="en-GB" sz="1000" dirty="0">
                <a:cs typeface="Times New Roman" panose="02020603050405020304" pitchFamily="18" charset="0"/>
              </a:rPr>
              <a:t>for Inflammatory Disease, Imperial College </a:t>
            </a:r>
            <a:r>
              <a:rPr lang="en-GB" sz="1000" dirty="0" smtClean="0">
                <a:cs typeface="Times New Roman" panose="02020603050405020304" pitchFamily="18" charset="0"/>
              </a:rPr>
              <a:t>London, United Kingdom.</a:t>
            </a:r>
            <a:r>
              <a:rPr lang="en-GB" sz="1000" dirty="0">
                <a:cs typeface="Times New Roman" panose="02020603050405020304" pitchFamily="18" charset="0"/>
              </a:rPr>
              <a:t> </a:t>
            </a:r>
            <a:endParaRPr lang="en-GB" sz="1000" dirty="0" smtClean="0">
              <a:cs typeface="Times New Roman" panose="02020603050405020304" pitchFamily="18" charset="0"/>
            </a:endParaRPr>
          </a:p>
          <a:p>
            <a:pPr>
              <a:lnSpc>
                <a:spcPct val="150000"/>
              </a:lnSpc>
            </a:pPr>
            <a:r>
              <a:rPr lang="en-GB" sz="1000" dirty="0">
                <a:cs typeface="Times New Roman" panose="02020603050405020304" pitchFamily="18" charset="0"/>
              </a:rPr>
              <a:t>‡  Renal and Transplant Centre, Hammersmith Hospital, Imperial College Healthcare NHS Trust, London, United Kingdom.</a:t>
            </a:r>
            <a:endParaRPr lang="en-GB" sz="1000" dirty="0" smtClean="0">
              <a:cs typeface="Times New Roman" panose="02020603050405020304" pitchFamily="18" charset="0"/>
            </a:endParaRPr>
          </a:p>
        </p:txBody>
      </p:sp>
      <p:sp>
        <p:nvSpPr>
          <p:cNvPr id="3" name="TextBox 2"/>
          <p:cNvSpPr txBox="1"/>
          <p:nvPr/>
        </p:nvSpPr>
        <p:spPr>
          <a:xfrm>
            <a:off x="355600" y="398127"/>
            <a:ext cx="2473325" cy="5863144"/>
          </a:xfrm>
          <a:prstGeom prst="rect">
            <a:avLst/>
          </a:prstGeom>
          <a:noFill/>
        </p:spPr>
        <p:txBody>
          <a:bodyPr wrap="square" rtlCol="0">
            <a:spAutoFit/>
          </a:bodyPr>
          <a:lstStyle/>
          <a:p>
            <a:pPr fontAlgn="base">
              <a:lnSpc>
                <a:spcPct val="150000"/>
              </a:lnSpc>
            </a:pPr>
            <a:r>
              <a:rPr lang="en-GB" sz="1000" dirty="0"/>
              <a:t>Jack </a:t>
            </a:r>
            <a:r>
              <a:rPr lang="en-GB" sz="1000" dirty="0" err="1" smtClean="0"/>
              <a:t>Gisby</a:t>
            </a:r>
            <a:r>
              <a:rPr lang="en-GB" sz="1000" dirty="0">
                <a:latin typeface="Arial" panose="020B0604020202020204" pitchFamily="34" charset="0"/>
                <a:cs typeface="Arial" panose="020B0604020202020204" pitchFamily="34" charset="0"/>
              </a:rPr>
              <a:t> †</a:t>
            </a:r>
            <a:endParaRPr lang="en-GB" sz="1000" dirty="0"/>
          </a:p>
          <a:p>
            <a:pPr fontAlgn="base">
              <a:lnSpc>
                <a:spcPct val="150000"/>
              </a:lnSpc>
            </a:pPr>
            <a:r>
              <a:rPr lang="en-GB" sz="1000" dirty="0" smtClean="0"/>
              <a:t>Maria Prendecki</a:t>
            </a:r>
            <a:r>
              <a:rPr lang="en-GB" sz="1000" dirty="0"/>
              <a:t> </a:t>
            </a:r>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a:t>
            </a:r>
            <a:r>
              <a:rPr lang="en-GB" sz="1000" dirty="0">
                <a:latin typeface="Arial" panose="020B0604020202020204" pitchFamily="34" charset="0"/>
                <a:cs typeface="Arial" panose="020B0604020202020204" pitchFamily="34" charset="0"/>
              </a:rPr>
              <a:t> †</a:t>
            </a:r>
            <a:endParaRPr lang="en-GB" sz="1000" dirty="0"/>
          </a:p>
          <a:p>
            <a:pPr fontAlgn="base">
              <a:lnSpc>
                <a:spcPct val="150000"/>
              </a:lnSpc>
            </a:pPr>
            <a:r>
              <a:rPr lang="en-GB" sz="1000" dirty="0" smtClean="0"/>
              <a:t>Paige Mortimer</a:t>
            </a:r>
            <a:r>
              <a:rPr lang="en-GB" sz="1000" dirty="0">
                <a:latin typeface="Arial" panose="020B0604020202020204" pitchFamily="34" charset="0"/>
                <a:cs typeface="Arial" panose="020B0604020202020204" pitchFamily="34" charset="0"/>
              </a:rPr>
              <a:t> † </a:t>
            </a:r>
            <a:r>
              <a:rPr lang="en-GB" sz="1000" dirty="0"/>
              <a:t>	</a:t>
            </a:r>
          </a:p>
          <a:p>
            <a:pPr fontAlgn="base">
              <a:lnSpc>
                <a:spcPct val="150000"/>
              </a:lnSpc>
            </a:pPr>
            <a:r>
              <a:rPr lang="en-GB" sz="1000" dirty="0" smtClean="0"/>
              <a:t>Eleanor </a:t>
            </a:r>
            <a:r>
              <a:rPr lang="en-GB" sz="1000" dirty="0"/>
              <a:t>Sandhu </a:t>
            </a:r>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a:t>
            </a:r>
            <a:r>
              <a:rPr lang="en-GB" sz="1000" dirty="0">
                <a:latin typeface="Arial" panose="020B0604020202020204" pitchFamily="34" charset="0"/>
                <a:cs typeface="Arial" panose="020B0604020202020204" pitchFamily="34" charset="0"/>
              </a:rPr>
              <a:t> †</a:t>
            </a:r>
            <a:endParaRPr lang="en-GB" sz="1000" dirty="0" smtClean="0"/>
          </a:p>
          <a:p>
            <a:pPr fontAlgn="base">
              <a:lnSpc>
                <a:spcPct val="150000"/>
              </a:lnSpc>
            </a:pPr>
            <a:r>
              <a:rPr lang="en-GB" sz="1000" dirty="0" smtClean="0"/>
              <a:t>Stephen McAdoo</a:t>
            </a:r>
            <a:r>
              <a:rPr lang="en-GB" sz="1000" dirty="0"/>
              <a:t>  </a:t>
            </a:r>
            <a:r>
              <a:rPr lang="en-GB" sz="1000" dirty="0" smtClean="0">
                <a:latin typeface="Arial" panose="020B0604020202020204" pitchFamily="34" charset="0"/>
                <a:cs typeface="Arial" panose="020B0604020202020204" pitchFamily="34" charset="0"/>
              </a:rPr>
              <a:t>‡</a:t>
            </a:r>
            <a:r>
              <a:rPr lang="en-GB" sz="1000" dirty="0">
                <a:latin typeface="Arial" panose="020B0604020202020204" pitchFamily="34" charset="0"/>
                <a:cs typeface="Arial" panose="020B0604020202020204" pitchFamily="34" charset="0"/>
              </a:rPr>
              <a:t> †</a:t>
            </a:r>
            <a:endParaRPr lang="en-GB" sz="1000" dirty="0"/>
          </a:p>
          <a:p>
            <a:pPr fontAlgn="base">
              <a:lnSpc>
                <a:spcPct val="150000"/>
              </a:lnSpc>
            </a:pPr>
            <a:r>
              <a:rPr lang="en-GB" sz="1000" dirty="0"/>
              <a:t>Norzawani </a:t>
            </a:r>
            <a:r>
              <a:rPr lang="en-GB" sz="1000" dirty="0" smtClean="0"/>
              <a:t>Buang</a:t>
            </a:r>
            <a:r>
              <a:rPr lang="en-GB" sz="1000" dirty="0">
                <a:latin typeface="Arial" panose="020B0604020202020204" pitchFamily="34" charset="0"/>
                <a:cs typeface="Arial" panose="020B0604020202020204" pitchFamily="34" charset="0"/>
              </a:rPr>
              <a:t> †</a:t>
            </a:r>
            <a:endParaRPr lang="en-GB" sz="1000" dirty="0"/>
          </a:p>
          <a:p>
            <a:pPr fontAlgn="base">
              <a:lnSpc>
                <a:spcPct val="150000"/>
              </a:lnSpc>
            </a:pPr>
            <a:r>
              <a:rPr lang="en-GB" sz="1000" dirty="0" smtClean="0"/>
              <a:t>Shanice Lewis</a:t>
            </a:r>
            <a:r>
              <a:rPr lang="en-GB" sz="1000" dirty="0"/>
              <a:t> </a:t>
            </a:r>
            <a:r>
              <a:rPr lang="en-GB" sz="1000" dirty="0">
                <a:latin typeface="Arial" panose="020B0604020202020204" pitchFamily="34" charset="0"/>
                <a:cs typeface="Arial" panose="020B0604020202020204" pitchFamily="34" charset="0"/>
              </a:rPr>
              <a:t> †</a:t>
            </a:r>
            <a:endParaRPr lang="en-GB" sz="1000" dirty="0"/>
          </a:p>
          <a:p>
            <a:pPr fontAlgn="base">
              <a:lnSpc>
                <a:spcPct val="150000"/>
              </a:lnSpc>
            </a:pPr>
            <a:r>
              <a:rPr lang="en-GB" sz="1000" dirty="0" smtClean="0"/>
              <a:t>Talat Malik</a:t>
            </a:r>
            <a:r>
              <a:rPr lang="en-GB" sz="1000" dirty="0">
                <a:latin typeface="Arial" panose="020B0604020202020204" pitchFamily="34" charset="0"/>
                <a:cs typeface="Arial" panose="020B0604020202020204" pitchFamily="34" charset="0"/>
              </a:rPr>
              <a:t> †</a:t>
            </a:r>
            <a:endParaRPr lang="en-GB" sz="1000" dirty="0" smtClean="0"/>
          </a:p>
          <a:p>
            <a:pPr fontAlgn="base">
              <a:lnSpc>
                <a:spcPct val="150000"/>
              </a:lnSpc>
            </a:pPr>
            <a:r>
              <a:rPr lang="en-GB" sz="1000" dirty="0" smtClean="0"/>
              <a:t>Marie </a:t>
            </a:r>
            <a:r>
              <a:rPr lang="en-GB" sz="1000" dirty="0"/>
              <a:t>Pereira  </a:t>
            </a:r>
            <a:r>
              <a:rPr lang="en-GB" sz="1000" dirty="0">
                <a:latin typeface="Arial" panose="020B0604020202020204" pitchFamily="34" charset="0"/>
                <a:cs typeface="Arial" panose="020B0604020202020204" pitchFamily="34" charset="0"/>
              </a:rPr>
              <a:t> †</a:t>
            </a:r>
            <a:endParaRPr lang="en-GB" sz="1000" dirty="0"/>
          </a:p>
          <a:p>
            <a:pPr fontAlgn="base">
              <a:lnSpc>
                <a:spcPct val="150000"/>
              </a:lnSpc>
            </a:pPr>
            <a:r>
              <a:rPr lang="en-GB" sz="1000" dirty="0"/>
              <a:t>Frederic </a:t>
            </a:r>
            <a:r>
              <a:rPr lang="en-GB" sz="1000" dirty="0" err="1" smtClean="0"/>
              <a:t>Toulza</a:t>
            </a:r>
            <a:r>
              <a:rPr lang="en-GB" sz="1000" dirty="0">
                <a:latin typeface="Arial" panose="020B0604020202020204" pitchFamily="34" charset="0"/>
                <a:cs typeface="Arial" panose="020B0604020202020204" pitchFamily="34" charset="0"/>
              </a:rPr>
              <a:t> †</a:t>
            </a:r>
            <a:endParaRPr lang="en-GB" sz="1000" dirty="0" smtClean="0"/>
          </a:p>
          <a:p>
            <a:pPr fontAlgn="base">
              <a:lnSpc>
                <a:spcPct val="150000"/>
              </a:lnSpc>
            </a:pPr>
            <a:r>
              <a:rPr lang="en-GB" sz="1000" dirty="0" smtClean="0"/>
              <a:t>Ester Fagnano</a:t>
            </a:r>
            <a:r>
              <a:rPr lang="en-GB" sz="1000" dirty="0"/>
              <a:t> </a:t>
            </a:r>
            <a:r>
              <a:rPr lang="en-GB" sz="1000" dirty="0">
                <a:latin typeface="Arial" panose="020B0604020202020204" pitchFamily="34" charset="0"/>
                <a:cs typeface="Arial" panose="020B0604020202020204" pitchFamily="34" charset="0"/>
              </a:rPr>
              <a:t> †</a:t>
            </a:r>
            <a:endParaRPr lang="en-GB" sz="1000" dirty="0"/>
          </a:p>
          <a:p>
            <a:pPr fontAlgn="base">
              <a:lnSpc>
                <a:spcPct val="150000"/>
              </a:lnSpc>
            </a:pPr>
            <a:r>
              <a:rPr lang="en-GB" sz="1000" dirty="0"/>
              <a:t>Marie-Anne </a:t>
            </a:r>
            <a:r>
              <a:rPr lang="en-GB" sz="1000" dirty="0" err="1" smtClean="0"/>
              <a:t>Mawhin</a:t>
            </a:r>
            <a:r>
              <a:rPr lang="en-GB" sz="1000" dirty="0">
                <a:latin typeface="Arial" panose="020B0604020202020204" pitchFamily="34" charset="0"/>
                <a:cs typeface="Arial" panose="020B0604020202020204" pitchFamily="34" charset="0"/>
              </a:rPr>
              <a:t> †</a:t>
            </a:r>
            <a:endParaRPr lang="en-GB" sz="1000" dirty="0" smtClean="0"/>
          </a:p>
          <a:p>
            <a:pPr fontAlgn="base">
              <a:lnSpc>
                <a:spcPct val="150000"/>
              </a:lnSpc>
            </a:pPr>
            <a:r>
              <a:rPr lang="en-GB" sz="1000" dirty="0" smtClean="0"/>
              <a:t>Emma Dutton</a:t>
            </a:r>
            <a:r>
              <a:rPr lang="en-GB" sz="1000" dirty="0"/>
              <a:t> </a:t>
            </a:r>
            <a:r>
              <a:rPr lang="en-GB" sz="1000" dirty="0">
                <a:latin typeface="Arial" panose="020B0604020202020204" pitchFamily="34" charset="0"/>
                <a:cs typeface="Arial" panose="020B0604020202020204" pitchFamily="34" charset="0"/>
              </a:rPr>
              <a:t> †</a:t>
            </a:r>
            <a:endParaRPr lang="en-GB" sz="1000" dirty="0"/>
          </a:p>
          <a:p>
            <a:pPr fontAlgn="base">
              <a:lnSpc>
                <a:spcPct val="150000"/>
              </a:lnSpc>
            </a:pPr>
            <a:r>
              <a:rPr lang="en-GB" sz="1000" dirty="0" err="1"/>
              <a:t>Lunnathaya</a:t>
            </a:r>
            <a:r>
              <a:rPr lang="en-GB" sz="1000" dirty="0"/>
              <a:t> </a:t>
            </a:r>
            <a:r>
              <a:rPr lang="en-GB" sz="1000" dirty="0" err="1"/>
              <a:t>Tapeng</a:t>
            </a:r>
            <a:r>
              <a:rPr lang="en-GB" sz="1000" dirty="0"/>
              <a:t> </a:t>
            </a:r>
            <a:r>
              <a:rPr lang="en-GB" sz="1000" dirty="0">
                <a:latin typeface="Arial" panose="020B0604020202020204" pitchFamily="34" charset="0"/>
                <a:cs typeface="Arial" panose="020B0604020202020204" pitchFamily="34" charset="0"/>
              </a:rPr>
              <a:t>†</a:t>
            </a:r>
            <a:endParaRPr lang="en-GB" sz="1000" dirty="0"/>
          </a:p>
          <a:p>
            <a:pPr fontAlgn="base">
              <a:lnSpc>
                <a:spcPct val="150000"/>
              </a:lnSpc>
            </a:pPr>
            <a:r>
              <a:rPr lang="en-GB" sz="1000" dirty="0" smtClean="0"/>
              <a:t>Jacques </a:t>
            </a:r>
            <a:r>
              <a:rPr lang="en-GB" sz="1000" dirty="0" err="1" smtClean="0"/>
              <a:t>Behmoaras</a:t>
            </a:r>
            <a:r>
              <a:rPr lang="en-GB" sz="1000" dirty="0" smtClean="0">
                <a:latin typeface="Arial" panose="020B0604020202020204" pitchFamily="34" charset="0"/>
                <a:cs typeface="Arial" panose="020B0604020202020204" pitchFamily="34" charset="0"/>
              </a:rPr>
              <a:t> †</a:t>
            </a:r>
            <a:endParaRPr lang="en-GB" sz="1000" dirty="0" smtClean="0"/>
          </a:p>
          <a:p>
            <a:pPr>
              <a:lnSpc>
                <a:spcPct val="150000"/>
              </a:lnSpc>
            </a:pPr>
            <a:r>
              <a:rPr lang="en-GB" sz="1000" dirty="0" smtClean="0"/>
              <a:t>Liz Lightstone</a:t>
            </a:r>
            <a:r>
              <a:rPr lang="en-GB" sz="1000" dirty="0" smtClean="0">
                <a:latin typeface="Arial" panose="020B0604020202020204" pitchFamily="34" charset="0"/>
                <a:cs typeface="Arial" panose="020B0604020202020204" pitchFamily="34" charset="0"/>
              </a:rPr>
              <a:t> ‡ †</a:t>
            </a:r>
          </a:p>
          <a:p>
            <a:pPr>
              <a:lnSpc>
                <a:spcPct val="150000"/>
              </a:lnSpc>
            </a:pPr>
            <a:r>
              <a:rPr lang="en-GB" sz="1000" dirty="0" smtClean="0"/>
              <a:t>Megan </a:t>
            </a:r>
            <a:r>
              <a:rPr lang="en-GB" sz="1000" dirty="0"/>
              <a:t>Griffith </a:t>
            </a:r>
            <a:r>
              <a:rPr lang="en-GB" sz="1000" dirty="0" smtClean="0">
                <a:latin typeface="Arial" panose="020B0604020202020204" pitchFamily="34" charset="0"/>
                <a:cs typeface="Arial" panose="020B0604020202020204" pitchFamily="34" charset="0"/>
              </a:rPr>
              <a:t>‡ †</a:t>
            </a:r>
          </a:p>
          <a:p>
            <a:pPr>
              <a:lnSpc>
                <a:spcPct val="150000"/>
              </a:lnSpc>
            </a:pPr>
            <a:r>
              <a:rPr lang="en-GB" sz="1000" dirty="0"/>
              <a:t>Maura </a:t>
            </a:r>
            <a:r>
              <a:rPr lang="en-GB" sz="1000" dirty="0" err="1"/>
              <a:t>Appelbe</a:t>
            </a:r>
            <a:r>
              <a:rPr lang="en-GB" sz="1000" dirty="0"/>
              <a:t> </a:t>
            </a:r>
            <a:r>
              <a:rPr lang="en-GB" sz="1000" dirty="0">
                <a:latin typeface="Arial" panose="020B0604020202020204" pitchFamily="34" charset="0"/>
                <a:cs typeface="Arial" panose="020B0604020202020204" pitchFamily="34" charset="0"/>
              </a:rPr>
              <a:t>‡</a:t>
            </a:r>
            <a:endParaRPr lang="en-GB" sz="1000" dirty="0"/>
          </a:p>
          <a:p>
            <a:pPr>
              <a:lnSpc>
                <a:spcPct val="150000"/>
              </a:lnSpc>
            </a:pPr>
            <a:r>
              <a:rPr lang="en-GB" sz="1000" dirty="0"/>
              <a:t>Damien R. Ashby </a:t>
            </a:r>
            <a:r>
              <a:rPr lang="en-GB" sz="1000" dirty="0">
                <a:latin typeface="Arial" panose="020B0604020202020204" pitchFamily="34" charset="0"/>
                <a:cs typeface="Arial" panose="020B0604020202020204" pitchFamily="34" charset="0"/>
              </a:rPr>
              <a:t>‡</a:t>
            </a:r>
            <a:endParaRPr lang="en-GB" sz="1000" dirty="0"/>
          </a:p>
          <a:p>
            <a:pPr>
              <a:lnSpc>
                <a:spcPct val="150000"/>
              </a:lnSpc>
            </a:pPr>
            <a:r>
              <a:rPr lang="en-GB" sz="1000" dirty="0"/>
              <a:t>Edwina Brown </a:t>
            </a:r>
            <a:r>
              <a:rPr lang="en-GB" sz="1000" dirty="0">
                <a:latin typeface="Arial" panose="020B0604020202020204" pitchFamily="34" charset="0"/>
                <a:cs typeface="Arial" panose="020B0604020202020204" pitchFamily="34" charset="0"/>
              </a:rPr>
              <a:t>‡</a:t>
            </a:r>
            <a:endParaRPr lang="en-GB" sz="1000" dirty="0"/>
          </a:p>
          <a:p>
            <a:pPr>
              <a:lnSpc>
                <a:spcPct val="150000"/>
              </a:lnSpc>
            </a:pPr>
            <a:r>
              <a:rPr lang="en-GB" sz="1000" dirty="0"/>
              <a:t>Tom Cairns </a:t>
            </a:r>
            <a:r>
              <a:rPr lang="en-GB" sz="1000" dirty="0">
                <a:latin typeface="Arial" panose="020B0604020202020204" pitchFamily="34" charset="0"/>
                <a:cs typeface="Arial" panose="020B0604020202020204" pitchFamily="34" charset="0"/>
              </a:rPr>
              <a:t>‡</a:t>
            </a:r>
            <a:endParaRPr lang="en-GB" sz="1000" dirty="0"/>
          </a:p>
          <a:p>
            <a:pPr>
              <a:lnSpc>
                <a:spcPct val="150000"/>
              </a:lnSpc>
            </a:pPr>
            <a:r>
              <a:rPr lang="en-GB" sz="1000" dirty="0" err="1"/>
              <a:t>Rawya</a:t>
            </a:r>
            <a:r>
              <a:rPr lang="en-GB" sz="1000" dirty="0"/>
              <a:t> </a:t>
            </a:r>
            <a:r>
              <a:rPr lang="en-GB" sz="1000" dirty="0" err="1"/>
              <a:t>Charif</a:t>
            </a:r>
            <a:r>
              <a:rPr lang="en-GB" sz="1000" dirty="0"/>
              <a:t> </a:t>
            </a:r>
            <a:r>
              <a:rPr lang="en-GB" sz="1000" dirty="0">
                <a:latin typeface="Arial" panose="020B0604020202020204" pitchFamily="34" charset="0"/>
                <a:cs typeface="Arial" panose="020B0604020202020204" pitchFamily="34" charset="0"/>
              </a:rPr>
              <a:t>‡</a:t>
            </a:r>
            <a:endParaRPr lang="en-GB" sz="1000" dirty="0"/>
          </a:p>
          <a:p>
            <a:pPr>
              <a:lnSpc>
                <a:spcPct val="150000"/>
              </a:lnSpc>
            </a:pPr>
            <a:endParaRPr lang="en-GB" sz="1000" dirty="0"/>
          </a:p>
          <a:p>
            <a:pPr>
              <a:lnSpc>
                <a:spcPct val="150000"/>
              </a:lnSpc>
            </a:pPr>
            <a:endParaRPr lang="en-GB" sz="1000" dirty="0"/>
          </a:p>
          <a:p>
            <a:pPr fontAlgn="base">
              <a:lnSpc>
                <a:spcPct val="150000"/>
              </a:lnSpc>
            </a:pPr>
            <a:endParaRPr lang="en-GB" sz="1000" dirty="0"/>
          </a:p>
        </p:txBody>
      </p:sp>
      <p:sp>
        <p:nvSpPr>
          <p:cNvPr id="4" name="TextBox 3"/>
          <p:cNvSpPr txBox="1"/>
          <p:nvPr/>
        </p:nvSpPr>
        <p:spPr>
          <a:xfrm>
            <a:off x="3314700" y="398127"/>
            <a:ext cx="2971800" cy="5632311"/>
          </a:xfrm>
          <a:prstGeom prst="rect">
            <a:avLst/>
          </a:prstGeom>
          <a:noFill/>
        </p:spPr>
        <p:txBody>
          <a:bodyPr wrap="square" rtlCol="0">
            <a:spAutoFit/>
          </a:bodyPr>
          <a:lstStyle/>
          <a:p>
            <a:pPr>
              <a:lnSpc>
                <a:spcPct val="150000"/>
              </a:lnSpc>
            </a:pPr>
            <a:r>
              <a:rPr lang="en-GB" sz="1000" dirty="0"/>
              <a:t>Marie Condon </a:t>
            </a:r>
            <a:r>
              <a:rPr lang="en-GB" sz="1000" dirty="0">
                <a:latin typeface="Arial" panose="020B0604020202020204" pitchFamily="34" charset="0"/>
                <a:cs typeface="Arial" panose="020B0604020202020204" pitchFamily="34" charset="0"/>
              </a:rPr>
              <a:t>‡</a:t>
            </a:r>
            <a:endParaRPr lang="en-GB" sz="1000" dirty="0"/>
          </a:p>
          <a:p>
            <a:pPr>
              <a:lnSpc>
                <a:spcPct val="150000"/>
              </a:lnSpc>
            </a:pPr>
            <a:r>
              <a:rPr lang="en-GB" sz="1000" dirty="0"/>
              <a:t>Richard W. Corbett </a:t>
            </a:r>
            <a:r>
              <a:rPr lang="en-GB" sz="1000" dirty="0">
                <a:latin typeface="Arial" panose="020B0604020202020204" pitchFamily="34" charset="0"/>
                <a:cs typeface="Arial" panose="020B0604020202020204" pitchFamily="34" charset="0"/>
              </a:rPr>
              <a:t>‡</a:t>
            </a:r>
            <a:endParaRPr lang="en-GB" sz="1000" dirty="0"/>
          </a:p>
          <a:p>
            <a:pPr>
              <a:lnSpc>
                <a:spcPct val="150000"/>
              </a:lnSpc>
            </a:pPr>
            <a:r>
              <a:rPr lang="en-GB" sz="1000" dirty="0" smtClean="0"/>
              <a:t>Neill Duncan </a:t>
            </a:r>
            <a:r>
              <a:rPr lang="en-GB" sz="1000" dirty="0">
                <a:latin typeface="Arial" panose="020B0604020202020204" pitchFamily="34" charset="0"/>
                <a:cs typeface="Arial" panose="020B0604020202020204" pitchFamily="34" charset="0"/>
              </a:rPr>
              <a:t>‡</a:t>
            </a:r>
            <a:endParaRPr lang="en-GB" sz="1000" dirty="0"/>
          </a:p>
          <a:p>
            <a:pPr>
              <a:lnSpc>
                <a:spcPct val="150000"/>
              </a:lnSpc>
            </a:pPr>
            <a:r>
              <a:rPr lang="en-GB" sz="1000" dirty="0" smtClean="0"/>
              <a:t>Claire Edwards</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Andrew Frankel </a:t>
            </a:r>
            <a:r>
              <a:rPr lang="en-GB" sz="1000" dirty="0">
                <a:latin typeface="Arial" panose="020B0604020202020204" pitchFamily="34" charset="0"/>
                <a:cs typeface="Arial" panose="020B0604020202020204" pitchFamily="34" charset="0"/>
              </a:rPr>
              <a:t>‡</a:t>
            </a:r>
            <a:endParaRPr lang="en-GB" sz="1000" dirty="0"/>
          </a:p>
          <a:p>
            <a:pPr>
              <a:lnSpc>
                <a:spcPct val="150000"/>
              </a:lnSpc>
            </a:pPr>
            <a:r>
              <a:rPr lang="en-GB" sz="1000" dirty="0" smtClean="0"/>
              <a:t>Julie Harris </a:t>
            </a:r>
            <a:r>
              <a:rPr lang="en-GB" sz="1000" dirty="0">
                <a:latin typeface="Arial" panose="020B0604020202020204" pitchFamily="34" charset="0"/>
                <a:cs typeface="Arial" panose="020B0604020202020204" pitchFamily="34" charset="0"/>
              </a:rPr>
              <a:t>‡</a:t>
            </a:r>
            <a:endParaRPr lang="en-GB" sz="1000" dirty="0"/>
          </a:p>
          <a:p>
            <a:pPr>
              <a:lnSpc>
                <a:spcPct val="150000"/>
              </a:lnSpc>
            </a:pPr>
            <a:r>
              <a:rPr lang="en-GB" sz="1000" dirty="0" smtClean="0"/>
              <a:t>Peter Hill</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Christopher Jones</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Andreas </a:t>
            </a:r>
            <a:r>
              <a:rPr lang="en-GB" sz="1000" dirty="0" err="1" smtClean="0"/>
              <a:t>Kousios</a:t>
            </a:r>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a:t>
            </a:r>
            <a:endParaRPr lang="en-GB" sz="1000" dirty="0"/>
          </a:p>
          <a:p>
            <a:pPr>
              <a:lnSpc>
                <a:spcPct val="150000"/>
              </a:lnSpc>
            </a:pPr>
            <a:r>
              <a:rPr lang="en-GB" sz="1000" dirty="0" smtClean="0"/>
              <a:t>Marina </a:t>
            </a:r>
            <a:r>
              <a:rPr lang="en-GB" sz="1000" dirty="0" err="1" smtClean="0"/>
              <a:t>Loucaidou</a:t>
            </a:r>
            <a:r>
              <a:rPr lang="en-GB" sz="1000" dirty="0">
                <a:latin typeface="Arial" panose="020B0604020202020204" pitchFamily="34" charset="0"/>
                <a:cs typeface="Arial" panose="020B0604020202020204" pitchFamily="34" charset="0"/>
              </a:rPr>
              <a:t> ‡</a:t>
            </a:r>
            <a:endParaRPr lang="en-GB" sz="1000" dirty="0" smtClean="0"/>
          </a:p>
          <a:p>
            <a:pPr>
              <a:lnSpc>
                <a:spcPct val="150000"/>
              </a:lnSpc>
            </a:pPr>
            <a:r>
              <a:rPr lang="en-GB" sz="1000" dirty="0" smtClean="0"/>
              <a:t>Gaetano </a:t>
            </a:r>
            <a:r>
              <a:rPr lang="en-GB" sz="1000" dirty="0" err="1" smtClean="0"/>
              <a:t>Lucisano</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Kathleen Lynch</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A Mclean</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err="1" smtClean="0"/>
              <a:t>Aanad</a:t>
            </a:r>
            <a:r>
              <a:rPr lang="en-GB" sz="1000" dirty="0" smtClean="0"/>
              <a:t> Muthusamy</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Margaret </a:t>
            </a:r>
            <a:r>
              <a:rPr lang="en-GB" sz="1000" dirty="0" err="1" smtClean="0"/>
              <a:t>Nevin</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Andrew Palmer</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Darren Parsons</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Victoria </a:t>
            </a:r>
            <a:r>
              <a:rPr lang="en-GB" sz="1000" dirty="0" err="1" smtClean="0"/>
              <a:t>Prout</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Sue </a:t>
            </a:r>
            <a:r>
              <a:rPr lang="en-GB" sz="1000" dirty="0" err="1" smtClean="0"/>
              <a:t>Punzalan</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Emma Salisbury</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err="1" smtClean="0"/>
              <a:t>Anisha</a:t>
            </a:r>
            <a:r>
              <a:rPr lang="en-GB" sz="1000" dirty="0" smtClean="0"/>
              <a:t> </a:t>
            </a:r>
            <a:r>
              <a:rPr lang="en-GB" sz="1000" dirty="0" err="1" smtClean="0"/>
              <a:t>Tanna</a:t>
            </a:r>
            <a:r>
              <a:rPr lang="en-GB" sz="1000" dirty="0">
                <a:latin typeface="Arial" panose="020B0604020202020204" pitchFamily="34" charset="0"/>
                <a:cs typeface="Arial" panose="020B0604020202020204" pitchFamily="34" charset="0"/>
              </a:rPr>
              <a:t> ‡</a:t>
            </a:r>
            <a:endParaRPr lang="en-GB" sz="1000" dirty="0"/>
          </a:p>
          <a:p>
            <a:pPr>
              <a:lnSpc>
                <a:spcPct val="150000"/>
              </a:lnSpc>
            </a:pPr>
            <a:r>
              <a:rPr lang="en-GB" sz="1000" dirty="0" smtClean="0"/>
              <a:t>James Tomlinson</a:t>
            </a:r>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a:t>
            </a:r>
          </a:p>
          <a:p>
            <a:pPr>
              <a:lnSpc>
                <a:spcPct val="150000"/>
              </a:lnSpc>
            </a:pPr>
            <a:r>
              <a:rPr lang="en-GB" sz="1000" dirty="0"/>
              <a:t>Jeremy B. Levy</a:t>
            </a:r>
            <a:r>
              <a:rPr lang="en-GB" sz="1000" dirty="0">
                <a:latin typeface="Arial" panose="020B0604020202020204" pitchFamily="34" charset="0"/>
                <a:cs typeface="Arial" panose="020B0604020202020204" pitchFamily="34" charset="0"/>
              </a:rPr>
              <a:t> ‡</a:t>
            </a:r>
            <a:endParaRPr lang="en-GB" sz="1000" dirty="0"/>
          </a:p>
          <a:p>
            <a:pPr>
              <a:lnSpc>
                <a:spcPct val="150000"/>
              </a:lnSpc>
            </a:pPr>
            <a:endParaRPr lang="en-GB" sz="1000" dirty="0"/>
          </a:p>
        </p:txBody>
      </p:sp>
    </p:spTree>
    <p:extLst>
      <p:ext uri="{BB962C8B-B14F-4D97-AF65-F5344CB8AC3E}">
        <p14:creationId xmlns:p14="http://schemas.microsoft.com/office/powerpoint/2010/main" val="3731261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3147</TotalTime>
  <Words>1719</Words>
  <Application>Microsoft Office PowerPoint</Application>
  <PresentationFormat>A4 Paper (210x297 mm)</PresentationFormat>
  <Paragraphs>317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vector>
  </TitlesOfParts>
  <Company>Imperial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Medjeral-Thomas, Nicholas R</dc:creator>
  <cp:lastModifiedBy>Medjeral-Thomas, Nicholas R</cp:lastModifiedBy>
  <cp:revision>26</cp:revision>
  <dcterms:created xsi:type="dcterms:W3CDTF">2021-03-08T15:59:57Z</dcterms:created>
  <dcterms:modified xsi:type="dcterms:W3CDTF">2021-04-23T14:12:33Z</dcterms:modified>
</cp:coreProperties>
</file>