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7" r:id="rId2"/>
    <p:sldId id="287" r:id="rId3"/>
    <p:sldId id="285" r:id="rId4"/>
    <p:sldId id="288" r:id="rId5"/>
  </p:sldIdLst>
  <p:sldSz cx="9144000" cy="6858000" type="screen4x3"/>
  <p:notesSz cx="6858000" cy="9240838"/>
  <p:defaultTextStyle>
    <a:defPPr>
      <a:defRPr lang="zh-CN"/>
    </a:defPPr>
    <a:lvl1pPr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88">
          <p15:clr>
            <a:srgbClr val="A4A3A4"/>
          </p15:clr>
        </p15:guide>
        <p15:guide id="2" pos="290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000000"/>
    <a:srgbClr val="008000"/>
    <a:srgbClr val="00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162" autoAdjust="0"/>
    <p:restoredTop sz="93788" autoAdjust="0"/>
  </p:normalViewPr>
  <p:slideViewPr>
    <p:cSldViewPr>
      <p:cViewPr varScale="1">
        <p:scale>
          <a:sx n="78" d="100"/>
          <a:sy n="78" d="100"/>
        </p:scale>
        <p:origin x="764" y="64"/>
      </p:cViewPr>
      <p:guideLst>
        <p:guide orient="horz" pos="2188"/>
        <p:guide pos="2904"/>
      </p:guideLst>
    </p:cSldViewPr>
  </p:slideViewPr>
  <p:notesTextViewPr>
    <p:cViewPr>
      <p:scale>
        <a:sx n="100" d="100"/>
        <a:sy n="100" d="100"/>
      </p:scale>
      <p:origin x="0" y="0"/>
    </p:cViewPr>
  </p:notesText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F661E349-FCE8-4530-BC9A-AFC63EB3A940}"/>
              </a:ext>
            </a:extLst>
          </p:cNvPr>
          <p:cNvSpPr>
            <a:spLocks noGrp="1" noChangeArrowheads="1"/>
          </p:cNvSpPr>
          <p:nvPr>
            <p:ph type="hdr" sz="quarter"/>
          </p:nvPr>
        </p:nvSpPr>
        <p:spPr bwMode="auto">
          <a:xfrm>
            <a:off x="0" y="0"/>
            <a:ext cx="2971800" cy="461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defRPr sz="1200" b="0">
                <a:latin typeface="Arial" charset="0"/>
              </a:defRPr>
            </a:lvl1pPr>
          </a:lstStyle>
          <a:p>
            <a:pPr>
              <a:defRPr/>
            </a:pPr>
            <a:endParaRPr lang="en-US"/>
          </a:p>
        </p:txBody>
      </p:sp>
      <p:sp>
        <p:nvSpPr>
          <p:cNvPr id="2051" name="Rectangle 3">
            <a:extLst>
              <a:ext uri="{FF2B5EF4-FFF2-40B4-BE49-F238E27FC236}">
                <a16:creationId xmlns:a16="http://schemas.microsoft.com/office/drawing/2014/main" id="{B1596E7F-8F58-4FCE-845C-8162A3D6F877}"/>
              </a:ext>
            </a:extLst>
          </p:cNvPr>
          <p:cNvSpPr>
            <a:spLocks noGrp="1" noChangeArrowheads="1"/>
          </p:cNvSpPr>
          <p:nvPr>
            <p:ph type="dt" idx="1"/>
          </p:nvPr>
        </p:nvSpPr>
        <p:spPr bwMode="auto">
          <a:xfrm>
            <a:off x="3884613" y="0"/>
            <a:ext cx="2971800" cy="461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200" b="0">
                <a:latin typeface="Arial" charset="0"/>
              </a:defRPr>
            </a:lvl1pPr>
          </a:lstStyle>
          <a:p>
            <a:pPr>
              <a:defRPr/>
            </a:pPr>
            <a:endParaRPr lang="en-US"/>
          </a:p>
        </p:txBody>
      </p:sp>
      <p:sp>
        <p:nvSpPr>
          <p:cNvPr id="2052" name="Rectangle 4">
            <a:extLst>
              <a:ext uri="{FF2B5EF4-FFF2-40B4-BE49-F238E27FC236}">
                <a16:creationId xmlns:a16="http://schemas.microsoft.com/office/drawing/2014/main" id="{47089B8C-50AF-4396-B09C-607E045D9907}"/>
              </a:ext>
            </a:extLst>
          </p:cNvPr>
          <p:cNvSpPr>
            <a:spLocks noGrp="1" noRot="1" noChangeArrowheads="1"/>
          </p:cNvSpPr>
          <p:nvPr>
            <p:ph type="sldImg" idx="2"/>
          </p:nvPr>
        </p:nvSpPr>
        <p:spPr bwMode="auto">
          <a:xfrm>
            <a:off x="1120775" y="693738"/>
            <a:ext cx="4616450" cy="346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053" name="Rectangle 5">
            <a:extLst>
              <a:ext uri="{FF2B5EF4-FFF2-40B4-BE49-F238E27FC236}">
                <a16:creationId xmlns:a16="http://schemas.microsoft.com/office/drawing/2014/main" id="{60B083BA-D72F-4AA2-BD10-97C34CB48F18}"/>
              </a:ext>
            </a:extLst>
          </p:cNvPr>
          <p:cNvSpPr>
            <a:spLocks noGrp="1" noRot="1" noChangeArrowheads="1"/>
          </p:cNvSpPr>
          <p:nvPr>
            <p:ph type="body" sz="quarter" idx="3"/>
          </p:nvPr>
        </p:nvSpPr>
        <p:spPr bwMode="auto">
          <a:xfrm>
            <a:off x="685800" y="4389438"/>
            <a:ext cx="5486400" cy="41576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2054" name="Rectangle 6">
            <a:extLst>
              <a:ext uri="{FF2B5EF4-FFF2-40B4-BE49-F238E27FC236}">
                <a16:creationId xmlns:a16="http://schemas.microsoft.com/office/drawing/2014/main" id="{C9802D2B-0D59-4F31-B628-65FC88D38BEC}"/>
              </a:ext>
            </a:extLst>
          </p:cNvPr>
          <p:cNvSpPr>
            <a:spLocks noGrp="1" noChangeArrowheads="1"/>
          </p:cNvSpPr>
          <p:nvPr>
            <p:ph type="ftr" sz="quarter" idx="4"/>
          </p:nvPr>
        </p:nvSpPr>
        <p:spPr bwMode="auto">
          <a:xfrm>
            <a:off x="0" y="8777288"/>
            <a:ext cx="2971800" cy="46196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1" hangingPunct="1">
              <a:defRPr sz="1200" b="0">
                <a:latin typeface="Arial" charset="0"/>
              </a:defRPr>
            </a:lvl1pPr>
          </a:lstStyle>
          <a:p>
            <a:pPr>
              <a:defRPr/>
            </a:pPr>
            <a:endParaRPr lang="en-US"/>
          </a:p>
        </p:txBody>
      </p:sp>
      <p:sp>
        <p:nvSpPr>
          <p:cNvPr id="2055" name="Rectangle 7">
            <a:extLst>
              <a:ext uri="{FF2B5EF4-FFF2-40B4-BE49-F238E27FC236}">
                <a16:creationId xmlns:a16="http://schemas.microsoft.com/office/drawing/2014/main" id="{57264FDC-7859-4118-B920-90AF95119ECE}"/>
              </a:ext>
            </a:extLst>
          </p:cNvPr>
          <p:cNvSpPr>
            <a:spLocks noGrp="1" noChangeArrowheads="1"/>
          </p:cNvSpPr>
          <p:nvPr>
            <p:ph type="sldNum" sz="quarter" idx="5"/>
          </p:nvPr>
        </p:nvSpPr>
        <p:spPr bwMode="auto">
          <a:xfrm>
            <a:off x="3884613" y="8777288"/>
            <a:ext cx="2971800" cy="46196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1" hangingPunct="1">
              <a:defRPr sz="1200" b="0"/>
            </a:lvl1pPr>
          </a:lstStyle>
          <a:p>
            <a:pPr>
              <a:defRPr/>
            </a:pPr>
            <a:fld id="{4BA6D6D1-739F-48C8-A159-B503FA8D23C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9E1E38B8-40D1-4447-8A1B-28C3A63AF34E}"/>
              </a:ext>
            </a:extLst>
          </p:cNvPr>
          <p:cNvSpPr>
            <a:spLocks noGrp="1" noRot="1" noChangeArrowheads="1" noTextEdit="1"/>
          </p:cNvSpPr>
          <p:nvPr>
            <p:ph type="sldImg"/>
          </p:nvPr>
        </p:nvSpPr>
        <p:spPr>
          <a:ln>
            <a:solidFill>
              <a:srgbClr val="000000"/>
            </a:solidFill>
            <a:miter lim="800000"/>
            <a:headEnd/>
            <a:tailEnd/>
          </a:ln>
        </p:spPr>
      </p:sp>
      <p:sp>
        <p:nvSpPr>
          <p:cNvPr id="16387" name="Rectangle 3">
            <a:extLst>
              <a:ext uri="{FF2B5EF4-FFF2-40B4-BE49-F238E27FC236}">
                <a16:creationId xmlns:a16="http://schemas.microsoft.com/office/drawing/2014/main" id="{5FE38778-ADD8-4367-B03D-EF9746CEB9E9}"/>
              </a:ext>
            </a:extLst>
          </p:cNvPr>
          <p:cNvSpPr>
            <a:spLocks noGrp="1" noRot="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p>
            <a:pPr eaLnBrk="1" hangingPunct="1">
              <a:spcBef>
                <a:spcPct val="0"/>
              </a:spcBef>
            </a:pPr>
            <a:endParaRPr lang="en-US"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D42B79D7-1128-4E45-91C9-D0874B31246F}"/>
              </a:ext>
            </a:extLst>
          </p:cNvPr>
          <p:cNvSpPr>
            <a:spLocks noGrp="1" noRot="1" noChangeAspect="1" noTextEdit="1"/>
          </p:cNvSpPr>
          <p:nvPr>
            <p:ph type="sldImg"/>
          </p:nvPr>
        </p:nvSpPr>
        <p:spPr>
          <a:xfrm>
            <a:off x="1143000" y="685800"/>
            <a:ext cx="4573588" cy="3429000"/>
          </a:xfrm>
          <a:ln>
            <a:solidFill>
              <a:srgbClr val="000000"/>
            </a:solidFill>
            <a:miter lim="800000"/>
            <a:headEnd/>
            <a:tailEnd/>
          </a:ln>
        </p:spPr>
      </p:sp>
      <p:sp>
        <p:nvSpPr>
          <p:cNvPr id="18435" name="Notes Placeholder 2">
            <a:extLst>
              <a:ext uri="{FF2B5EF4-FFF2-40B4-BE49-F238E27FC236}">
                <a16:creationId xmlns:a16="http://schemas.microsoft.com/office/drawing/2014/main" id="{8F45A33B-382D-4DDA-B630-CEE7768D097B}"/>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p>
            <a:pPr eaLnBrk="1" hangingPunct="1">
              <a:spcBef>
                <a:spcPct val="0"/>
              </a:spcBef>
            </a:pPr>
            <a:r>
              <a:rPr lang="en-US" altLang="en-US">
                <a:latin typeface="Arial" panose="020B0604020202020204" pitchFamily="34" charset="0"/>
              </a:rPr>
              <a:t>Supplemental 3 </a:t>
            </a:r>
            <a:r>
              <a:rPr lang="en-US" altLang="en-US" b="1">
                <a:latin typeface="Arial" panose="020B0604020202020204" pitchFamily="34" charset="0"/>
              </a:rPr>
              <a:t>Chitosan can recruit CD11c positive dendritic cells into peritoneal cavity. </a:t>
            </a:r>
            <a:r>
              <a:rPr lang="en-US" altLang="en-US">
                <a:latin typeface="Arial" panose="020B0604020202020204" pitchFamily="34" charset="0"/>
              </a:rPr>
              <a:t>WT C57BL/6 mice (n=3) were treated with 200ul  1.5mg/ml FITC-chitosan by i.p injection for 1 day, 3 day or 5 day. Cells in peritoneal cavity were stain with PE-F4/80, APC-CD11c for flow cytometry.</a:t>
            </a:r>
            <a:endParaRPr lang="en-US" altLang="en-US" b="1">
              <a:latin typeface="Arial" panose="020B0604020202020204" pitchFamily="34" charset="0"/>
            </a:endParaRPr>
          </a:p>
          <a:p>
            <a:pPr eaLnBrk="1" hangingPunct="1">
              <a:spcBef>
                <a:spcPct val="0"/>
              </a:spcBef>
            </a:pPr>
            <a:endParaRPr lang="en-US" altLang="en-US">
              <a:latin typeface="Arial" panose="020B0604020202020204" pitchFamily="34" charset="0"/>
            </a:endParaRPr>
          </a:p>
          <a:p>
            <a:pPr eaLnBrk="1" hangingPunct="1">
              <a:spcBef>
                <a:spcPct val="0"/>
              </a:spcBef>
            </a:pPr>
            <a:endParaRPr lang="en-US" altLang="en-US">
              <a:latin typeface="Arial" panose="020B0604020202020204" pitchFamily="34" charset="0"/>
            </a:endParaRPr>
          </a:p>
          <a:p>
            <a:pPr eaLnBrk="1" hangingPunct="1">
              <a:spcBef>
                <a:spcPct val="0"/>
              </a:spcBef>
            </a:pPr>
            <a:r>
              <a:rPr lang="en-US" altLang="en-US">
                <a:latin typeface="Arial" panose="020B0604020202020204" pitchFamily="34" charset="0"/>
              </a:rPr>
              <a:t>Supplemental 4  Chitosan can promote the maturation of dendrtic cells in vivo. A.</a:t>
            </a:r>
            <a:r>
              <a:rPr lang="en-US" altLang="en-US" sz="800">
                <a:latin typeface="Arial" panose="020B0604020202020204" pitchFamily="34" charset="0"/>
                <a:cs typeface="Arial" panose="020B0604020202020204" pitchFamily="34" charset="0"/>
              </a:rPr>
              <a:t> chitosan can promote the maturation of dendritic cells  in vivo, however, there are no difference in three groups.</a:t>
            </a:r>
            <a:r>
              <a:rPr lang="en-US" altLang="en-US" sz="800">
                <a:latin typeface="Arial" panose="020B0604020202020204" pitchFamily="34" charset="0"/>
              </a:rPr>
              <a:t> Cells in peritoneal cavity were collected from B16-gp100 tumor bearing mice after siRNA and protein complex treatment, followed by stained with CD11c CD80,CD86 antibody. B. chitosan combined with protein complex vaccine increased the CD11c positive cells infiltration in peritoneal cavity and increased the IL-12 production.</a:t>
            </a:r>
            <a:endParaRPr lang="en-US" altLang="en-US" sz="800">
              <a:latin typeface="Arial" panose="020B0604020202020204" pitchFamily="34" charset="0"/>
              <a:cs typeface="Arial" panose="020B0604020202020204" pitchFamily="34" charset="0"/>
            </a:endParaRPr>
          </a:p>
          <a:p>
            <a:pPr eaLnBrk="1" hangingPunct="1">
              <a:spcBef>
                <a:spcPct val="0"/>
              </a:spcBef>
            </a:pPr>
            <a:endParaRPr lang="en-US" altLang="en-US">
              <a:latin typeface="Arial" panose="020B0604020202020204" pitchFamily="34" charset="0"/>
            </a:endParaRPr>
          </a:p>
        </p:txBody>
      </p:sp>
      <p:sp>
        <p:nvSpPr>
          <p:cNvPr id="18436" name="Slide Number Placeholder 3">
            <a:extLst>
              <a:ext uri="{FF2B5EF4-FFF2-40B4-BE49-F238E27FC236}">
                <a16:creationId xmlns:a16="http://schemas.microsoft.com/office/drawing/2014/main" id="{4B55BF7A-6E59-477D-93E9-6BC6BCFE461A}"/>
              </a:ext>
            </a:extLst>
          </p:cNvPr>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ea typeface="宋体" panose="02010600030101010101" pitchFamily="2" charset="-122"/>
              </a:defRPr>
            </a:lvl1pPr>
            <a:lvl2pPr marL="742950" indent="-285750">
              <a:spcBef>
                <a:spcPct val="30000"/>
              </a:spcBef>
              <a:defRPr sz="1200">
                <a:solidFill>
                  <a:schemeClr val="tx1"/>
                </a:solidFill>
                <a:latin typeface="Arial" panose="020B0604020202020204" pitchFamily="34" charset="0"/>
                <a:ea typeface="宋体" panose="02010600030101010101" pitchFamily="2" charset="-122"/>
              </a:defRPr>
            </a:lvl2pPr>
            <a:lvl3pPr marL="1143000" indent="-228600">
              <a:spcBef>
                <a:spcPct val="30000"/>
              </a:spcBef>
              <a:defRPr sz="1200">
                <a:solidFill>
                  <a:schemeClr val="tx1"/>
                </a:solidFill>
                <a:latin typeface="Arial" panose="020B0604020202020204" pitchFamily="34" charset="0"/>
                <a:ea typeface="宋体" panose="02010600030101010101" pitchFamily="2" charset="-122"/>
              </a:defRPr>
            </a:lvl3pPr>
            <a:lvl4pPr marL="1600200" indent="-228600">
              <a:spcBef>
                <a:spcPct val="30000"/>
              </a:spcBef>
              <a:defRPr sz="1200">
                <a:solidFill>
                  <a:schemeClr val="tx1"/>
                </a:solidFill>
                <a:latin typeface="Arial" panose="020B0604020202020204" pitchFamily="34" charset="0"/>
                <a:ea typeface="宋体" panose="02010600030101010101" pitchFamily="2" charset="-122"/>
              </a:defRPr>
            </a:lvl4pPr>
            <a:lvl5pPr marL="2057400" indent="-228600">
              <a:spcBef>
                <a:spcPct val="30000"/>
              </a:spcBef>
              <a:defRPr sz="1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9pPr>
          </a:lstStyle>
          <a:p>
            <a:pPr algn="r" eaLnBrk="1" hangingPunct="1">
              <a:spcBef>
                <a:spcPct val="0"/>
              </a:spcBef>
            </a:pPr>
            <a:fld id="{865BED84-C4CC-4E49-8442-59551A163AC7}" type="slidenum">
              <a:rPr lang="en-US" altLang="zh-CN">
                <a:latin typeface="Calibri" panose="020F0502020204030204" pitchFamily="34" charset="0"/>
              </a:rPr>
              <a:pPr algn="r" eaLnBrk="1" hangingPunct="1">
                <a:spcBef>
                  <a:spcPct val="0"/>
                </a:spcBef>
              </a:pPr>
              <a:t>2</a:t>
            </a:fld>
            <a:endParaRPr lang="en-US" altLang="en-US">
              <a:latin typeface="Calibri" panose="020F0502020204030204" pitchFamily="34" charset="0"/>
            </a:endParaRPr>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609AF565-1B95-4043-A55B-E845CB6925B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9873CF24-F049-4ECD-AF9C-ACE8E2E4CCC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F4CEF4A1-0B55-4D3E-894B-70711FEEEEAA}"/>
              </a:ext>
            </a:extLst>
          </p:cNvPr>
          <p:cNvSpPr>
            <a:spLocks noGrp="1" noChangeArrowheads="1"/>
          </p:cNvSpPr>
          <p:nvPr>
            <p:ph type="sldNum" sz="quarter" idx="12"/>
          </p:nvPr>
        </p:nvSpPr>
        <p:spPr>
          <a:ln/>
        </p:spPr>
        <p:txBody>
          <a:bodyPr/>
          <a:lstStyle>
            <a:lvl1pPr>
              <a:defRPr/>
            </a:lvl1pPr>
          </a:lstStyle>
          <a:p>
            <a:pPr>
              <a:defRPr/>
            </a:pPr>
            <a:fld id="{6D34875C-A85E-48C3-8053-EF5D73842E54}" type="slidenum">
              <a:rPr lang="en-US" altLang="en-US"/>
              <a:pPr>
                <a:defRPr/>
              </a:pPr>
              <a:t>‹#›</a:t>
            </a:fld>
            <a:endParaRPr lang="en-US" altLang="en-US"/>
          </a:p>
        </p:txBody>
      </p:sp>
    </p:spTree>
    <p:extLst>
      <p:ext uri="{BB962C8B-B14F-4D97-AF65-F5344CB8AC3E}">
        <p14:creationId xmlns:p14="http://schemas.microsoft.com/office/powerpoint/2010/main" val="2041473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B9C7D495-203F-40E5-B4FE-4DC2053C48B9}"/>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CA09F773-CC89-49C7-8606-FD46FCBDB42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79EC0A53-F575-46A3-9E9A-DA03F4DD2339}"/>
              </a:ext>
            </a:extLst>
          </p:cNvPr>
          <p:cNvSpPr>
            <a:spLocks noGrp="1" noChangeArrowheads="1"/>
          </p:cNvSpPr>
          <p:nvPr>
            <p:ph type="sldNum" sz="quarter" idx="12"/>
          </p:nvPr>
        </p:nvSpPr>
        <p:spPr>
          <a:ln/>
        </p:spPr>
        <p:txBody>
          <a:bodyPr/>
          <a:lstStyle>
            <a:lvl1pPr>
              <a:defRPr/>
            </a:lvl1pPr>
          </a:lstStyle>
          <a:p>
            <a:pPr>
              <a:defRPr/>
            </a:pPr>
            <a:fld id="{382F1680-5246-46EA-8440-9D76BE4AF8D7}" type="slidenum">
              <a:rPr lang="en-US" altLang="en-US"/>
              <a:pPr>
                <a:defRPr/>
              </a:pPr>
              <a:t>‹#›</a:t>
            </a:fld>
            <a:endParaRPr lang="en-US" altLang="en-US"/>
          </a:p>
        </p:txBody>
      </p:sp>
    </p:spTree>
    <p:extLst>
      <p:ext uri="{BB962C8B-B14F-4D97-AF65-F5344CB8AC3E}">
        <p14:creationId xmlns:p14="http://schemas.microsoft.com/office/powerpoint/2010/main" val="1465306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0406B403-42AA-4F5D-83C8-3472598E88CF}"/>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42C3B8A7-9A8D-4EBF-83D8-CA011227857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9F6EF727-0A49-4AE1-A443-CD546356D31C}"/>
              </a:ext>
            </a:extLst>
          </p:cNvPr>
          <p:cNvSpPr>
            <a:spLocks noGrp="1" noChangeArrowheads="1"/>
          </p:cNvSpPr>
          <p:nvPr>
            <p:ph type="sldNum" sz="quarter" idx="12"/>
          </p:nvPr>
        </p:nvSpPr>
        <p:spPr>
          <a:ln/>
        </p:spPr>
        <p:txBody>
          <a:bodyPr/>
          <a:lstStyle>
            <a:lvl1pPr>
              <a:defRPr/>
            </a:lvl1pPr>
          </a:lstStyle>
          <a:p>
            <a:pPr>
              <a:defRPr/>
            </a:pPr>
            <a:fld id="{D691A66F-A2E6-4B1D-BA53-988626AE3FE3}" type="slidenum">
              <a:rPr lang="en-US" altLang="en-US"/>
              <a:pPr>
                <a:defRPr/>
              </a:pPr>
              <a:t>‹#›</a:t>
            </a:fld>
            <a:endParaRPr lang="en-US" altLang="en-US"/>
          </a:p>
        </p:txBody>
      </p:sp>
    </p:spTree>
    <p:extLst>
      <p:ext uri="{BB962C8B-B14F-4D97-AF65-F5344CB8AC3E}">
        <p14:creationId xmlns:p14="http://schemas.microsoft.com/office/powerpoint/2010/main" val="959214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3D572787-DA8D-432C-BC49-056A52DA246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9A80AF07-E922-40BD-8F1A-1D8A1657789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48DE08C0-7130-4C82-ADA4-19ACA1A01539}"/>
              </a:ext>
            </a:extLst>
          </p:cNvPr>
          <p:cNvSpPr>
            <a:spLocks noGrp="1" noChangeArrowheads="1"/>
          </p:cNvSpPr>
          <p:nvPr>
            <p:ph type="sldNum" sz="quarter" idx="12"/>
          </p:nvPr>
        </p:nvSpPr>
        <p:spPr>
          <a:ln/>
        </p:spPr>
        <p:txBody>
          <a:bodyPr/>
          <a:lstStyle>
            <a:lvl1pPr>
              <a:defRPr/>
            </a:lvl1pPr>
          </a:lstStyle>
          <a:p>
            <a:pPr>
              <a:defRPr/>
            </a:pPr>
            <a:fld id="{F5A6AE20-C336-4D3A-A72E-05FDECC29158}" type="slidenum">
              <a:rPr lang="en-US" altLang="en-US"/>
              <a:pPr>
                <a:defRPr/>
              </a:pPr>
              <a:t>‹#›</a:t>
            </a:fld>
            <a:endParaRPr lang="en-US" altLang="en-US"/>
          </a:p>
        </p:txBody>
      </p:sp>
    </p:spTree>
    <p:extLst>
      <p:ext uri="{BB962C8B-B14F-4D97-AF65-F5344CB8AC3E}">
        <p14:creationId xmlns:p14="http://schemas.microsoft.com/office/powerpoint/2010/main" val="3783855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19C3FD77-525C-4183-92BE-8AFD768578BF}"/>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B8024573-A6AE-4CE2-AA19-FE990ADD46F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DE783C74-D801-41EB-83BA-A61EA7B1245A}"/>
              </a:ext>
            </a:extLst>
          </p:cNvPr>
          <p:cNvSpPr>
            <a:spLocks noGrp="1" noChangeArrowheads="1"/>
          </p:cNvSpPr>
          <p:nvPr>
            <p:ph type="sldNum" sz="quarter" idx="12"/>
          </p:nvPr>
        </p:nvSpPr>
        <p:spPr>
          <a:ln/>
        </p:spPr>
        <p:txBody>
          <a:bodyPr/>
          <a:lstStyle>
            <a:lvl1pPr>
              <a:defRPr/>
            </a:lvl1pPr>
          </a:lstStyle>
          <a:p>
            <a:pPr>
              <a:defRPr/>
            </a:pPr>
            <a:fld id="{91B04886-0498-4772-83D2-FE4838E8859F}" type="slidenum">
              <a:rPr lang="en-US" altLang="en-US"/>
              <a:pPr>
                <a:defRPr/>
              </a:pPr>
              <a:t>‹#›</a:t>
            </a:fld>
            <a:endParaRPr lang="en-US" altLang="en-US"/>
          </a:p>
        </p:txBody>
      </p:sp>
    </p:spTree>
    <p:extLst>
      <p:ext uri="{BB962C8B-B14F-4D97-AF65-F5344CB8AC3E}">
        <p14:creationId xmlns:p14="http://schemas.microsoft.com/office/powerpoint/2010/main" val="3490951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B23D14C0-2443-477F-8A17-E30619AB8B40}"/>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873E48E0-BCFF-4B23-B262-074A5048F7C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BEA7D5A8-A7C0-486D-990C-97477BF7EA50}"/>
              </a:ext>
            </a:extLst>
          </p:cNvPr>
          <p:cNvSpPr>
            <a:spLocks noGrp="1" noChangeArrowheads="1"/>
          </p:cNvSpPr>
          <p:nvPr>
            <p:ph type="sldNum" sz="quarter" idx="12"/>
          </p:nvPr>
        </p:nvSpPr>
        <p:spPr>
          <a:ln/>
        </p:spPr>
        <p:txBody>
          <a:bodyPr/>
          <a:lstStyle>
            <a:lvl1pPr>
              <a:defRPr/>
            </a:lvl1pPr>
          </a:lstStyle>
          <a:p>
            <a:pPr>
              <a:defRPr/>
            </a:pPr>
            <a:fld id="{81D94757-AE76-40F2-9ED1-44CEC3E10B2E}" type="slidenum">
              <a:rPr lang="en-US" altLang="en-US"/>
              <a:pPr>
                <a:defRPr/>
              </a:pPr>
              <a:t>‹#›</a:t>
            </a:fld>
            <a:endParaRPr lang="en-US" altLang="en-US"/>
          </a:p>
        </p:txBody>
      </p:sp>
    </p:spTree>
    <p:extLst>
      <p:ext uri="{BB962C8B-B14F-4D97-AF65-F5344CB8AC3E}">
        <p14:creationId xmlns:p14="http://schemas.microsoft.com/office/powerpoint/2010/main" val="314840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2D3916D8-BA4B-45A6-9201-D19899C5837E}"/>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01322610-179B-4855-836E-411FB341B3D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61A43CE5-E677-4ED9-94D2-F07DFF2A4A94}"/>
              </a:ext>
            </a:extLst>
          </p:cNvPr>
          <p:cNvSpPr>
            <a:spLocks noGrp="1" noChangeArrowheads="1"/>
          </p:cNvSpPr>
          <p:nvPr>
            <p:ph type="sldNum" sz="quarter" idx="12"/>
          </p:nvPr>
        </p:nvSpPr>
        <p:spPr>
          <a:ln/>
        </p:spPr>
        <p:txBody>
          <a:bodyPr/>
          <a:lstStyle>
            <a:lvl1pPr>
              <a:defRPr/>
            </a:lvl1pPr>
          </a:lstStyle>
          <a:p>
            <a:pPr>
              <a:defRPr/>
            </a:pPr>
            <a:fld id="{EAC077FA-7C23-478A-BF37-329E4B180D27}" type="slidenum">
              <a:rPr lang="en-US" altLang="en-US"/>
              <a:pPr>
                <a:defRPr/>
              </a:pPr>
              <a:t>‹#›</a:t>
            </a:fld>
            <a:endParaRPr lang="en-US" altLang="en-US"/>
          </a:p>
        </p:txBody>
      </p:sp>
    </p:spTree>
    <p:extLst>
      <p:ext uri="{BB962C8B-B14F-4D97-AF65-F5344CB8AC3E}">
        <p14:creationId xmlns:p14="http://schemas.microsoft.com/office/powerpoint/2010/main" val="2189027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D8A43C15-1774-409D-A18F-07BE170AB24F}"/>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C9F6B80D-F591-4A67-BD99-E062DC199F5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72E273A1-AEA0-44C5-980B-31B7A20B2342}"/>
              </a:ext>
            </a:extLst>
          </p:cNvPr>
          <p:cNvSpPr>
            <a:spLocks noGrp="1" noChangeArrowheads="1"/>
          </p:cNvSpPr>
          <p:nvPr>
            <p:ph type="sldNum" sz="quarter" idx="12"/>
          </p:nvPr>
        </p:nvSpPr>
        <p:spPr>
          <a:ln/>
        </p:spPr>
        <p:txBody>
          <a:bodyPr/>
          <a:lstStyle>
            <a:lvl1pPr>
              <a:defRPr/>
            </a:lvl1pPr>
          </a:lstStyle>
          <a:p>
            <a:pPr>
              <a:defRPr/>
            </a:pPr>
            <a:fld id="{F5252ADD-B1C8-4085-9F8B-E934F18BF68C}" type="slidenum">
              <a:rPr lang="en-US" altLang="en-US"/>
              <a:pPr>
                <a:defRPr/>
              </a:pPr>
              <a:t>‹#›</a:t>
            </a:fld>
            <a:endParaRPr lang="en-US" altLang="en-US"/>
          </a:p>
        </p:txBody>
      </p:sp>
    </p:spTree>
    <p:extLst>
      <p:ext uri="{BB962C8B-B14F-4D97-AF65-F5344CB8AC3E}">
        <p14:creationId xmlns:p14="http://schemas.microsoft.com/office/powerpoint/2010/main" val="1574841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2DE32F3F-8328-4366-AE16-12CD247A0F81}"/>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2BEECA56-EC8E-41AB-AAC6-16CDFBF4B4F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8F144D27-F647-4271-97C1-8E0A63DA9D9D}"/>
              </a:ext>
            </a:extLst>
          </p:cNvPr>
          <p:cNvSpPr>
            <a:spLocks noGrp="1" noChangeArrowheads="1"/>
          </p:cNvSpPr>
          <p:nvPr>
            <p:ph type="sldNum" sz="quarter" idx="12"/>
          </p:nvPr>
        </p:nvSpPr>
        <p:spPr>
          <a:ln/>
        </p:spPr>
        <p:txBody>
          <a:bodyPr/>
          <a:lstStyle>
            <a:lvl1pPr>
              <a:defRPr/>
            </a:lvl1pPr>
          </a:lstStyle>
          <a:p>
            <a:pPr>
              <a:defRPr/>
            </a:pPr>
            <a:fld id="{491FF86F-1108-4680-ADCF-1C7893D9C3A8}" type="slidenum">
              <a:rPr lang="en-US" altLang="en-US"/>
              <a:pPr>
                <a:defRPr/>
              </a:pPr>
              <a:t>‹#›</a:t>
            </a:fld>
            <a:endParaRPr lang="en-US" altLang="en-US"/>
          </a:p>
        </p:txBody>
      </p:sp>
    </p:spTree>
    <p:extLst>
      <p:ext uri="{BB962C8B-B14F-4D97-AF65-F5344CB8AC3E}">
        <p14:creationId xmlns:p14="http://schemas.microsoft.com/office/powerpoint/2010/main" val="26324076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133E029F-7007-4A37-B450-9385613B71E5}"/>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12C20765-6E4B-4DEE-8532-6B54BCE4437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64CB2FB5-CEBF-4A71-8FA4-DD4562378663}"/>
              </a:ext>
            </a:extLst>
          </p:cNvPr>
          <p:cNvSpPr>
            <a:spLocks noGrp="1" noChangeArrowheads="1"/>
          </p:cNvSpPr>
          <p:nvPr>
            <p:ph type="sldNum" sz="quarter" idx="12"/>
          </p:nvPr>
        </p:nvSpPr>
        <p:spPr>
          <a:ln/>
        </p:spPr>
        <p:txBody>
          <a:bodyPr/>
          <a:lstStyle>
            <a:lvl1pPr>
              <a:defRPr/>
            </a:lvl1pPr>
          </a:lstStyle>
          <a:p>
            <a:pPr>
              <a:defRPr/>
            </a:pPr>
            <a:fld id="{50A6BE49-901A-4652-9E71-2A9054D64A09}" type="slidenum">
              <a:rPr lang="en-US" altLang="en-US"/>
              <a:pPr>
                <a:defRPr/>
              </a:pPr>
              <a:t>‹#›</a:t>
            </a:fld>
            <a:endParaRPr lang="en-US" altLang="en-US"/>
          </a:p>
        </p:txBody>
      </p:sp>
    </p:spTree>
    <p:extLst>
      <p:ext uri="{BB962C8B-B14F-4D97-AF65-F5344CB8AC3E}">
        <p14:creationId xmlns:p14="http://schemas.microsoft.com/office/powerpoint/2010/main" val="4188039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F90FB13D-E417-47DB-B1C0-8D492D8087BD}"/>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AB931BF7-705D-485E-82A8-73B3B568276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E0399CD9-2E37-49B9-AFF8-C35FE66E04F7}"/>
              </a:ext>
            </a:extLst>
          </p:cNvPr>
          <p:cNvSpPr>
            <a:spLocks noGrp="1" noChangeArrowheads="1"/>
          </p:cNvSpPr>
          <p:nvPr>
            <p:ph type="sldNum" sz="quarter" idx="12"/>
          </p:nvPr>
        </p:nvSpPr>
        <p:spPr>
          <a:ln/>
        </p:spPr>
        <p:txBody>
          <a:bodyPr/>
          <a:lstStyle>
            <a:lvl1pPr>
              <a:defRPr/>
            </a:lvl1pPr>
          </a:lstStyle>
          <a:p>
            <a:pPr>
              <a:defRPr/>
            </a:pPr>
            <a:fld id="{156A1E1E-20E4-44DB-9039-D9AC672D6DE3}" type="slidenum">
              <a:rPr lang="en-US" altLang="en-US"/>
              <a:pPr>
                <a:defRPr/>
              </a:pPr>
              <a:t>‹#›</a:t>
            </a:fld>
            <a:endParaRPr lang="en-US" altLang="en-US"/>
          </a:p>
        </p:txBody>
      </p:sp>
    </p:spTree>
    <p:extLst>
      <p:ext uri="{BB962C8B-B14F-4D97-AF65-F5344CB8AC3E}">
        <p14:creationId xmlns:p14="http://schemas.microsoft.com/office/powerpoint/2010/main" val="3594046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0E8563FA-3F36-4D52-8CA5-6A54D1A636BE}"/>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9D938C9B-1A82-433F-B624-7E5A5282CB03}"/>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a:extLst>
              <a:ext uri="{FF2B5EF4-FFF2-40B4-BE49-F238E27FC236}">
                <a16:creationId xmlns:a16="http://schemas.microsoft.com/office/drawing/2014/main" id="{769E2DFC-8AB5-49FA-AB50-17B86EE51788}"/>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defRPr sz="1400" b="0">
                <a:latin typeface="Arial" charset="0"/>
              </a:defRPr>
            </a:lvl1pPr>
          </a:lstStyle>
          <a:p>
            <a:pPr>
              <a:defRPr/>
            </a:pPr>
            <a:endParaRPr lang="en-US"/>
          </a:p>
        </p:txBody>
      </p:sp>
      <p:sp>
        <p:nvSpPr>
          <p:cNvPr id="1029" name="Rectangle 5">
            <a:extLst>
              <a:ext uri="{FF2B5EF4-FFF2-40B4-BE49-F238E27FC236}">
                <a16:creationId xmlns:a16="http://schemas.microsoft.com/office/drawing/2014/main" id="{0ABF84E9-DDFF-417D-B000-EA4EF994F9B8}"/>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b="0">
                <a:latin typeface="Arial" charset="0"/>
              </a:defRPr>
            </a:lvl1pPr>
          </a:lstStyle>
          <a:p>
            <a:pPr>
              <a:defRPr/>
            </a:pPr>
            <a:endParaRPr lang="en-US"/>
          </a:p>
        </p:txBody>
      </p:sp>
      <p:sp>
        <p:nvSpPr>
          <p:cNvPr id="1030" name="Rectangle 6">
            <a:extLst>
              <a:ext uri="{FF2B5EF4-FFF2-40B4-BE49-F238E27FC236}">
                <a16:creationId xmlns:a16="http://schemas.microsoft.com/office/drawing/2014/main" id="{36E77E3C-F6E5-4256-B622-97CF44AA7DD5}"/>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b="0"/>
            </a:lvl1pPr>
          </a:lstStyle>
          <a:p>
            <a:pPr>
              <a:defRPr/>
            </a:pPr>
            <a:fld id="{75542AAF-D56E-4812-B95B-8BE8A9E345B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eaLnBrk="0" fontAlgn="base" hangingPunct="0">
        <a:spcBef>
          <a:spcPct val="0"/>
        </a:spcBef>
        <a:spcAft>
          <a:spcPct val="0"/>
        </a:spcAft>
        <a:defRPr sz="4400">
          <a:solidFill>
            <a:schemeClr val="tx2"/>
          </a:solidFill>
          <a:latin typeface="Arial" charset="0"/>
          <a:ea typeface="宋体" pitchFamily="2" charset="-122"/>
        </a:defRPr>
      </a:lvl6pPr>
      <a:lvl7pPr marL="914400" algn="ctr" rtl="0" eaLnBrk="0" fontAlgn="base" hangingPunct="0">
        <a:spcBef>
          <a:spcPct val="0"/>
        </a:spcBef>
        <a:spcAft>
          <a:spcPct val="0"/>
        </a:spcAft>
        <a:defRPr sz="4400">
          <a:solidFill>
            <a:schemeClr val="tx2"/>
          </a:solidFill>
          <a:latin typeface="Arial" charset="0"/>
          <a:ea typeface="宋体" pitchFamily="2" charset="-122"/>
        </a:defRPr>
      </a:lvl7pPr>
      <a:lvl8pPr marL="1371600" algn="ctr" rtl="0" eaLnBrk="0" fontAlgn="base" hangingPunct="0">
        <a:spcBef>
          <a:spcPct val="0"/>
        </a:spcBef>
        <a:spcAft>
          <a:spcPct val="0"/>
        </a:spcAft>
        <a:defRPr sz="4400">
          <a:solidFill>
            <a:schemeClr val="tx2"/>
          </a:solidFill>
          <a:latin typeface="Arial" charset="0"/>
          <a:ea typeface="宋体" pitchFamily="2" charset="-122"/>
        </a:defRPr>
      </a:lvl8pPr>
      <a:lvl9pPr marL="1828800" algn="ctr" rtl="0" eaLnBrk="0" fontAlgn="base" hangingPunct="0">
        <a:spcBef>
          <a:spcPct val="0"/>
        </a:spcBef>
        <a:spcAft>
          <a:spcPct val="0"/>
        </a:spcAft>
        <a:defRPr sz="44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jpeg"/><Relationship Id="rId3" Type="http://schemas.openxmlformats.org/officeDocument/2006/relationships/notesSlide" Target="../notesSlides/notesSlide1.xml"/><Relationship Id="rId7" Type="http://schemas.openxmlformats.org/officeDocument/2006/relationships/image" Target="../media/image3.png"/><Relationship Id="rId12" Type="http://schemas.openxmlformats.org/officeDocument/2006/relationships/image" Target="../media/image8.jpeg"/><Relationship Id="rId2" Type="http://schemas.openxmlformats.org/officeDocument/2006/relationships/slideLayout" Target="../slideLayouts/slideLayout7.xml"/><Relationship Id="rId16" Type="http://schemas.openxmlformats.org/officeDocument/2006/relationships/image" Target="../media/image12.jpeg"/><Relationship Id="rId1" Type="http://schemas.openxmlformats.org/officeDocument/2006/relationships/vmlDrawing" Target="../drawings/vmlDrawing1.vml"/><Relationship Id="rId6" Type="http://schemas.openxmlformats.org/officeDocument/2006/relationships/image" Target="../media/image1.emf"/><Relationship Id="rId11" Type="http://schemas.openxmlformats.org/officeDocument/2006/relationships/image" Target="../media/image7.jpeg"/><Relationship Id="rId5" Type="http://schemas.openxmlformats.org/officeDocument/2006/relationships/oleObject" Target="../embeddings/oleObject1.bin"/><Relationship Id="rId15" Type="http://schemas.openxmlformats.org/officeDocument/2006/relationships/image" Target="../media/image11.jpeg"/><Relationship Id="rId10" Type="http://schemas.openxmlformats.org/officeDocument/2006/relationships/image" Target="../media/image6.png"/><Relationship Id="rId4" Type="http://schemas.openxmlformats.org/officeDocument/2006/relationships/image" Target="../media/image2.png"/><Relationship Id="rId9" Type="http://schemas.openxmlformats.org/officeDocument/2006/relationships/image" Target="../media/image5.png"/><Relationship Id="rId14"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17.emf"/></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73C54441-6C15-4E1F-B781-8D357510BA84}"/>
              </a:ext>
            </a:extLst>
          </p:cNvPr>
          <p:cNvSpPr>
            <a:spLocks noChangeArrowheads="1"/>
          </p:cNvSpPr>
          <p:nvPr/>
        </p:nvSpPr>
        <p:spPr bwMode="auto">
          <a:xfrm>
            <a:off x="2590800" y="758825"/>
            <a:ext cx="2952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en-US" sz="1200">
                <a:cs typeface="Arial" panose="020B0604020202020204" pitchFamily="34" charset="0"/>
              </a:rPr>
              <a:t>A</a:t>
            </a:r>
          </a:p>
        </p:txBody>
      </p:sp>
      <p:pic>
        <p:nvPicPr>
          <p:cNvPr id="15363" name="Picture 63">
            <a:extLst>
              <a:ext uri="{FF2B5EF4-FFF2-40B4-BE49-F238E27FC236}">
                <a16:creationId xmlns:a16="http://schemas.microsoft.com/office/drawing/2014/main" id="{0E409092-D435-4B55-B756-B4C7F289A9DD}"/>
              </a:ext>
            </a:extLst>
          </p:cNvPr>
          <p:cNvPicPr>
            <a:picLocks noChangeAspect="1" noChangeArrowheads="1"/>
          </p:cNvPicPr>
          <p:nvPr/>
        </p:nvPicPr>
        <p:blipFill>
          <a:blip r:embed="rId4">
            <a:lum bright="-8000" contrast="2000"/>
            <a:extLst>
              <a:ext uri="{28A0092B-C50C-407E-A947-70E740481C1C}">
                <a14:useLocalDpi xmlns:a14="http://schemas.microsoft.com/office/drawing/2010/main" val="0"/>
              </a:ext>
            </a:extLst>
          </a:blip>
          <a:srcRect/>
          <a:stretch>
            <a:fillRect/>
          </a:stretch>
        </p:blipFill>
        <p:spPr bwMode="auto">
          <a:xfrm>
            <a:off x="2840038" y="1189038"/>
            <a:ext cx="149701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Text Box 2">
            <a:extLst>
              <a:ext uri="{FF2B5EF4-FFF2-40B4-BE49-F238E27FC236}">
                <a16:creationId xmlns:a16="http://schemas.microsoft.com/office/drawing/2014/main" id="{AC80E876-3D68-49E1-923C-3CFCCDDC1676}"/>
              </a:ext>
            </a:extLst>
          </p:cNvPr>
          <p:cNvSpPr txBox="1">
            <a:spLocks noChangeArrowheads="1"/>
          </p:cNvSpPr>
          <p:nvPr/>
        </p:nvSpPr>
        <p:spPr bwMode="auto">
          <a:xfrm>
            <a:off x="5105400" y="304800"/>
            <a:ext cx="2971800" cy="277813"/>
          </a:xfrm>
          <a:prstGeom prst="rect">
            <a:avLst/>
          </a:prstGeom>
          <a:no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defRPr/>
            </a:pPr>
            <a:r>
              <a:rPr lang="en-US" altLang="en-US" sz="1200" dirty="0">
                <a:latin typeface="+mn-lt"/>
                <a:cs typeface="Arial" panose="020B0604020202020204" pitchFamily="34" charset="0"/>
              </a:rPr>
              <a:t> Qian et al., Supplementary Figure 1 </a:t>
            </a:r>
          </a:p>
        </p:txBody>
      </p:sp>
      <p:graphicFrame>
        <p:nvGraphicFramePr>
          <p:cNvPr id="15365" name="Object 12">
            <a:extLst>
              <a:ext uri="{FF2B5EF4-FFF2-40B4-BE49-F238E27FC236}">
                <a16:creationId xmlns:a16="http://schemas.microsoft.com/office/drawing/2014/main" id="{1673CB22-9B98-4101-BA12-1078DA1B89C7}"/>
              </a:ext>
            </a:extLst>
          </p:cNvPr>
          <p:cNvGraphicFramePr>
            <a:graphicFrameLocks/>
          </p:cNvGraphicFramePr>
          <p:nvPr/>
        </p:nvGraphicFramePr>
        <p:xfrm>
          <a:off x="3009900" y="3395663"/>
          <a:ext cx="2868613" cy="2295525"/>
        </p:xfrm>
        <a:graphic>
          <a:graphicData uri="http://schemas.openxmlformats.org/presentationml/2006/ole">
            <mc:AlternateContent xmlns:mc="http://schemas.openxmlformats.org/markup-compatibility/2006">
              <mc:Choice xmlns:v="urn:schemas-microsoft-com:vml" Requires="v">
                <p:oleObj spid="_x0000_s15403" name="SPW 14.0 Graph" r:id="rId5" imgW="5505465" imgH="4413250" progId="SigmaPlotGraphicObject.13">
                  <p:embed/>
                </p:oleObj>
              </mc:Choice>
              <mc:Fallback>
                <p:oleObj name="SPW 14.0 Graph" r:id="rId5" imgW="5505465" imgH="4413250" progId="SigmaPlotGraphicObject.13">
                  <p:embed/>
                  <p:pic>
                    <p:nvPicPr>
                      <p:cNvPr id="0" name="Object 12"/>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09900" y="3395663"/>
                        <a:ext cx="2868613"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5366" name="Group 42">
            <a:extLst>
              <a:ext uri="{FF2B5EF4-FFF2-40B4-BE49-F238E27FC236}">
                <a16:creationId xmlns:a16="http://schemas.microsoft.com/office/drawing/2014/main" id="{27C0E304-A018-43C6-85B0-6F28B66308A4}"/>
              </a:ext>
            </a:extLst>
          </p:cNvPr>
          <p:cNvGrpSpPr>
            <a:grpSpLocks/>
          </p:cNvGrpSpPr>
          <p:nvPr/>
        </p:nvGrpSpPr>
        <p:grpSpPr bwMode="auto">
          <a:xfrm>
            <a:off x="2947988" y="2589213"/>
            <a:ext cx="3030537" cy="825500"/>
            <a:chOff x="2208082" y="5337124"/>
            <a:chExt cx="3030002" cy="826581"/>
          </a:xfrm>
        </p:grpSpPr>
        <p:pic>
          <p:nvPicPr>
            <p:cNvPr id="15395" name="Picture 28">
              <a:extLst>
                <a:ext uri="{FF2B5EF4-FFF2-40B4-BE49-F238E27FC236}">
                  <a16:creationId xmlns:a16="http://schemas.microsoft.com/office/drawing/2014/main" id="{FAC79FC5-5F5D-4658-9DDE-38B3D6556A00}"/>
                </a:ext>
              </a:extLst>
            </p:cNvPr>
            <p:cNvPicPr preferRelativeResize="0">
              <a:picLocks noChangeArrowheads="1"/>
            </p:cNvPicPr>
            <p:nvPr/>
          </p:nvPicPr>
          <p:blipFill>
            <a:blip r:embed="rId7">
              <a:extLst>
                <a:ext uri="{28A0092B-C50C-407E-A947-70E740481C1C}">
                  <a14:useLocalDpi xmlns:a14="http://schemas.microsoft.com/office/drawing/2010/main" val="0"/>
                </a:ext>
              </a:extLst>
            </a:blip>
            <a:srcRect l="12338" t="25165" r="44804" b="16814"/>
            <a:stretch>
              <a:fillRect/>
            </a:stretch>
          </p:blipFill>
          <p:spPr bwMode="auto">
            <a:xfrm>
              <a:off x="3732082" y="5337124"/>
              <a:ext cx="63976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96" name="Picture 29">
              <a:extLst>
                <a:ext uri="{FF2B5EF4-FFF2-40B4-BE49-F238E27FC236}">
                  <a16:creationId xmlns:a16="http://schemas.microsoft.com/office/drawing/2014/main" id="{445DCF3C-40F5-4619-9E67-E11BAFA76215}"/>
                </a:ext>
              </a:extLst>
            </p:cNvPr>
            <p:cNvPicPr preferRelativeResize="0">
              <a:picLocks noChangeArrowheads="1"/>
            </p:cNvPicPr>
            <p:nvPr/>
          </p:nvPicPr>
          <p:blipFill>
            <a:blip r:embed="rId8">
              <a:extLst>
                <a:ext uri="{28A0092B-C50C-407E-A947-70E740481C1C}">
                  <a14:useLocalDpi xmlns:a14="http://schemas.microsoft.com/office/drawing/2010/main" val="0"/>
                </a:ext>
              </a:extLst>
            </a:blip>
            <a:srcRect l="12987" t="56853" r="45454" b="10660"/>
            <a:stretch>
              <a:fillRect/>
            </a:stretch>
          </p:blipFill>
          <p:spPr bwMode="auto">
            <a:xfrm>
              <a:off x="2208082" y="5337124"/>
              <a:ext cx="63976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97" name="Picture 30">
              <a:extLst>
                <a:ext uri="{FF2B5EF4-FFF2-40B4-BE49-F238E27FC236}">
                  <a16:creationId xmlns:a16="http://schemas.microsoft.com/office/drawing/2014/main" id="{BAD591E1-1E68-4B47-ACD5-A4231B42D3D0}"/>
                </a:ext>
              </a:extLst>
            </p:cNvPr>
            <p:cNvPicPr preferRelativeResize="0">
              <a:picLocks noChangeArrowheads="1"/>
            </p:cNvPicPr>
            <p:nvPr/>
          </p:nvPicPr>
          <p:blipFill>
            <a:blip r:embed="rId9">
              <a:extLst>
                <a:ext uri="{28A0092B-C50C-407E-A947-70E740481C1C}">
                  <a14:useLocalDpi xmlns:a14="http://schemas.microsoft.com/office/drawing/2010/main" val="0"/>
                </a:ext>
              </a:extLst>
            </a:blip>
            <a:srcRect l="12987" t="22069" r="45454" b="19081"/>
            <a:stretch>
              <a:fillRect/>
            </a:stretch>
          </p:blipFill>
          <p:spPr bwMode="auto">
            <a:xfrm>
              <a:off x="4494082" y="5337124"/>
              <a:ext cx="63976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98" name="Picture 31">
              <a:extLst>
                <a:ext uri="{FF2B5EF4-FFF2-40B4-BE49-F238E27FC236}">
                  <a16:creationId xmlns:a16="http://schemas.microsoft.com/office/drawing/2014/main" id="{342C730C-3A8A-4AAD-BC90-40C057261C14}"/>
                </a:ext>
              </a:extLst>
            </p:cNvPr>
            <p:cNvPicPr preferRelativeResize="0">
              <a:picLocks noChangeArrowheads="1"/>
            </p:cNvPicPr>
            <p:nvPr/>
          </p:nvPicPr>
          <p:blipFill>
            <a:blip r:embed="rId10">
              <a:extLst>
                <a:ext uri="{28A0092B-C50C-407E-A947-70E740481C1C}">
                  <a14:useLocalDpi xmlns:a14="http://schemas.microsoft.com/office/drawing/2010/main" val="0"/>
                </a:ext>
              </a:extLst>
            </a:blip>
            <a:srcRect l="12987" t="60606" r="45454" b="9557"/>
            <a:stretch>
              <a:fillRect/>
            </a:stretch>
          </p:blipFill>
          <p:spPr bwMode="auto">
            <a:xfrm>
              <a:off x="2970082" y="5337124"/>
              <a:ext cx="63976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99" name="Text Box 32">
              <a:extLst>
                <a:ext uri="{FF2B5EF4-FFF2-40B4-BE49-F238E27FC236}">
                  <a16:creationId xmlns:a16="http://schemas.microsoft.com/office/drawing/2014/main" id="{21FA7414-A639-47D3-A3D7-55A2F3606A8A}"/>
                </a:ext>
              </a:extLst>
            </p:cNvPr>
            <p:cNvSpPr txBox="1">
              <a:spLocks noChangeArrowheads="1"/>
            </p:cNvSpPr>
            <p:nvPr/>
          </p:nvSpPr>
          <p:spPr bwMode="auto">
            <a:xfrm>
              <a:off x="3810062" y="5948261"/>
              <a:ext cx="62022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pPr>
              <a:r>
                <a:rPr lang="en-US" altLang="en-US" sz="800" b="0">
                  <a:cs typeface="Arial" panose="020B0604020202020204" pitchFamily="34" charset="0"/>
                </a:rPr>
                <a:t>CD80</a:t>
              </a:r>
            </a:p>
          </p:txBody>
        </p:sp>
        <p:sp>
          <p:nvSpPr>
            <p:cNvPr id="15400" name="Text Box 33">
              <a:extLst>
                <a:ext uri="{FF2B5EF4-FFF2-40B4-BE49-F238E27FC236}">
                  <a16:creationId xmlns:a16="http://schemas.microsoft.com/office/drawing/2014/main" id="{35A187D9-FE6F-45DC-BA50-26D2278DBD0D}"/>
                </a:ext>
              </a:extLst>
            </p:cNvPr>
            <p:cNvSpPr txBox="1">
              <a:spLocks noChangeArrowheads="1"/>
            </p:cNvSpPr>
            <p:nvPr/>
          </p:nvSpPr>
          <p:spPr bwMode="auto">
            <a:xfrm>
              <a:off x="2209862" y="5946724"/>
              <a:ext cx="53162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pPr>
              <a:r>
                <a:rPr lang="en-US" altLang="en-US" sz="800" b="0">
                  <a:cs typeface="Arial" panose="020B0604020202020204" pitchFamily="34" charset="0"/>
                </a:rPr>
                <a:t>MHC I</a:t>
              </a:r>
            </a:p>
          </p:txBody>
        </p:sp>
        <p:sp>
          <p:nvSpPr>
            <p:cNvPr id="15401" name="Text Box 34">
              <a:extLst>
                <a:ext uri="{FF2B5EF4-FFF2-40B4-BE49-F238E27FC236}">
                  <a16:creationId xmlns:a16="http://schemas.microsoft.com/office/drawing/2014/main" id="{7BA1DECC-E8D1-4E28-A676-E396CC63EAC5}"/>
                </a:ext>
              </a:extLst>
            </p:cNvPr>
            <p:cNvSpPr txBox="1">
              <a:spLocks noChangeArrowheads="1"/>
            </p:cNvSpPr>
            <p:nvPr/>
          </p:nvSpPr>
          <p:spPr bwMode="auto">
            <a:xfrm>
              <a:off x="4617861" y="5946724"/>
              <a:ext cx="62022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pPr>
              <a:r>
                <a:rPr lang="en-US" altLang="en-US" sz="800" b="0">
                  <a:cs typeface="Arial" panose="020B0604020202020204" pitchFamily="34" charset="0"/>
                </a:rPr>
                <a:t>CD86</a:t>
              </a:r>
            </a:p>
          </p:txBody>
        </p:sp>
        <p:sp>
          <p:nvSpPr>
            <p:cNvPr id="15402" name="Text Box 35">
              <a:extLst>
                <a:ext uri="{FF2B5EF4-FFF2-40B4-BE49-F238E27FC236}">
                  <a16:creationId xmlns:a16="http://schemas.microsoft.com/office/drawing/2014/main" id="{E3909A00-0F27-4AC5-A10C-54F3C928C4CE}"/>
                </a:ext>
              </a:extLst>
            </p:cNvPr>
            <p:cNvSpPr txBox="1">
              <a:spLocks noChangeArrowheads="1"/>
            </p:cNvSpPr>
            <p:nvPr/>
          </p:nvSpPr>
          <p:spPr bwMode="auto">
            <a:xfrm>
              <a:off x="3048062" y="5946724"/>
              <a:ext cx="53162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pPr>
              <a:r>
                <a:rPr lang="en-US" altLang="en-US" sz="800" b="0">
                  <a:cs typeface="Arial" panose="020B0604020202020204" pitchFamily="34" charset="0"/>
                </a:rPr>
                <a:t>MHC II</a:t>
              </a:r>
            </a:p>
          </p:txBody>
        </p:sp>
      </p:grpSp>
      <p:grpSp>
        <p:nvGrpSpPr>
          <p:cNvPr id="15367" name="Group 43">
            <a:extLst>
              <a:ext uri="{FF2B5EF4-FFF2-40B4-BE49-F238E27FC236}">
                <a16:creationId xmlns:a16="http://schemas.microsoft.com/office/drawing/2014/main" id="{519D9841-DE55-4475-84C3-8F31A69C0749}"/>
              </a:ext>
            </a:extLst>
          </p:cNvPr>
          <p:cNvGrpSpPr>
            <a:grpSpLocks/>
          </p:cNvGrpSpPr>
          <p:nvPr/>
        </p:nvGrpSpPr>
        <p:grpSpPr bwMode="auto">
          <a:xfrm>
            <a:off x="5788025" y="2124075"/>
            <a:ext cx="1368425" cy="527050"/>
            <a:chOff x="2284282" y="4617610"/>
            <a:chExt cx="1368415" cy="527049"/>
          </a:xfrm>
        </p:grpSpPr>
        <p:sp>
          <p:nvSpPr>
            <p:cNvPr id="15389" name="Line 42">
              <a:extLst>
                <a:ext uri="{FF2B5EF4-FFF2-40B4-BE49-F238E27FC236}">
                  <a16:creationId xmlns:a16="http://schemas.microsoft.com/office/drawing/2014/main" id="{98EDBD62-792B-4812-91B7-99E6648D7389}"/>
                </a:ext>
              </a:extLst>
            </p:cNvPr>
            <p:cNvSpPr>
              <a:spLocks noChangeShapeType="1"/>
            </p:cNvSpPr>
            <p:nvPr/>
          </p:nvSpPr>
          <p:spPr bwMode="auto">
            <a:xfrm>
              <a:off x="2284282" y="4727524"/>
              <a:ext cx="274638" cy="0"/>
            </a:xfrm>
            <a:prstGeom prst="line">
              <a:avLst/>
            </a:prstGeom>
            <a:noFill/>
            <a:ln w="38100">
              <a:solidFill>
                <a:srgbClr val="00CC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90" name="Line 43">
              <a:extLst>
                <a:ext uri="{FF2B5EF4-FFF2-40B4-BE49-F238E27FC236}">
                  <a16:creationId xmlns:a16="http://schemas.microsoft.com/office/drawing/2014/main" id="{012EBF4A-B321-4F73-853C-BAD09990206F}"/>
                </a:ext>
              </a:extLst>
            </p:cNvPr>
            <p:cNvSpPr>
              <a:spLocks noChangeShapeType="1"/>
            </p:cNvSpPr>
            <p:nvPr/>
          </p:nvSpPr>
          <p:spPr bwMode="auto">
            <a:xfrm>
              <a:off x="2284282" y="4895799"/>
              <a:ext cx="274638" cy="0"/>
            </a:xfrm>
            <a:prstGeom prst="line">
              <a:avLst/>
            </a:prstGeom>
            <a:noFill/>
            <a:ln w="38100">
              <a:solidFill>
                <a:srgbClr val="FF66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91" name="Line 44">
              <a:extLst>
                <a:ext uri="{FF2B5EF4-FFF2-40B4-BE49-F238E27FC236}">
                  <a16:creationId xmlns:a16="http://schemas.microsoft.com/office/drawing/2014/main" id="{3E907F60-473B-4576-A4F1-0504E8CD0045}"/>
                </a:ext>
              </a:extLst>
            </p:cNvPr>
            <p:cNvSpPr>
              <a:spLocks noChangeShapeType="1"/>
            </p:cNvSpPr>
            <p:nvPr/>
          </p:nvSpPr>
          <p:spPr bwMode="auto">
            <a:xfrm>
              <a:off x="2284282" y="5032324"/>
              <a:ext cx="274638" cy="0"/>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92" name="Text Box 45">
              <a:extLst>
                <a:ext uri="{FF2B5EF4-FFF2-40B4-BE49-F238E27FC236}">
                  <a16:creationId xmlns:a16="http://schemas.microsoft.com/office/drawing/2014/main" id="{A26E866A-7B54-438B-A957-0FCC7D72B0DF}"/>
                </a:ext>
              </a:extLst>
            </p:cNvPr>
            <p:cNvSpPr txBox="1">
              <a:spLocks noChangeArrowheads="1"/>
            </p:cNvSpPr>
            <p:nvPr/>
          </p:nvSpPr>
          <p:spPr bwMode="auto">
            <a:xfrm>
              <a:off x="2516718" y="4617610"/>
              <a:ext cx="9906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pPr>
              <a:r>
                <a:rPr lang="en-US" altLang="en-US" sz="800" b="0">
                  <a:cs typeface="Arial" panose="020B0604020202020204" pitchFamily="34" charset="0"/>
                </a:rPr>
                <a:t>Control</a:t>
              </a:r>
            </a:p>
          </p:txBody>
        </p:sp>
        <p:sp>
          <p:nvSpPr>
            <p:cNvPr id="15393" name="Text Box 46">
              <a:extLst>
                <a:ext uri="{FF2B5EF4-FFF2-40B4-BE49-F238E27FC236}">
                  <a16:creationId xmlns:a16="http://schemas.microsoft.com/office/drawing/2014/main" id="{FE8CA201-9408-4D15-A6B6-094B9BEDD1E1}"/>
                </a:ext>
              </a:extLst>
            </p:cNvPr>
            <p:cNvSpPr txBox="1">
              <a:spLocks noChangeArrowheads="1"/>
            </p:cNvSpPr>
            <p:nvPr/>
          </p:nvSpPr>
          <p:spPr bwMode="auto">
            <a:xfrm>
              <a:off x="2516718" y="4782717"/>
              <a:ext cx="9906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pPr>
              <a:r>
                <a:rPr lang="en-US" altLang="en-US" sz="800" b="0">
                  <a:cs typeface="Arial" panose="020B0604020202020204" pitchFamily="34" charset="0"/>
                </a:rPr>
                <a:t>Chitosan 2 </a:t>
              </a:r>
              <a:r>
                <a:rPr lang="en-US" altLang="en-US" sz="800" b="0">
                  <a:cs typeface="Arial" panose="020B0604020202020204" pitchFamily="34" charset="0"/>
                  <a:sym typeface="Symbol" panose="05050102010706020507" pitchFamily="18" charset="2"/>
                </a:rPr>
                <a:t></a:t>
              </a:r>
              <a:r>
                <a:rPr lang="en-US" altLang="en-US" sz="800" b="0">
                  <a:cs typeface="Arial" panose="020B0604020202020204" pitchFamily="34" charset="0"/>
                </a:rPr>
                <a:t>g</a:t>
              </a:r>
            </a:p>
          </p:txBody>
        </p:sp>
        <p:sp>
          <p:nvSpPr>
            <p:cNvPr id="15394" name="Text Box 47">
              <a:extLst>
                <a:ext uri="{FF2B5EF4-FFF2-40B4-BE49-F238E27FC236}">
                  <a16:creationId xmlns:a16="http://schemas.microsoft.com/office/drawing/2014/main" id="{70FB6954-0243-46DD-A1E2-A77FCD052B1C}"/>
                </a:ext>
              </a:extLst>
            </p:cNvPr>
            <p:cNvSpPr txBox="1">
              <a:spLocks noChangeArrowheads="1"/>
            </p:cNvSpPr>
            <p:nvPr/>
          </p:nvSpPr>
          <p:spPr bwMode="auto">
            <a:xfrm>
              <a:off x="2509697" y="4929215"/>
              <a:ext cx="11430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pPr>
              <a:r>
                <a:rPr lang="en-US" altLang="en-US" sz="800" b="0">
                  <a:cs typeface="Arial" panose="020B0604020202020204" pitchFamily="34" charset="0"/>
                </a:rPr>
                <a:t>Chitosan 10 </a:t>
              </a:r>
              <a:r>
                <a:rPr lang="en-US" altLang="en-US" sz="800" b="0">
                  <a:cs typeface="Arial" panose="020B0604020202020204" pitchFamily="34" charset="0"/>
                  <a:sym typeface="Symbol" panose="05050102010706020507" pitchFamily="18" charset="2"/>
                </a:rPr>
                <a:t></a:t>
              </a:r>
              <a:r>
                <a:rPr lang="en-US" altLang="en-US" sz="800" b="0">
                  <a:cs typeface="Arial" panose="020B0604020202020204" pitchFamily="34" charset="0"/>
                </a:rPr>
                <a:t>g</a:t>
              </a:r>
            </a:p>
          </p:txBody>
        </p:sp>
      </p:grpSp>
      <p:grpSp>
        <p:nvGrpSpPr>
          <p:cNvPr id="15368" name="Group 34">
            <a:extLst>
              <a:ext uri="{FF2B5EF4-FFF2-40B4-BE49-F238E27FC236}">
                <a16:creationId xmlns:a16="http://schemas.microsoft.com/office/drawing/2014/main" id="{5DB95991-8F16-4233-8401-17BA277499CE}"/>
              </a:ext>
            </a:extLst>
          </p:cNvPr>
          <p:cNvGrpSpPr>
            <a:grpSpLocks/>
          </p:cNvGrpSpPr>
          <p:nvPr/>
        </p:nvGrpSpPr>
        <p:grpSpPr bwMode="auto">
          <a:xfrm>
            <a:off x="4683125" y="838200"/>
            <a:ext cx="2579688" cy="1158875"/>
            <a:chOff x="4160774" y="1415909"/>
            <a:chExt cx="2579799" cy="1158875"/>
          </a:xfrm>
        </p:grpSpPr>
        <p:pic>
          <p:nvPicPr>
            <p:cNvPr id="15378" name="Picture 2" descr="F:\20120528\2UG ML DIAP.jpg">
              <a:extLst>
                <a:ext uri="{FF2B5EF4-FFF2-40B4-BE49-F238E27FC236}">
                  <a16:creationId xmlns:a16="http://schemas.microsoft.com/office/drawing/2014/main" id="{163C9981-BFE5-447A-92E7-09D5EA62481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60774" y="1584184"/>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9" name="Picture 3" descr="F:\20120528\2UG ML FITC.jpg">
              <a:extLst>
                <a:ext uri="{FF2B5EF4-FFF2-40B4-BE49-F238E27FC236}">
                  <a16:creationId xmlns:a16="http://schemas.microsoft.com/office/drawing/2014/main" id="{96A8E5F3-02C9-4149-A577-1F27EA888F4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846574" y="1584184"/>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80" name="Picture 4" descr="F:\20120528\10UG ML DIAP  2.jpg">
              <a:extLst>
                <a:ext uri="{FF2B5EF4-FFF2-40B4-BE49-F238E27FC236}">
                  <a16:creationId xmlns:a16="http://schemas.microsoft.com/office/drawing/2014/main" id="{94FC9032-E480-4F41-A7DF-AA5A61C0B22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160774" y="2117584"/>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81" name="Picture 5" descr="F:\20120528\10UG ML FITC  2.jpg">
              <a:extLst>
                <a:ext uri="{FF2B5EF4-FFF2-40B4-BE49-F238E27FC236}">
                  <a16:creationId xmlns:a16="http://schemas.microsoft.com/office/drawing/2014/main" id="{0D78E2DC-4E98-41F7-B18F-02BF77349442}"/>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846574" y="2117584"/>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82" name="Picture 6" descr="F:\20120528\2UG ML MERGED.jpg">
              <a:extLst>
                <a:ext uri="{FF2B5EF4-FFF2-40B4-BE49-F238E27FC236}">
                  <a16:creationId xmlns:a16="http://schemas.microsoft.com/office/drawing/2014/main" id="{20792BBF-1A83-4DF7-A56A-456E703B88E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532374" y="1584184"/>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83" name="Picture 7" descr="F:\20120528\10UG ML FITC  MERGED.jpg">
              <a:extLst>
                <a:ext uri="{FF2B5EF4-FFF2-40B4-BE49-F238E27FC236}">
                  <a16:creationId xmlns:a16="http://schemas.microsoft.com/office/drawing/2014/main" id="{A4F625C3-201C-4C7D-A456-B807E4210263}"/>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532374" y="2117584"/>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84" name="TextBox 14">
              <a:extLst>
                <a:ext uri="{FF2B5EF4-FFF2-40B4-BE49-F238E27FC236}">
                  <a16:creationId xmlns:a16="http://schemas.microsoft.com/office/drawing/2014/main" id="{ADB79D31-82E7-4F9A-8D0E-165AE94185C5}"/>
                </a:ext>
              </a:extLst>
            </p:cNvPr>
            <p:cNvSpPr txBox="1">
              <a:spLocks noChangeArrowheads="1"/>
            </p:cNvSpPr>
            <p:nvPr/>
          </p:nvSpPr>
          <p:spPr bwMode="auto">
            <a:xfrm>
              <a:off x="6081610" y="1707868"/>
              <a:ext cx="60959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en-US" sz="800" b="0">
                  <a:cs typeface="Arial" panose="020B0604020202020204" pitchFamily="34" charset="0"/>
                </a:rPr>
                <a:t>2 </a:t>
              </a:r>
              <a:r>
                <a:rPr lang="en-US" altLang="en-US" sz="800" b="0">
                  <a:cs typeface="Arial" panose="020B0604020202020204" pitchFamily="34" charset="0"/>
                  <a:sym typeface="Symbol" panose="05050102010706020507" pitchFamily="18" charset="2"/>
                </a:rPr>
                <a:t></a:t>
              </a:r>
              <a:r>
                <a:rPr lang="en-US" altLang="en-US" sz="800" b="0">
                  <a:cs typeface="Arial" panose="020B0604020202020204" pitchFamily="34" charset="0"/>
                </a:rPr>
                <a:t>g/ml</a:t>
              </a:r>
            </a:p>
          </p:txBody>
        </p:sp>
        <p:sp>
          <p:nvSpPr>
            <p:cNvPr id="15385" name="TextBox 15">
              <a:extLst>
                <a:ext uri="{FF2B5EF4-FFF2-40B4-BE49-F238E27FC236}">
                  <a16:creationId xmlns:a16="http://schemas.microsoft.com/office/drawing/2014/main" id="{F04D49D0-04C3-4495-A032-71A9A8364454}"/>
                </a:ext>
              </a:extLst>
            </p:cNvPr>
            <p:cNvSpPr txBox="1">
              <a:spLocks noChangeArrowheads="1"/>
            </p:cNvSpPr>
            <p:nvPr/>
          </p:nvSpPr>
          <p:spPr bwMode="auto">
            <a:xfrm>
              <a:off x="6081610" y="2244777"/>
              <a:ext cx="65896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en-US" sz="800" b="0">
                  <a:cs typeface="Arial" panose="020B0604020202020204" pitchFamily="34" charset="0"/>
                </a:rPr>
                <a:t>10 </a:t>
              </a:r>
              <a:r>
                <a:rPr lang="en-US" altLang="en-US" sz="800" b="0">
                  <a:cs typeface="Arial" panose="020B0604020202020204" pitchFamily="34" charset="0"/>
                  <a:sym typeface="Symbol" panose="05050102010706020507" pitchFamily="18" charset="2"/>
                </a:rPr>
                <a:t></a:t>
              </a:r>
              <a:r>
                <a:rPr lang="en-US" altLang="en-US" sz="800" b="0">
                  <a:cs typeface="Arial" panose="020B0604020202020204" pitchFamily="34" charset="0"/>
                </a:rPr>
                <a:t>g/ml</a:t>
              </a:r>
            </a:p>
          </p:txBody>
        </p:sp>
        <p:sp>
          <p:nvSpPr>
            <p:cNvPr id="15386" name="Text Box 37">
              <a:extLst>
                <a:ext uri="{FF2B5EF4-FFF2-40B4-BE49-F238E27FC236}">
                  <a16:creationId xmlns:a16="http://schemas.microsoft.com/office/drawing/2014/main" id="{F7EDDB46-AE88-4FF1-ACF6-1ACAFB2F9E50}"/>
                </a:ext>
              </a:extLst>
            </p:cNvPr>
            <p:cNvSpPr txBox="1">
              <a:spLocks noChangeArrowheads="1"/>
            </p:cNvSpPr>
            <p:nvPr/>
          </p:nvSpPr>
          <p:spPr bwMode="auto">
            <a:xfrm>
              <a:off x="4241868" y="1415909"/>
              <a:ext cx="5334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pPr>
              <a:r>
                <a:rPr lang="en-US" altLang="en-US" sz="800" b="0">
                  <a:cs typeface="Arial" panose="020B0604020202020204" pitchFamily="34" charset="0"/>
                </a:rPr>
                <a:t>DAPI</a:t>
              </a:r>
            </a:p>
          </p:txBody>
        </p:sp>
        <p:sp>
          <p:nvSpPr>
            <p:cNvPr id="15387" name="Text Box 38">
              <a:extLst>
                <a:ext uri="{FF2B5EF4-FFF2-40B4-BE49-F238E27FC236}">
                  <a16:creationId xmlns:a16="http://schemas.microsoft.com/office/drawing/2014/main" id="{E19D4D57-C818-4252-B0B4-F28CAEAD04CC}"/>
                </a:ext>
              </a:extLst>
            </p:cNvPr>
            <p:cNvSpPr txBox="1">
              <a:spLocks noChangeArrowheads="1"/>
            </p:cNvSpPr>
            <p:nvPr/>
          </p:nvSpPr>
          <p:spPr bwMode="auto">
            <a:xfrm>
              <a:off x="4960874" y="1428468"/>
              <a:ext cx="5334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pPr>
              <a:r>
                <a:rPr lang="en-US" altLang="en-US" sz="800" b="0">
                  <a:cs typeface="Arial" panose="020B0604020202020204" pitchFamily="34" charset="0"/>
                </a:rPr>
                <a:t>FITC</a:t>
              </a:r>
            </a:p>
          </p:txBody>
        </p:sp>
        <p:sp>
          <p:nvSpPr>
            <p:cNvPr id="15388" name="Text Box 39">
              <a:extLst>
                <a:ext uri="{FF2B5EF4-FFF2-40B4-BE49-F238E27FC236}">
                  <a16:creationId xmlns:a16="http://schemas.microsoft.com/office/drawing/2014/main" id="{2633A7B5-E668-4D4E-9060-2C412D2A0BB8}"/>
                </a:ext>
              </a:extLst>
            </p:cNvPr>
            <p:cNvSpPr txBox="1">
              <a:spLocks noChangeArrowheads="1"/>
            </p:cNvSpPr>
            <p:nvPr/>
          </p:nvSpPr>
          <p:spPr bwMode="auto">
            <a:xfrm>
              <a:off x="5570474" y="1425727"/>
              <a:ext cx="7620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pPr>
              <a:r>
                <a:rPr lang="en-US" altLang="en-US" sz="800" b="0">
                  <a:cs typeface="Arial" panose="020B0604020202020204" pitchFamily="34" charset="0"/>
                </a:rPr>
                <a:t>Merged</a:t>
              </a:r>
            </a:p>
          </p:txBody>
        </p:sp>
      </p:grpSp>
      <p:sp>
        <p:nvSpPr>
          <p:cNvPr id="15369" name="Rectangle 7">
            <a:extLst>
              <a:ext uri="{FF2B5EF4-FFF2-40B4-BE49-F238E27FC236}">
                <a16:creationId xmlns:a16="http://schemas.microsoft.com/office/drawing/2014/main" id="{A8E3BA6E-E94D-4A9A-9620-6C77436E75E4}"/>
              </a:ext>
            </a:extLst>
          </p:cNvPr>
          <p:cNvSpPr>
            <a:spLocks noChangeArrowheads="1"/>
          </p:cNvSpPr>
          <p:nvPr/>
        </p:nvSpPr>
        <p:spPr bwMode="auto">
          <a:xfrm>
            <a:off x="4324350" y="731838"/>
            <a:ext cx="2952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en-US" sz="1200">
                <a:cs typeface="Arial" panose="020B0604020202020204" pitchFamily="34" charset="0"/>
              </a:rPr>
              <a:t>B</a:t>
            </a:r>
          </a:p>
        </p:txBody>
      </p:sp>
      <p:sp>
        <p:nvSpPr>
          <p:cNvPr id="15370" name="TextBox 36">
            <a:extLst>
              <a:ext uri="{FF2B5EF4-FFF2-40B4-BE49-F238E27FC236}">
                <a16:creationId xmlns:a16="http://schemas.microsoft.com/office/drawing/2014/main" id="{30032591-F5DF-453C-A710-5517958D5FE6}"/>
              </a:ext>
            </a:extLst>
          </p:cNvPr>
          <p:cNvSpPr txBox="1">
            <a:spLocks noChangeArrowheads="1"/>
          </p:cNvSpPr>
          <p:nvPr/>
        </p:nvSpPr>
        <p:spPr bwMode="auto">
          <a:xfrm rot="-1856349">
            <a:off x="2828925" y="825500"/>
            <a:ext cx="99060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en-US" altLang="en-US" sz="800" b="0">
                <a:cs typeface="Arial" panose="020B0604020202020204" pitchFamily="34" charset="0"/>
              </a:rPr>
              <a:t>Free siRNA </a:t>
            </a:r>
          </a:p>
        </p:txBody>
      </p:sp>
      <p:sp>
        <p:nvSpPr>
          <p:cNvPr id="15371" name="TextBox 38">
            <a:extLst>
              <a:ext uri="{FF2B5EF4-FFF2-40B4-BE49-F238E27FC236}">
                <a16:creationId xmlns:a16="http://schemas.microsoft.com/office/drawing/2014/main" id="{CFFF8393-0879-4D65-93D3-5FA9CB08D668}"/>
              </a:ext>
            </a:extLst>
          </p:cNvPr>
          <p:cNvSpPr txBox="1">
            <a:spLocks noChangeArrowheads="1"/>
          </p:cNvSpPr>
          <p:nvPr/>
        </p:nvSpPr>
        <p:spPr bwMode="auto">
          <a:xfrm rot="-1899914">
            <a:off x="3224213" y="942975"/>
            <a:ext cx="5238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en-US" altLang="en-US" sz="800" b="0">
                <a:cs typeface="Arial" panose="020B0604020202020204" pitchFamily="34" charset="0"/>
              </a:rPr>
              <a:t>10:1</a:t>
            </a:r>
          </a:p>
        </p:txBody>
      </p:sp>
      <p:sp>
        <p:nvSpPr>
          <p:cNvPr id="15372" name="TextBox 39">
            <a:extLst>
              <a:ext uri="{FF2B5EF4-FFF2-40B4-BE49-F238E27FC236}">
                <a16:creationId xmlns:a16="http://schemas.microsoft.com/office/drawing/2014/main" id="{3D963EB5-F667-4870-9AEF-E28EBE45FEA8}"/>
              </a:ext>
            </a:extLst>
          </p:cNvPr>
          <p:cNvSpPr txBox="1">
            <a:spLocks noChangeArrowheads="1"/>
          </p:cNvSpPr>
          <p:nvPr/>
        </p:nvSpPr>
        <p:spPr bwMode="auto">
          <a:xfrm rot="-1899914">
            <a:off x="3498850" y="947738"/>
            <a:ext cx="525463"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en-US" altLang="en-US" sz="800" b="0">
                <a:cs typeface="Arial" panose="020B0604020202020204" pitchFamily="34" charset="0"/>
              </a:rPr>
              <a:t>30:1</a:t>
            </a:r>
          </a:p>
        </p:txBody>
      </p:sp>
      <p:sp>
        <p:nvSpPr>
          <p:cNvPr id="15373" name="TextBox 40">
            <a:extLst>
              <a:ext uri="{FF2B5EF4-FFF2-40B4-BE49-F238E27FC236}">
                <a16:creationId xmlns:a16="http://schemas.microsoft.com/office/drawing/2014/main" id="{A2EA7B4F-E06B-403A-84DC-AC0C0C60F79C}"/>
              </a:ext>
            </a:extLst>
          </p:cNvPr>
          <p:cNvSpPr txBox="1">
            <a:spLocks noChangeArrowheads="1"/>
          </p:cNvSpPr>
          <p:nvPr/>
        </p:nvSpPr>
        <p:spPr bwMode="auto">
          <a:xfrm rot="-1899914">
            <a:off x="3763963" y="955675"/>
            <a:ext cx="5254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en-US" altLang="en-US" sz="800" b="0">
                <a:cs typeface="Arial" panose="020B0604020202020204" pitchFamily="34" charset="0"/>
              </a:rPr>
              <a:t>60:1</a:t>
            </a:r>
          </a:p>
        </p:txBody>
      </p:sp>
      <p:sp>
        <p:nvSpPr>
          <p:cNvPr id="15374" name="TextBox 41">
            <a:extLst>
              <a:ext uri="{FF2B5EF4-FFF2-40B4-BE49-F238E27FC236}">
                <a16:creationId xmlns:a16="http://schemas.microsoft.com/office/drawing/2014/main" id="{144E77B9-C497-4658-B2A2-EF1D849661C7}"/>
              </a:ext>
            </a:extLst>
          </p:cNvPr>
          <p:cNvSpPr txBox="1">
            <a:spLocks noChangeArrowheads="1"/>
          </p:cNvSpPr>
          <p:nvPr/>
        </p:nvSpPr>
        <p:spPr bwMode="auto">
          <a:xfrm rot="-1899914">
            <a:off x="4017963" y="938213"/>
            <a:ext cx="5254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en-US" altLang="en-US" sz="800" b="0">
                <a:cs typeface="Arial" panose="020B0604020202020204" pitchFamily="34" charset="0"/>
              </a:rPr>
              <a:t>90:1</a:t>
            </a:r>
          </a:p>
        </p:txBody>
      </p:sp>
      <p:sp>
        <p:nvSpPr>
          <p:cNvPr id="15375" name="Rectangle 7">
            <a:extLst>
              <a:ext uri="{FF2B5EF4-FFF2-40B4-BE49-F238E27FC236}">
                <a16:creationId xmlns:a16="http://schemas.microsoft.com/office/drawing/2014/main" id="{FAB4B68E-9A5E-4397-887D-82BA44F896C5}"/>
              </a:ext>
            </a:extLst>
          </p:cNvPr>
          <p:cNvSpPr>
            <a:spLocks noChangeArrowheads="1"/>
          </p:cNvSpPr>
          <p:nvPr/>
        </p:nvSpPr>
        <p:spPr bwMode="auto">
          <a:xfrm>
            <a:off x="2590800" y="2320925"/>
            <a:ext cx="2952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en-US" sz="1200">
                <a:cs typeface="Arial" panose="020B0604020202020204" pitchFamily="34" charset="0"/>
              </a:rPr>
              <a:t>C</a:t>
            </a:r>
          </a:p>
        </p:txBody>
      </p:sp>
      <p:sp>
        <p:nvSpPr>
          <p:cNvPr id="15376" name="Rectangle 7">
            <a:extLst>
              <a:ext uri="{FF2B5EF4-FFF2-40B4-BE49-F238E27FC236}">
                <a16:creationId xmlns:a16="http://schemas.microsoft.com/office/drawing/2014/main" id="{4DA1E254-DB31-4EA8-B155-102CBE3A84CA}"/>
              </a:ext>
            </a:extLst>
          </p:cNvPr>
          <p:cNvSpPr>
            <a:spLocks noChangeArrowheads="1"/>
          </p:cNvSpPr>
          <p:nvPr/>
        </p:nvSpPr>
        <p:spPr bwMode="auto">
          <a:xfrm>
            <a:off x="2652713" y="3498850"/>
            <a:ext cx="2952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en-US" sz="1200">
                <a:cs typeface="Arial" panose="020B0604020202020204" pitchFamily="34" charset="0"/>
              </a:rPr>
              <a:t>D</a:t>
            </a:r>
          </a:p>
        </p:txBody>
      </p:sp>
      <p:sp>
        <p:nvSpPr>
          <p:cNvPr id="15377" name="TextBox 47">
            <a:extLst>
              <a:ext uri="{FF2B5EF4-FFF2-40B4-BE49-F238E27FC236}">
                <a16:creationId xmlns:a16="http://schemas.microsoft.com/office/drawing/2014/main" id="{58DEF3D3-301A-4083-91DA-3C9DCDCC3C87}"/>
              </a:ext>
            </a:extLst>
          </p:cNvPr>
          <p:cNvSpPr txBox="1">
            <a:spLocks noChangeArrowheads="1"/>
          </p:cNvSpPr>
          <p:nvPr/>
        </p:nvSpPr>
        <p:spPr bwMode="auto">
          <a:xfrm>
            <a:off x="571500" y="5486400"/>
            <a:ext cx="8001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a:spcBef>
                <a:spcPct val="0"/>
              </a:spcBef>
              <a:buFontTx/>
              <a:buNone/>
            </a:pPr>
            <a:r>
              <a:rPr lang="en-US" altLang="en-US" sz="1200"/>
              <a:t>Supplementary Figure 1. Formulation of the chitosan-SRA siRNA complex and the chitosan effects on phenotype or antigen-presenting function of dendritic cells (DCs). A. </a:t>
            </a:r>
            <a:r>
              <a:rPr lang="en-US" altLang="en-US" sz="1200" b="0"/>
              <a:t>Complexing of chitosan with SRA siRNA at different weight ratios as indicated</a:t>
            </a:r>
            <a:r>
              <a:rPr lang="en-US" altLang="en-US" sz="1200"/>
              <a:t>. B.</a:t>
            </a:r>
            <a:r>
              <a:rPr lang="en-US" altLang="en-US" sz="1200" b="0"/>
              <a:t> The uptake of FITC-labeled chitosan by DC1.2 cells was examined under fluorescence microscope. </a:t>
            </a:r>
            <a:r>
              <a:rPr lang="en-US" altLang="en-US" sz="1200"/>
              <a:t>C</a:t>
            </a:r>
            <a:r>
              <a:rPr lang="en-US" altLang="en-US" sz="1200" b="0"/>
              <a:t>. Chitosan treatment shows little effect on maturation/activation of DCs in culture. </a:t>
            </a:r>
            <a:r>
              <a:rPr lang="en-US" altLang="en-US" sz="1200"/>
              <a:t>D.</a:t>
            </a:r>
            <a:r>
              <a:rPr lang="en-US" altLang="en-US" sz="1200" b="0"/>
              <a:t> Bone marrow-derived DCs were treated with chitosan at indicated doses and loaded with OVA</a:t>
            </a:r>
            <a:r>
              <a:rPr lang="en-US" altLang="en-US" sz="1200" b="0" baseline="-25000"/>
              <a:t>257-264</a:t>
            </a:r>
            <a:r>
              <a:rPr lang="en-US" altLang="en-US" sz="1200" b="0"/>
              <a:t> peptides prior to co-culture with OVA</a:t>
            </a:r>
            <a:r>
              <a:rPr lang="en-US" altLang="en-US" sz="1200" b="0" baseline="-25000"/>
              <a:t>257-264</a:t>
            </a:r>
            <a:r>
              <a:rPr lang="en-US" altLang="en-US" sz="1200" b="0"/>
              <a:t>-specific OT-I cells. T cell proliferation was determined by </a:t>
            </a:r>
            <a:r>
              <a:rPr lang="en-US" altLang="en-US" sz="1200" b="0" baseline="30000"/>
              <a:t>3</a:t>
            </a:r>
            <a:r>
              <a:rPr lang="en-US" altLang="en-US" sz="1200" b="0"/>
              <a:t>H-thymidine uptake assays.</a:t>
            </a:r>
            <a:endParaRPr lang="en-US" altLang="en-US" sz="18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Group 7">
            <a:extLst>
              <a:ext uri="{FF2B5EF4-FFF2-40B4-BE49-F238E27FC236}">
                <a16:creationId xmlns:a16="http://schemas.microsoft.com/office/drawing/2014/main" id="{8EB51669-D706-4539-9548-F09A6E4AB9EF}"/>
              </a:ext>
            </a:extLst>
          </p:cNvPr>
          <p:cNvGrpSpPr>
            <a:grpSpLocks/>
          </p:cNvGrpSpPr>
          <p:nvPr/>
        </p:nvGrpSpPr>
        <p:grpSpPr bwMode="auto">
          <a:xfrm>
            <a:off x="3686175" y="1651000"/>
            <a:ext cx="3341688" cy="1408113"/>
            <a:chOff x="3820630" y="1686469"/>
            <a:chExt cx="3342101" cy="1408789"/>
          </a:xfrm>
        </p:grpSpPr>
        <p:pic>
          <p:nvPicPr>
            <p:cNvPr id="17423" name="Picture 19">
              <a:extLst>
                <a:ext uri="{FF2B5EF4-FFF2-40B4-BE49-F238E27FC236}">
                  <a16:creationId xmlns:a16="http://schemas.microsoft.com/office/drawing/2014/main" id="{EC0526E6-2A6C-47A9-8513-3DEE47ECDC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20427" y="1981244"/>
              <a:ext cx="90805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4" name="Picture 20">
              <a:extLst>
                <a:ext uri="{FF2B5EF4-FFF2-40B4-BE49-F238E27FC236}">
                  <a16:creationId xmlns:a16="http://schemas.microsoft.com/office/drawing/2014/main" id="{158CAA55-30CA-4F54-97B0-291A57EB34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1027" y="1981244"/>
              <a:ext cx="9017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5" name="Picture 21">
              <a:extLst>
                <a:ext uri="{FF2B5EF4-FFF2-40B4-BE49-F238E27FC236}">
                  <a16:creationId xmlns:a16="http://schemas.microsoft.com/office/drawing/2014/main" id="{52178648-0705-4E57-9042-50B10A03C5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01627" y="1981244"/>
              <a:ext cx="9144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6" name="TextBox 37">
              <a:extLst>
                <a:ext uri="{FF2B5EF4-FFF2-40B4-BE49-F238E27FC236}">
                  <a16:creationId xmlns:a16="http://schemas.microsoft.com/office/drawing/2014/main" id="{867657AC-181B-4847-8D89-C773F92F1F9D}"/>
                </a:ext>
              </a:extLst>
            </p:cNvPr>
            <p:cNvSpPr txBox="1">
              <a:spLocks noChangeArrowheads="1"/>
            </p:cNvSpPr>
            <p:nvPr/>
          </p:nvSpPr>
          <p:spPr bwMode="auto">
            <a:xfrm>
              <a:off x="4195421" y="1821617"/>
              <a:ext cx="5334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en-US" sz="800" b="0">
                  <a:cs typeface="Arial" panose="020B0604020202020204" pitchFamily="34" charset="0"/>
                </a:rPr>
                <a:t>Control</a:t>
              </a:r>
            </a:p>
          </p:txBody>
        </p:sp>
        <p:sp>
          <p:nvSpPr>
            <p:cNvPr id="17427" name="TextBox 38">
              <a:extLst>
                <a:ext uri="{FF2B5EF4-FFF2-40B4-BE49-F238E27FC236}">
                  <a16:creationId xmlns:a16="http://schemas.microsoft.com/office/drawing/2014/main" id="{9DEEF12E-9A9D-4DA2-8070-C75B82709E6A}"/>
                </a:ext>
              </a:extLst>
            </p:cNvPr>
            <p:cNvSpPr txBox="1">
              <a:spLocks noChangeArrowheads="1"/>
            </p:cNvSpPr>
            <p:nvPr/>
          </p:nvSpPr>
          <p:spPr bwMode="auto">
            <a:xfrm>
              <a:off x="4953736" y="1686469"/>
              <a:ext cx="942693" cy="33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en-US" sz="800" b="0">
                  <a:cs typeface="Arial" panose="020B0604020202020204" pitchFamily="34" charset="0"/>
                </a:rPr>
                <a:t>Scram  siRNA</a:t>
              </a:r>
            </a:p>
            <a:p>
              <a:pPr eaLnBrk="1" hangingPunct="1">
                <a:spcBef>
                  <a:spcPct val="0"/>
                </a:spcBef>
                <a:buFontTx/>
                <a:buNone/>
              </a:pPr>
              <a:r>
                <a:rPr lang="en-US" altLang="en-US" sz="800" b="0">
                  <a:cs typeface="Arial" panose="020B0604020202020204" pitchFamily="34" charset="0"/>
                </a:rPr>
                <a:t>+ hspp10-gp100</a:t>
              </a:r>
            </a:p>
          </p:txBody>
        </p:sp>
        <p:sp>
          <p:nvSpPr>
            <p:cNvPr id="17428" name="TextBox 39">
              <a:extLst>
                <a:ext uri="{FF2B5EF4-FFF2-40B4-BE49-F238E27FC236}">
                  <a16:creationId xmlns:a16="http://schemas.microsoft.com/office/drawing/2014/main" id="{14F99348-DA34-4391-8694-C8A2F36E6A84}"/>
                </a:ext>
              </a:extLst>
            </p:cNvPr>
            <p:cNvSpPr txBox="1">
              <a:spLocks noChangeArrowheads="1"/>
            </p:cNvSpPr>
            <p:nvPr/>
          </p:nvSpPr>
          <p:spPr bwMode="auto">
            <a:xfrm>
              <a:off x="6077826" y="1686469"/>
              <a:ext cx="10849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en-US" sz="800" b="0">
                  <a:cs typeface="Arial" panose="020B0604020202020204" pitchFamily="34" charset="0"/>
                </a:rPr>
                <a:t>SRA siRNA</a:t>
              </a:r>
            </a:p>
            <a:p>
              <a:pPr eaLnBrk="1" hangingPunct="1">
                <a:spcBef>
                  <a:spcPct val="0"/>
                </a:spcBef>
                <a:buFontTx/>
                <a:buNone/>
              </a:pPr>
              <a:r>
                <a:rPr lang="en-US" altLang="en-US" sz="800" b="0">
                  <a:cs typeface="Arial" panose="020B0604020202020204" pitchFamily="34" charset="0"/>
                </a:rPr>
                <a:t>+ hsp110-gp100</a:t>
              </a:r>
            </a:p>
          </p:txBody>
        </p:sp>
        <p:sp>
          <p:nvSpPr>
            <p:cNvPr id="17429" name="Text Box 26">
              <a:extLst>
                <a:ext uri="{FF2B5EF4-FFF2-40B4-BE49-F238E27FC236}">
                  <a16:creationId xmlns:a16="http://schemas.microsoft.com/office/drawing/2014/main" id="{EA4FC711-17E5-4F55-8111-C77E780EDE99}"/>
                </a:ext>
              </a:extLst>
            </p:cNvPr>
            <p:cNvSpPr txBox="1">
              <a:spLocks noChangeArrowheads="1"/>
            </p:cNvSpPr>
            <p:nvPr/>
          </p:nvSpPr>
          <p:spPr bwMode="auto">
            <a:xfrm>
              <a:off x="5234540" y="2879814"/>
              <a:ext cx="9906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pPr>
              <a:r>
                <a:rPr lang="en-US" altLang="en-US" sz="800" b="0">
                  <a:cs typeface="Arial" panose="020B0604020202020204" pitchFamily="34" charset="0"/>
                </a:rPr>
                <a:t>CD11c</a:t>
              </a:r>
            </a:p>
          </p:txBody>
        </p:sp>
        <p:sp>
          <p:nvSpPr>
            <p:cNvPr id="17430" name="Line 27">
              <a:extLst>
                <a:ext uri="{FF2B5EF4-FFF2-40B4-BE49-F238E27FC236}">
                  <a16:creationId xmlns:a16="http://schemas.microsoft.com/office/drawing/2014/main" id="{45F07E76-AF05-4CB8-8B87-8420EA64DE06}"/>
                </a:ext>
              </a:extLst>
            </p:cNvPr>
            <p:cNvSpPr>
              <a:spLocks noChangeShapeType="1"/>
            </p:cNvSpPr>
            <p:nvPr/>
          </p:nvSpPr>
          <p:spPr bwMode="auto">
            <a:xfrm flipV="1">
              <a:off x="3944227" y="2362244"/>
              <a:ext cx="0" cy="4730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31" name="Text Box 28">
              <a:extLst>
                <a:ext uri="{FF2B5EF4-FFF2-40B4-BE49-F238E27FC236}">
                  <a16:creationId xmlns:a16="http://schemas.microsoft.com/office/drawing/2014/main" id="{79324C2D-7A49-4A00-A0FC-918AC81F293B}"/>
                </a:ext>
              </a:extLst>
            </p:cNvPr>
            <p:cNvSpPr txBox="1">
              <a:spLocks noChangeArrowheads="1"/>
            </p:cNvSpPr>
            <p:nvPr/>
          </p:nvSpPr>
          <p:spPr bwMode="auto">
            <a:xfrm rot="-5400000">
              <a:off x="3661652" y="2064022"/>
              <a:ext cx="5334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pPr>
              <a:r>
                <a:rPr lang="en-US" altLang="en-US" sz="800" b="0">
                  <a:cs typeface="Arial" panose="020B0604020202020204" pitchFamily="34" charset="0"/>
                </a:rPr>
                <a:t>IL-12</a:t>
              </a:r>
            </a:p>
          </p:txBody>
        </p:sp>
        <p:cxnSp>
          <p:nvCxnSpPr>
            <p:cNvPr id="39" name="Straight Arrow Connector 38">
              <a:extLst>
                <a:ext uri="{FF2B5EF4-FFF2-40B4-BE49-F238E27FC236}">
                  <a16:creationId xmlns:a16="http://schemas.microsoft.com/office/drawing/2014/main" id="{263AD8AC-4BF9-47E9-9C15-41CC8FC0ACCF}"/>
                </a:ext>
              </a:extLst>
            </p:cNvPr>
            <p:cNvCxnSpPr>
              <a:cxnSpLocks/>
              <a:endCxn id="17429" idx="1"/>
            </p:cNvCxnSpPr>
            <p:nvPr/>
          </p:nvCxnSpPr>
          <p:spPr>
            <a:xfrm flipV="1">
              <a:off x="4036557" y="2987256"/>
              <a:ext cx="1198711" cy="1111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 name="Text Box 2">
            <a:extLst>
              <a:ext uri="{FF2B5EF4-FFF2-40B4-BE49-F238E27FC236}">
                <a16:creationId xmlns:a16="http://schemas.microsoft.com/office/drawing/2014/main" id="{114147CE-320F-4062-8023-227F0FB79279}"/>
              </a:ext>
            </a:extLst>
          </p:cNvPr>
          <p:cNvSpPr txBox="1">
            <a:spLocks noChangeArrowheads="1"/>
          </p:cNvSpPr>
          <p:nvPr/>
        </p:nvSpPr>
        <p:spPr bwMode="auto">
          <a:xfrm>
            <a:off x="5486400" y="787400"/>
            <a:ext cx="2971800" cy="276225"/>
          </a:xfrm>
          <a:prstGeom prst="rect">
            <a:avLst/>
          </a:prstGeom>
          <a:no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defRPr/>
            </a:pPr>
            <a:r>
              <a:rPr lang="en-US" altLang="en-US" sz="1200" dirty="0">
                <a:latin typeface="+mn-lt"/>
                <a:cs typeface="Arial" panose="020B0604020202020204" pitchFamily="34" charset="0"/>
              </a:rPr>
              <a:t> Qian et al., Supplementary Figure 2 </a:t>
            </a:r>
          </a:p>
        </p:txBody>
      </p:sp>
      <p:grpSp>
        <p:nvGrpSpPr>
          <p:cNvPr id="17412" name="Group 3">
            <a:extLst>
              <a:ext uri="{FF2B5EF4-FFF2-40B4-BE49-F238E27FC236}">
                <a16:creationId xmlns:a16="http://schemas.microsoft.com/office/drawing/2014/main" id="{5D1EC428-B1D4-4ADF-921A-79290CC037C7}"/>
              </a:ext>
            </a:extLst>
          </p:cNvPr>
          <p:cNvGrpSpPr>
            <a:grpSpLocks/>
          </p:cNvGrpSpPr>
          <p:nvPr/>
        </p:nvGrpSpPr>
        <p:grpSpPr bwMode="auto">
          <a:xfrm>
            <a:off x="1676400" y="1600200"/>
            <a:ext cx="2359025" cy="2006600"/>
            <a:chOff x="1736805" y="2498264"/>
            <a:chExt cx="2358945" cy="2005876"/>
          </a:xfrm>
        </p:grpSpPr>
        <p:pic>
          <p:nvPicPr>
            <p:cNvPr id="17415" name="Picture 13">
              <a:extLst>
                <a:ext uri="{FF2B5EF4-FFF2-40B4-BE49-F238E27FC236}">
                  <a16:creationId xmlns:a16="http://schemas.microsoft.com/office/drawing/2014/main" id="{9A730ADB-00D3-40EA-81FA-5EB2F81D6E1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21739" t="9949" r="4349" b="20943"/>
            <a:stretch>
              <a:fillRect/>
            </a:stretch>
          </p:blipFill>
          <p:spPr bwMode="auto">
            <a:xfrm>
              <a:off x="2041639" y="2663826"/>
              <a:ext cx="1143000" cy="110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6" name="Rectangle 9">
              <a:extLst>
                <a:ext uri="{FF2B5EF4-FFF2-40B4-BE49-F238E27FC236}">
                  <a16:creationId xmlns:a16="http://schemas.microsoft.com/office/drawing/2014/main" id="{76D1F576-B66C-4427-BFBD-33E8F535FCD4}"/>
                </a:ext>
              </a:extLst>
            </p:cNvPr>
            <p:cNvSpPr>
              <a:spLocks noChangeArrowheads="1"/>
            </p:cNvSpPr>
            <p:nvPr/>
          </p:nvSpPr>
          <p:spPr bwMode="auto">
            <a:xfrm>
              <a:off x="2575039" y="3273426"/>
              <a:ext cx="53277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en-US" sz="600">
                  <a:cs typeface="Arial" panose="020B0604020202020204" pitchFamily="34" charset="0"/>
                </a:rPr>
                <a:t>48.7%</a:t>
              </a:r>
            </a:p>
          </p:txBody>
        </p:sp>
        <p:sp>
          <p:nvSpPr>
            <p:cNvPr id="17417" name="Rectangle 10">
              <a:extLst>
                <a:ext uri="{FF2B5EF4-FFF2-40B4-BE49-F238E27FC236}">
                  <a16:creationId xmlns:a16="http://schemas.microsoft.com/office/drawing/2014/main" id="{5D197C4F-41C5-4698-9015-B42F74D2B73F}"/>
                </a:ext>
              </a:extLst>
            </p:cNvPr>
            <p:cNvSpPr>
              <a:spLocks noChangeArrowheads="1"/>
            </p:cNvSpPr>
            <p:nvPr/>
          </p:nvSpPr>
          <p:spPr bwMode="auto">
            <a:xfrm>
              <a:off x="2575039" y="2968626"/>
              <a:ext cx="6096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en-US" sz="600">
                  <a:solidFill>
                    <a:srgbClr val="0000FF"/>
                  </a:solidFill>
                  <a:cs typeface="Arial" panose="020B0604020202020204" pitchFamily="34" charset="0"/>
                </a:rPr>
                <a:t>60.9%</a:t>
              </a:r>
            </a:p>
          </p:txBody>
        </p:sp>
        <p:sp>
          <p:nvSpPr>
            <p:cNvPr id="17418" name="Rectangle 11">
              <a:extLst>
                <a:ext uri="{FF2B5EF4-FFF2-40B4-BE49-F238E27FC236}">
                  <a16:creationId xmlns:a16="http://schemas.microsoft.com/office/drawing/2014/main" id="{A7C47BB1-9949-460D-936A-3382049DD655}"/>
                </a:ext>
              </a:extLst>
            </p:cNvPr>
            <p:cNvSpPr>
              <a:spLocks noChangeArrowheads="1"/>
            </p:cNvSpPr>
            <p:nvPr/>
          </p:nvSpPr>
          <p:spPr bwMode="auto">
            <a:xfrm>
              <a:off x="2575039" y="2663826"/>
              <a:ext cx="60960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en-US" sz="600">
                  <a:solidFill>
                    <a:srgbClr val="FF0000"/>
                  </a:solidFill>
                  <a:cs typeface="Arial" panose="020B0604020202020204" pitchFamily="34" charset="0"/>
                </a:rPr>
                <a:t>74.8%</a:t>
              </a:r>
            </a:p>
          </p:txBody>
        </p:sp>
        <p:sp>
          <p:nvSpPr>
            <p:cNvPr id="17419" name="TextBox 14">
              <a:extLst>
                <a:ext uri="{FF2B5EF4-FFF2-40B4-BE49-F238E27FC236}">
                  <a16:creationId xmlns:a16="http://schemas.microsoft.com/office/drawing/2014/main" id="{B6233AF4-7B2D-4B5F-8A57-9584E226D030}"/>
                </a:ext>
              </a:extLst>
            </p:cNvPr>
            <p:cNvSpPr txBox="1">
              <a:spLocks noChangeArrowheads="1"/>
            </p:cNvSpPr>
            <p:nvPr/>
          </p:nvSpPr>
          <p:spPr bwMode="auto">
            <a:xfrm>
              <a:off x="2397125" y="3747517"/>
              <a:ext cx="6858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en-US" sz="800" b="0">
                  <a:cs typeface="Arial" panose="020B0604020202020204" pitchFamily="34" charset="0"/>
                </a:rPr>
                <a:t>CD11c</a:t>
              </a:r>
            </a:p>
          </p:txBody>
        </p:sp>
        <p:sp>
          <p:nvSpPr>
            <p:cNvPr id="17420" name="TextBox 16">
              <a:extLst>
                <a:ext uri="{FF2B5EF4-FFF2-40B4-BE49-F238E27FC236}">
                  <a16:creationId xmlns:a16="http://schemas.microsoft.com/office/drawing/2014/main" id="{3BD7E4E8-9CBF-4F80-95D6-F82824AA64F4}"/>
                </a:ext>
              </a:extLst>
            </p:cNvPr>
            <p:cNvSpPr txBox="1">
              <a:spLocks noChangeArrowheads="1"/>
            </p:cNvSpPr>
            <p:nvPr/>
          </p:nvSpPr>
          <p:spPr bwMode="auto">
            <a:xfrm rot="-5400000">
              <a:off x="1622539" y="3016481"/>
              <a:ext cx="6858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en-US" sz="800" b="0">
                  <a:cs typeface="Arial" panose="020B0604020202020204" pitchFamily="34" charset="0"/>
                </a:rPr>
                <a:t>Count</a:t>
              </a:r>
            </a:p>
          </p:txBody>
        </p:sp>
        <p:sp>
          <p:nvSpPr>
            <p:cNvPr id="17421" name="TextBox 14">
              <a:extLst>
                <a:ext uri="{FF2B5EF4-FFF2-40B4-BE49-F238E27FC236}">
                  <a16:creationId xmlns:a16="http://schemas.microsoft.com/office/drawing/2014/main" id="{9A790A90-F59F-4F94-A69C-CBC895D8D936}"/>
                </a:ext>
              </a:extLst>
            </p:cNvPr>
            <p:cNvSpPr txBox="1">
              <a:spLocks noChangeArrowheads="1"/>
            </p:cNvSpPr>
            <p:nvPr/>
          </p:nvSpPr>
          <p:spPr bwMode="auto">
            <a:xfrm>
              <a:off x="1813076" y="3919528"/>
              <a:ext cx="2282674" cy="584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en-US" sz="800" b="0">
                  <a:cs typeface="Arial" panose="020B0604020202020204" pitchFamily="34" charset="0"/>
                </a:rPr>
                <a:t>Black: Chitosan alone</a:t>
              </a:r>
            </a:p>
            <a:p>
              <a:pPr eaLnBrk="1" hangingPunct="1">
                <a:spcBef>
                  <a:spcPct val="0"/>
                </a:spcBef>
                <a:buFontTx/>
                <a:buNone/>
              </a:pPr>
              <a:r>
                <a:rPr lang="en-US" altLang="en-US" sz="800" b="0">
                  <a:solidFill>
                    <a:srgbClr val="0000FF"/>
                  </a:solidFill>
                  <a:cs typeface="Arial" panose="020B0604020202020204" pitchFamily="34" charset="0"/>
                </a:rPr>
                <a:t>Blue</a:t>
              </a:r>
              <a:r>
                <a:rPr lang="en-US" altLang="en-US" sz="800" b="0">
                  <a:cs typeface="Arial" panose="020B0604020202020204" pitchFamily="34" charset="0"/>
                </a:rPr>
                <a:t>: Chitosan Scram siRNA + hsp110-gp100</a:t>
              </a:r>
            </a:p>
            <a:p>
              <a:pPr eaLnBrk="1" hangingPunct="1">
                <a:spcBef>
                  <a:spcPct val="0"/>
                </a:spcBef>
                <a:buFontTx/>
                <a:buNone/>
              </a:pPr>
              <a:r>
                <a:rPr lang="en-US" altLang="en-US" sz="800" b="0">
                  <a:solidFill>
                    <a:srgbClr val="FF0000"/>
                  </a:solidFill>
                  <a:cs typeface="Arial" panose="020B0604020202020204" pitchFamily="34" charset="0"/>
                </a:rPr>
                <a:t>Red</a:t>
              </a:r>
              <a:r>
                <a:rPr lang="en-US" altLang="en-US" sz="800" b="0">
                  <a:cs typeface="Arial" panose="020B0604020202020204" pitchFamily="34" charset="0"/>
                </a:rPr>
                <a:t>:  Chitosan SRA siRNA + hsp110-gp100</a:t>
              </a:r>
            </a:p>
            <a:p>
              <a:pPr eaLnBrk="1" hangingPunct="1">
                <a:spcBef>
                  <a:spcPct val="0"/>
                </a:spcBef>
                <a:buFontTx/>
                <a:buNone/>
              </a:pPr>
              <a:endParaRPr lang="en-US" altLang="zh-CN" sz="800" b="0">
                <a:cs typeface="Arial" panose="020B0604020202020204" pitchFamily="34" charset="0"/>
              </a:endParaRPr>
            </a:p>
          </p:txBody>
        </p:sp>
        <p:sp>
          <p:nvSpPr>
            <p:cNvPr id="17422" name="Rectangle 7">
              <a:extLst>
                <a:ext uri="{FF2B5EF4-FFF2-40B4-BE49-F238E27FC236}">
                  <a16:creationId xmlns:a16="http://schemas.microsoft.com/office/drawing/2014/main" id="{421CCCA1-3391-4586-8050-3B2349F96DB9}"/>
                </a:ext>
              </a:extLst>
            </p:cNvPr>
            <p:cNvSpPr>
              <a:spLocks noChangeArrowheads="1"/>
            </p:cNvSpPr>
            <p:nvPr/>
          </p:nvSpPr>
          <p:spPr bwMode="auto">
            <a:xfrm>
              <a:off x="1736805" y="2498264"/>
              <a:ext cx="216566" cy="285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en-US" sz="1200">
                  <a:cs typeface="Arial" panose="020B0604020202020204" pitchFamily="34" charset="0"/>
                </a:rPr>
                <a:t>A</a:t>
              </a:r>
            </a:p>
          </p:txBody>
        </p:sp>
      </p:grpSp>
      <p:sp>
        <p:nvSpPr>
          <p:cNvPr id="17413" name="Rectangle 7">
            <a:extLst>
              <a:ext uri="{FF2B5EF4-FFF2-40B4-BE49-F238E27FC236}">
                <a16:creationId xmlns:a16="http://schemas.microsoft.com/office/drawing/2014/main" id="{44512E73-BC64-41CF-AA57-50E23B13C19B}"/>
              </a:ext>
            </a:extLst>
          </p:cNvPr>
          <p:cNvSpPr>
            <a:spLocks noChangeArrowheads="1"/>
          </p:cNvSpPr>
          <p:nvPr/>
        </p:nvSpPr>
        <p:spPr bwMode="auto">
          <a:xfrm>
            <a:off x="3595688" y="1608138"/>
            <a:ext cx="2952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en-US" sz="1200">
                <a:cs typeface="Arial" panose="020B0604020202020204" pitchFamily="34" charset="0"/>
              </a:rPr>
              <a:t>B</a:t>
            </a:r>
          </a:p>
        </p:txBody>
      </p:sp>
      <p:sp>
        <p:nvSpPr>
          <p:cNvPr id="17414" name="TextBox 10">
            <a:extLst>
              <a:ext uri="{FF2B5EF4-FFF2-40B4-BE49-F238E27FC236}">
                <a16:creationId xmlns:a16="http://schemas.microsoft.com/office/drawing/2014/main" id="{7D3F89D6-5F8B-4A53-A0E7-32EAA7DCEA8F}"/>
              </a:ext>
            </a:extLst>
          </p:cNvPr>
          <p:cNvSpPr txBox="1">
            <a:spLocks noChangeArrowheads="1"/>
          </p:cNvSpPr>
          <p:nvPr/>
        </p:nvSpPr>
        <p:spPr bwMode="auto">
          <a:xfrm>
            <a:off x="1365250" y="3716338"/>
            <a:ext cx="68580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a:spcBef>
                <a:spcPct val="0"/>
              </a:spcBef>
              <a:buFontTx/>
              <a:buNone/>
            </a:pPr>
            <a:r>
              <a:rPr lang="en-US" altLang="en-US" sz="1200"/>
              <a:t>Supplementary Figure 2</a:t>
            </a:r>
            <a:r>
              <a:rPr lang="en-US" altLang="en-US" sz="1200" b="0"/>
              <a:t>. </a:t>
            </a:r>
            <a:r>
              <a:rPr lang="en-US" altLang="en-US" sz="1200"/>
              <a:t>The chitosan-SRA siRNA complex promotes the recruitment of CD11c</a:t>
            </a:r>
            <a:r>
              <a:rPr lang="en-US" altLang="en-US" sz="1200" baseline="30000"/>
              <a:t>+</a:t>
            </a:r>
            <a:r>
              <a:rPr lang="en-US" altLang="en-US" sz="1200"/>
              <a:t> cells and their IL-12 expression in the peritoneal cavity following </a:t>
            </a:r>
            <a:r>
              <a:rPr lang="en-US" altLang="en-US" sz="1200" i="1"/>
              <a:t>i.v.</a:t>
            </a:r>
            <a:r>
              <a:rPr lang="en-US" altLang="en-US" sz="1200"/>
              <a:t> immunization of B16-gp100 tumor-bearing mice (n=3) with the hsp110-gp100 chaperone vaccine.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58" name="Object 64">
            <a:extLst>
              <a:ext uri="{FF2B5EF4-FFF2-40B4-BE49-F238E27FC236}">
                <a16:creationId xmlns:a16="http://schemas.microsoft.com/office/drawing/2014/main" id="{20A30F71-D37F-45EA-89B9-E30D786B0AEE}"/>
              </a:ext>
            </a:extLst>
          </p:cNvPr>
          <p:cNvGraphicFramePr>
            <a:graphicFrameLocks noChangeAspect="1"/>
          </p:cNvGraphicFramePr>
          <p:nvPr/>
        </p:nvGraphicFramePr>
        <p:xfrm>
          <a:off x="2743200" y="1524000"/>
          <a:ext cx="3227388" cy="2555875"/>
        </p:xfrm>
        <a:graphic>
          <a:graphicData uri="http://schemas.openxmlformats.org/presentationml/2006/ole">
            <mc:AlternateContent xmlns:mc="http://schemas.openxmlformats.org/markup-compatibility/2006">
              <mc:Choice xmlns:v="urn:schemas-microsoft-com:vml" Requires="v">
                <p:oleObj spid="_x0000_s19461" name="SPW 14.0 Graph" r:id="rId3" imgW="5378367" imgH="4260850" progId="SigmaPlotGraphicObject.13">
                  <p:embed/>
                </p:oleObj>
              </mc:Choice>
              <mc:Fallback>
                <p:oleObj name="SPW 14.0 Graph" r:id="rId3" imgW="5378367" imgH="4260850" progId="SigmaPlotGraphicObject.13">
                  <p:embed/>
                  <p:pic>
                    <p:nvPicPr>
                      <p:cNvPr id="0" name="Object 6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1524000"/>
                        <a:ext cx="3227388" cy="255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459" name="TextBox 3">
            <a:extLst>
              <a:ext uri="{FF2B5EF4-FFF2-40B4-BE49-F238E27FC236}">
                <a16:creationId xmlns:a16="http://schemas.microsoft.com/office/drawing/2014/main" id="{5F9F9B8F-8ADD-4317-8090-7F000D50F722}"/>
              </a:ext>
            </a:extLst>
          </p:cNvPr>
          <p:cNvSpPr txBox="1">
            <a:spLocks noChangeArrowheads="1"/>
          </p:cNvSpPr>
          <p:nvPr/>
        </p:nvSpPr>
        <p:spPr bwMode="auto">
          <a:xfrm>
            <a:off x="2057400" y="4038600"/>
            <a:ext cx="4953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a:spcBef>
                <a:spcPct val="0"/>
              </a:spcBef>
              <a:buFontTx/>
              <a:buNone/>
            </a:pPr>
            <a:r>
              <a:rPr lang="en-US" altLang="en-US" sz="1200"/>
              <a:t>Supplementary Figure 3. Elevation of anti-gp100 antibodies in mice treated with the hsp110-gp100 plus the chitosan-SRA siRNA  compared to those only receiving chaperone vaccine.</a:t>
            </a:r>
          </a:p>
        </p:txBody>
      </p:sp>
      <p:sp>
        <p:nvSpPr>
          <p:cNvPr id="12" name="Text Box 2">
            <a:extLst>
              <a:ext uri="{FF2B5EF4-FFF2-40B4-BE49-F238E27FC236}">
                <a16:creationId xmlns:a16="http://schemas.microsoft.com/office/drawing/2014/main" id="{969C6AA2-D9BD-4995-A159-4B520F2B8E4A}"/>
              </a:ext>
            </a:extLst>
          </p:cNvPr>
          <p:cNvSpPr txBox="1">
            <a:spLocks noChangeArrowheads="1"/>
          </p:cNvSpPr>
          <p:nvPr/>
        </p:nvSpPr>
        <p:spPr bwMode="auto">
          <a:xfrm>
            <a:off x="4800600" y="1028700"/>
            <a:ext cx="2971800" cy="277813"/>
          </a:xfrm>
          <a:prstGeom prst="rect">
            <a:avLst/>
          </a:prstGeom>
          <a:no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defRPr/>
            </a:pPr>
            <a:r>
              <a:rPr lang="en-US" altLang="en-US" sz="1200" dirty="0">
                <a:latin typeface="+mn-lt"/>
                <a:cs typeface="Arial" panose="020B0604020202020204" pitchFamily="34" charset="0"/>
              </a:rPr>
              <a:t> Qian et al., Supplementary Figure 3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3">
            <a:extLst>
              <a:ext uri="{FF2B5EF4-FFF2-40B4-BE49-F238E27FC236}">
                <a16:creationId xmlns:a16="http://schemas.microsoft.com/office/drawing/2014/main" id="{AFB280F1-999B-46E9-9D72-964F20552847}"/>
              </a:ext>
            </a:extLst>
          </p:cNvPr>
          <p:cNvSpPr txBox="1">
            <a:spLocks noChangeArrowheads="1"/>
          </p:cNvSpPr>
          <p:nvPr/>
        </p:nvSpPr>
        <p:spPr bwMode="auto">
          <a:xfrm>
            <a:off x="2133600" y="3733800"/>
            <a:ext cx="5715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a:spcBef>
                <a:spcPct val="0"/>
              </a:spcBef>
              <a:buFontTx/>
              <a:buNone/>
            </a:pPr>
            <a:r>
              <a:rPr lang="en-US" altLang="en-US" sz="1200"/>
              <a:t>Supplementary Figure 4. Negative and positive controls for ELISPOT.</a:t>
            </a:r>
          </a:p>
        </p:txBody>
      </p:sp>
      <p:sp>
        <p:nvSpPr>
          <p:cNvPr id="12" name="Text Box 2">
            <a:extLst>
              <a:ext uri="{FF2B5EF4-FFF2-40B4-BE49-F238E27FC236}">
                <a16:creationId xmlns:a16="http://schemas.microsoft.com/office/drawing/2014/main" id="{969C6AA2-D9BD-4995-A159-4B520F2B8E4A}"/>
              </a:ext>
            </a:extLst>
          </p:cNvPr>
          <p:cNvSpPr txBox="1">
            <a:spLocks noChangeArrowheads="1"/>
          </p:cNvSpPr>
          <p:nvPr/>
        </p:nvSpPr>
        <p:spPr bwMode="auto">
          <a:xfrm>
            <a:off x="4800600" y="1028700"/>
            <a:ext cx="2971800" cy="277813"/>
          </a:xfrm>
          <a:prstGeom prst="rect">
            <a:avLst/>
          </a:prstGeom>
          <a:no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defRPr/>
            </a:pPr>
            <a:r>
              <a:rPr lang="en-US" altLang="en-US" sz="1200" dirty="0">
                <a:latin typeface="+mn-lt"/>
                <a:cs typeface="Arial" panose="020B0604020202020204" pitchFamily="34" charset="0"/>
              </a:rPr>
              <a:t> Qian et al., Supplementary Figure 4 </a:t>
            </a:r>
          </a:p>
        </p:txBody>
      </p:sp>
      <p:pic>
        <p:nvPicPr>
          <p:cNvPr id="20484" name="Picture 2">
            <a:extLst>
              <a:ext uri="{FF2B5EF4-FFF2-40B4-BE49-F238E27FC236}">
                <a16:creationId xmlns:a16="http://schemas.microsoft.com/office/drawing/2014/main" id="{6C315BC5-815B-448D-86E9-82E239FB73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8375" y="2236788"/>
            <a:ext cx="987425"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4">
            <a:extLst>
              <a:ext uri="{FF2B5EF4-FFF2-40B4-BE49-F238E27FC236}">
                <a16:creationId xmlns:a16="http://schemas.microsoft.com/office/drawing/2014/main" id="{131F582C-A967-481D-A2A8-1F6D7BEB6D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216150"/>
            <a:ext cx="987425" cy="103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TextBox 5">
            <a:extLst>
              <a:ext uri="{FF2B5EF4-FFF2-40B4-BE49-F238E27FC236}">
                <a16:creationId xmlns:a16="http://schemas.microsoft.com/office/drawing/2014/main" id="{49EBB982-9293-4916-A737-1E4F0BA1FAF1}"/>
              </a:ext>
            </a:extLst>
          </p:cNvPr>
          <p:cNvSpPr txBox="1">
            <a:spLocks noChangeArrowheads="1"/>
          </p:cNvSpPr>
          <p:nvPr/>
        </p:nvSpPr>
        <p:spPr bwMode="auto">
          <a:xfrm>
            <a:off x="3714750" y="1955800"/>
            <a:ext cx="6873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en-US" altLang="en-US" sz="1000" b="0"/>
              <a:t>Negative</a:t>
            </a:r>
          </a:p>
        </p:txBody>
      </p:sp>
      <p:sp>
        <p:nvSpPr>
          <p:cNvPr id="20487" name="TextBox 9">
            <a:extLst>
              <a:ext uri="{FF2B5EF4-FFF2-40B4-BE49-F238E27FC236}">
                <a16:creationId xmlns:a16="http://schemas.microsoft.com/office/drawing/2014/main" id="{666F528E-7176-4D1C-BB40-15AD15E23DA4}"/>
              </a:ext>
            </a:extLst>
          </p:cNvPr>
          <p:cNvSpPr txBox="1">
            <a:spLocks noChangeArrowheads="1"/>
          </p:cNvSpPr>
          <p:nvPr/>
        </p:nvSpPr>
        <p:spPr bwMode="auto">
          <a:xfrm>
            <a:off x="4781550" y="1955800"/>
            <a:ext cx="6318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en-US" altLang="en-US" sz="1000" b="0"/>
              <a:t>Positive</a:t>
            </a:r>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1"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1"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13735</TotalTime>
  <Pages>0</Pages>
  <Words>447</Words>
  <Characters>0</Characters>
  <Application>Microsoft Office PowerPoint</Application>
  <DocSecurity>0</DocSecurity>
  <PresentationFormat>On-screen Show (4:3)</PresentationFormat>
  <Lines>0</Lines>
  <Paragraphs>53</Paragraphs>
  <Slides>4</Slides>
  <Notes>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4</vt:i4>
      </vt:variant>
    </vt:vector>
  </HeadingPairs>
  <TitlesOfParts>
    <vt:vector size="12" baseType="lpstr">
      <vt:lpstr>Arial</vt:lpstr>
      <vt:lpstr>宋体</vt:lpstr>
      <vt:lpstr>Symbol</vt:lpstr>
      <vt:lpstr>Arial Unicode MS</vt:lpstr>
      <vt:lpstr>Calibri</vt:lpstr>
      <vt:lpstr>Times New Roman</vt:lpstr>
      <vt:lpstr>默认设计模板</vt:lpstr>
      <vt:lpstr>SigmaPlot 14.0 Graph</vt:lpstr>
      <vt:lpstr>PowerPoint Presentation</vt:lpstr>
      <vt:lpstr>PowerPoint Presentation</vt:lpstr>
      <vt:lpstr>PowerPoint Presentation</vt:lpstr>
      <vt:lpstr>PowerPoint Presentation</vt:lpstr>
    </vt:vector>
  </TitlesOfParts>
  <Company>Microsoft</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jie2</dc:creator>
  <cp:lastModifiedBy>Chunqing Guo</cp:lastModifiedBy>
  <cp:revision>353</cp:revision>
  <cp:lastPrinted>2012-11-05T17:48:37Z</cp:lastPrinted>
  <dcterms:created xsi:type="dcterms:W3CDTF">2012-06-19T03:49:49Z</dcterms:created>
  <dcterms:modified xsi:type="dcterms:W3CDTF">2023-01-12T21:11:46Z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2052-6.5.0.1966</vt:lpwstr>
  </property>
</Properties>
</file>