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33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mvm.datastore.ed.ac.uk\cmvm\eb\users\s0346059\Culture%20counts\EdU%20IMARI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630709866434826"/>
          <c:y val="7.9010831893002259E-2"/>
          <c:w val="0.67067173614874187"/>
          <c:h val="0.7877956826264399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Calculations!$B$1</c:f>
              <c:strCache>
                <c:ptCount val="1"/>
                <c:pt idx="0">
                  <c:v>proliferating</c:v>
                </c:pt>
              </c:strCache>
            </c:strRef>
          </c:tx>
          <c:spPr>
            <a:solidFill>
              <a:srgbClr val="00B0F0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9.5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D5B2-4B1A-8F78-A4DBCF414041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8.5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5B2-4B1A-8F78-A4DBCF414041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5.0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D5B2-4B1A-8F78-A4DBCF41404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5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plus"/>
            <c:errValType val="cust"/>
            <c:noEndCap val="0"/>
            <c:plus>
              <c:numRef>
                <c:f>Calculations!$B$7:$B$9</c:f>
                <c:numCache>
                  <c:formatCode>General</c:formatCode>
                  <c:ptCount val="3"/>
                  <c:pt idx="0">
                    <c:v>4.7090524393590147</c:v>
                  </c:pt>
                  <c:pt idx="1">
                    <c:v>7.0386066077578304</c:v>
                  </c:pt>
                  <c:pt idx="2">
                    <c:v>3.6208838253373861</c:v>
                  </c:pt>
                </c:numCache>
              </c:numRef>
            </c:plus>
            <c:minus>
              <c:numRef>
                <c:f>Calculations!$B$7:$B$9</c:f>
                <c:numCache>
                  <c:formatCode>General</c:formatCode>
                  <c:ptCount val="3"/>
                  <c:pt idx="0">
                    <c:v>4.7090524393590147</c:v>
                  </c:pt>
                  <c:pt idx="1">
                    <c:v>7.0386066077578304</c:v>
                  </c:pt>
                  <c:pt idx="2">
                    <c:v>3.6208838253373861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Calculations!$A$2:$A$4</c:f>
              <c:strCache>
                <c:ptCount val="3"/>
                <c:pt idx="0">
                  <c:v>14 h </c:v>
                </c:pt>
                <c:pt idx="1">
                  <c:v>3 day</c:v>
                </c:pt>
                <c:pt idx="2">
                  <c:v>7 day</c:v>
                </c:pt>
              </c:strCache>
            </c:strRef>
          </c:cat>
          <c:val>
            <c:numRef>
              <c:f>Calculations!$B$2:$B$4</c:f>
              <c:numCache>
                <c:formatCode>General</c:formatCode>
                <c:ptCount val="3"/>
                <c:pt idx="0">
                  <c:v>9.51</c:v>
                </c:pt>
                <c:pt idx="1">
                  <c:v>8.52</c:v>
                </c:pt>
                <c:pt idx="2">
                  <c:v>5.0199999999999996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5B2-4B1A-8F78-A4DBCF414041}"/>
            </c:ext>
          </c:extLst>
        </c:ser>
        <c:ser>
          <c:idx val="1"/>
          <c:order val="1"/>
          <c:tx>
            <c:strRef>
              <c:f>Calculations!$C$1</c:f>
              <c:strCache>
                <c:ptCount val="1"/>
                <c:pt idx="0">
                  <c:v>non-proliferating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4.9622964708325379E-7"/>
                  <c:y val="7.1828028993638415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90.5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0404794372358818"/>
                      <c:h val="7.721513116816129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D5B2-4B1A-8F78-A4DBCF414041}"/>
                </c:ext>
              </c:extLst>
            </c:dLbl>
            <c:dLbl>
              <c:idx val="1"/>
              <c:layout>
                <c:manualLayout>
                  <c:x val="0"/>
                  <c:y val="7.1828028993637756E-3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91.5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D5B2-4B1A-8F78-A4DBCF414041}"/>
                </c:ext>
              </c:extLst>
            </c:dLbl>
            <c:dLbl>
              <c:idx val="2"/>
              <c:layout>
                <c:manualLayout>
                  <c:x val="0"/>
                  <c:y val="-7.1828028993638415E-3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95.0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D5B2-4B1A-8F78-A4DBCF41404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5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plus"/>
            <c:errValType val="cust"/>
            <c:noEndCap val="0"/>
            <c:plus>
              <c:numRef>
                <c:f>Calculations!$C$7:$C$9</c:f>
                <c:numCache>
                  <c:formatCode>General</c:formatCode>
                  <c:ptCount val="3"/>
                  <c:pt idx="0">
                    <c:v>4.7090524393590147</c:v>
                  </c:pt>
                  <c:pt idx="1">
                    <c:v>7.0386066077578322</c:v>
                  </c:pt>
                  <c:pt idx="2">
                    <c:v>3.6208838253373865</c:v>
                  </c:pt>
                </c:numCache>
              </c:numRef>
            </c:plus>
            <c:minus>
              <c:numRef>
                <c:f>Calculations!$C$7:$C$9</c:f>
                <c:numCache>
                  <c:formatCode>General</c:formatCode>
                  <c:ptCount val="3"/>
                  <c:pt idx="0">
                    <c:v>4.7090524393590147</c:v>
                  </c:pt>
                  <c:pt idx="1">
                    <c:v>7.0386066077578322</c:v>
                  </c:pt>
                  <c:pt idx="2">
                    <c:v>3.6208838253373865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Calculations!$A$2:$A$4</c:f>
              <c:strCache>
                <c:ptCount val="3"/>
                <c:pt idx="0">
                  <c:v>14 h </c:v>
                </c:pt>
                <c:pt idx="1">
                  <c:v>3 day</c:v>
                </c:pt>
                <c:pt idx="2">
                  <c:v>7 day</c:v>
                </c:pt>
              </c:strCache>
            </c:strRef>
          </c:cat>
          <c:val>
            <c:numRef>
              <c:f>Calculations!$C$2:$C$4</c:f>
              <c:numCache>
                <c:formatCode>General</c:formatCode>
                <c:ptCount val="3"/>
                <c:pt idx="0">
                  <c:v>90.49</c:v>
                </c:pt>
                <c:pt idx="1">
                  <c:v>91.48</c:v>
                </c:pt>
                <c:pt idx="2">
                  <c:v>94.98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D5B2-4B1A-8F78-A4DBCF41404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100"/>
        <c:axId val="629961976"/>
        <c:axId val="629960336"/>
      </c:barChart>
      <c:catAx>
        <c:axId val="629961976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29960336"/>
        <c:crosses val="autoZero"/>
        <c:auto val="1"/>
        <c:lblAlgn val="ctr"/>
        <c:lblOffset val="100"/>
        <c:noMultiLvlLbl val="0"/>
      </c:catAx>
      <c:valAx>
        <c:axId val="629960336"/>
        <c:scaling>
          <c:orientation val="minMax"/>
          <c:max val="10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7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dirty="0"/>
                  <a:t>Cell nuclei (%)</a:t>
                </a:r>
              </a:p>
            </c:rich>
          </c:tx>
          <c:layout>
            <c:manualLayout>
              <c:xMode val="edge"/>
              <c:yMode val="edge"/>
              <c:x val="0.10083386429905578"/>
              <c:y val="0.2795298035418571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7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2996197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7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300B7-F9FA-49A9-86A6-823C05CBEEC1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0023A-F3F5-4979-8D63-DA5302F019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597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300B7-F9FA-49A9-86A6-823C05CBEEC1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0023A-F3F5-4979-8D63-DA5302F019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10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300B7-F9FA-49A9-86A6-823C05CBEEC1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0023A-F3F5-4979-8D63-DA5302F019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562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300B7-F9FA-49A9-86A6-823C05CBEEC1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0023A-F3F5-4979-8D63-DA5302F019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63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300B7-F9FA-49A9-86A6-823C05CBEEC1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0023A-F3F5-4979-8D63-DA5302F019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529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300B7-F9FA-49A9-86A6-823C05CBEEC1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0023A-F3F5-4979-8D63-DA5302F019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53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300B7-F9FA-49A9-86A6-823C05CBEEC1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0023A-F3F5-4979-8D63-DA5302F019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358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300B7-F9FA-49A9-86A6-823C05CBEEC1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0023A-F3F5-4979-8D63-DA5302F019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232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300B7-F9FA-49A9-86A6-823C05CBEEC1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0023A-F3F5-4979-8D63-DA5302F019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967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300B7-F9FA-49A9-86A6-823C05CBEEC1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0023A-F3F5-4979-8D63-DA5302F019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720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300B7-F9FA-49A9-86A6-823C05CBEEC1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0023A-F3F5-4979-8D63-DA5302F019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411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300B7-F9FA-49A9-86A6-823C05CBEEC1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0023A-F3F5-4979-8D63-DA5302F019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581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49547" y="1733257"/>
            <a:ext cx="52634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Additional Figure S1. Proliferation in the enteroids.</a:t>
            </a:r>
          </a:p>
          <a:p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Graph 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demonstrating the percentage of proliferating (</a:t>
            </a:r>
            <a:r>
              <a:rPr lang="en-GB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EdU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+) cells within enteroids over 7 days of culture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., alongside z-stack image 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proliferating (</a:t>
            </a:r>
            <a:r>
              <a:rPr lang="en-GB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EdU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+) cells within 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14 h enteroid.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29994" y="2493939"/>
            <a:ext cx="2077169" cy="2151301"/>
            <a:chOff x="376177" y="2618697"/>
            <a:chExt cx="2077169" cy="2151301"/>
          </a:xfrm>
        </p:grpSpPr>
        <p:grpSp>
          <p:nvGrpSpPr>
            <p:cNvPr id="3" name="Group 2"/>
            <p:cNvGrpSpPr/>
            <p:nvPr/>
          </p:nvGrpSpPr>
          <p:grpSpPr>
            <a:xfrm>
              <a:off x="376177" y="2618697"/>
              <a:ext cx="2077169" cy="2109938"/>
              <a:chOff x="438150" y="2427715"/>
              <a:chExt cx="2015196" cy="2025154"/>
            </a:xfrm>
          </p:grpSpPr>
          <p:graphicFrame>
            <p:nvGraphicFramePr>
              <p:cNvPr id="5" name="Content Placeholder 5"/>
              <p:cNvGraphicFramePr>
                <a:graphicFrameLocks/>
              </p:cNvGraphicFramePr>
              <p:nvPr>
                <p:extLst/>
              </p:nvPr>
            </p:nvGraphicFramePr>
            <p:xfrm>
              <a:off x="438150" y="2427715"/>
              <a:ext cx="2015196" cy="176811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grpSp>
            <p:nvGrpSpPr>
              <p:cNvPr id="6" name="Group 5"/>
              <p:cNvGrpSpPr/>
              <p:nvPr/>
            </p:nvGrpSpPr>
            <p:grpSpPr>
              <a:xfrm>
                <a:off x="1267247" y="4156856"/>
                <a:ext cx="128423" cy="296013"/>
                <a:chOff x="3716010" y="4588665"/>
                <a:chExt cx="211300" cy="475566"/>
              </a:xfrm>
            </p:grpSpPr>
            <p:pic>
              <p:nvPicPr>
                <p:cNvPr id="7" name="Picture 6"/>
                <p:cNvPicPr>
                  <a:picLocks noChangeAspect="1"/>
                </p:cNvPicPr>
                <p:nvPr/>
              </p:nvPicPr>
              <p:blipFill rotWithShape="1"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-2" r="91783" b="10769"/>
                <a:stretch/>
              </p:blipFill>
              <p:spPr>
                <a:xfrm>
                  <a:off x="3716010" y="4588665"/>
                  <a:ext cx="211300" cy="220980"/>
                </a:xfrm>
                <a:prstGeom prst="rect">
                  <a:avLst/>
                </a:prstGeom>
              </p:spPr>
            </p:pic>
            <p:pic>
              <p:nvPicPr>
                <p:cNvPr id="8" name="Picture 7"/>
                <p:cNvPicPr>
                  <a:picLocks noChangeAspect="1"/>
                </p:cNvPicPr>
                <p:nvPr/>
              </p:nvPicPr>
              <p:blipFill rotWithShape="1"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47487" t="-304" r="46919" b="12677"/>
                <a:stretch/>
              </p:blipFill>
              <p:spPr>
                <a:xfrm>
                  <a:off x="3783444" y="4847222"/>
                  <a:ext cx="143863" cy="217009"/>
                </a:xfrm>
                <a:prstGeom prst="rect">
                  <a:avLst/>
                </a:prstGeom>
              </p:spPr>
            </p:pic>
          </p:grpSp>
        </p:grpSp>
        <p:sp>
          <p:nvSpPr>
            <p:cNvPr id="4" name="TextBox 3"/>
            <p:cNvSpPr txBox="1"/>
            <p:nvPr/>
          </p:nvSpPr>
          <p:spPr>
            <a:xfrm>
              <a:off x="1296957" y="4400666"/>
              <a:ext cx="9787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Proliferating</a:t>
              </a:r>
            </a:p>
            <a:p>
              <a:endParaRPr lang="en-GB" sz="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GB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Non-proliferating</a:t>
              </a:r>
              <a:endParaRPr lang="en-GB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844417" y="3167544"/>
            <a:ext cx="1206769" cy="972660"/>
            <a:chOff x="2844416" y="1921178"/>
            <a:chExt cx="1206769" cy="97266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08190" y="1921178"/>
              <a:ext cx="1101254" cy="94880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3429882" y="2647250"/>
              <a:ext cx="62130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000" b="1" dirty="0" err="1">
                  <a:solidFill>
                    <a:srgbClr val="92D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EdU</a:t>
              </a:r>
              <a:endParaRPr lang="en-GB" sz="10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844416" y="2493728"/>
              <a:ext cx="5386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GB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 h</a:t>
              </a:r>
              <a:endParaRPr lang="en-GB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9493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University of Edinburgh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VERVELDE Lonneke</dc:creator>
  <cp:lastModifiedBy>VERVELDE Lonneke</cp:lastModifiedBy>
  <cp:revision>1</cp:revision>
  <dcterms:created xsi:type="dcterms:W3CDTF">2023-01-31T10:08:37Z</dcterms:created>
  <dcterms:modified xsi:type="dcterms:W3CDTF">2023-01-31T10:09:19Z</dcterms:modified>
</cp:coreProperties>
</file>