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33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0346059\Desktop\save%20to%20m%20drive\RNAseq%20paper\reviewer%20comment%201\qpcr%20primer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Sheet2!$B$1</c:f>
              <c:strCache>
                <c:ptCount val="1"/>
                <c:pt idx="0">
                  <c:v>40-ct</c:v>
                </c:pt>
              </c:strCache>
            </c:strRef>
          </c:tx>
          <c:spPr>
            <a:solidFill>
              <a:srgbClr val="00B0F0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Sheet2!$A$2:$A$15</c:f>
              <c:strCache>
                <c:ptCount val="14"/>
                <c:pt idx="0">
                  <c:v>LGR5</c:v>
                </c:pt>
                <c:pt idx="1">
                  <c:v>TNFRSF19</c:v>
                </c:pt>
                <c:pt idx="2">
                  <c:v>OLFM4</c:v>
                </c:pt>
                <c:pt idx="3">
                  <c:v>MSI</c:v>
                </c:pt>
                <c:pt idx="4">
                  <c:v>CDCA7</c:v>
                </c:pt>
                <c:pt idx="5">
                  <c:v>LRIG1</c:v>
                </c:pt>
                <c:pt idx="6">
                  <c:v>BMI1</c:v>
                </c:pt>
                <c:pt idx="7">
                  <c:v>FZD5</c:v>
                </c:pt>
                <c:pt idx="8">
                  <c:v>LYG2</c:v>
                </c:pt>
                <c:pt idx="9">
                  <c:v>LYZ1</c:v>
                </c:pt>
                <c:pt idx="10">
                  <c:v>REG4</c:v>
                </c:pt>
                <c:pt idx="11">
                  <c:v>MUC2</c:v>
                </c:pt>
                <c:pt idx="12">
                  <c:v>KRT20</c:v>
                </c:pt>
                <c:pt idx="13">
                  <c:v>ANPEP</c:v>
                </c:pt>
              </c:strCache>
            </c:strRef>
          </c:cat>
          <c:val>
            <c:numRef>
              <c:f>Sheet2!$B$2:$B$15</c:f>
              <c:numCache>
                <c:formatCode>General</c:formatCode>
                <c:ptCount val="14"/>
                <c:pt idx="0">
                  <c:v>13.403400000000001</c:v>
                </c:pt>
                <c:pt idx="1">
                  <c:v>15.876709999999999</c:v>
                </c:pt>
                <c:pt idx="2">
                  <c:v>8.4323799999999984</c:v>
                </c:pt>
                <c:pt idx="3">
                  <c:v>15.671869999999998</c:v>
                </c:pt>
                <c:pt idx="4">
                  <c:v>14.493929999999999</c:v>
                </c:pt>
                <c:pt idx="5">
                  <c:v>15.127140000000001</c:v>
                </c:pt>
                <c:pt idx="6">
                  <c:v>14.530259999999998</c:v>
                </c:pt>
                <c:pt idx="7">
                  <c:v>15.665030000000002</c:v>
                </c:pt>
                <c:pt idx="8">
                  <c:v>13.350960000000001</c:v>
                </c:pt>
                <c:pt idx="9">
                  <c:v>14.402480000000001</c:v>
                </c:pt>
                <c:pt idx="10">
                  <c:v>17.785219999999999</c:v>
                </c:pt>
                <c:pt idx="11">
                  <c:v>11.551459999999999</c:v>
                </c:pt>
                <c:pt idx="12">
                  <c:v>21.752479999999998</c:v>
                </c:pt>
                <c:pt idx="13">
                  <c:v>20.802630000000001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33-4AA5-B899-49D0606B83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27"/>
        <c:axId val="708274728"/>
        <c:axId val="708273088"/>
      </c:barChart>
      <c:catAx>
        <c:axId val="708274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08273088"/>
        <c:crosses val="autoZero"/>
        <c:auto val="1"/>
        <c:lblAlgn val="ctr"/>
        <c:lblOffset val="100"/>
        <c:noMultiLvlLbl val="0"/>
      </c:catAx>
      <c:valAx>
        <c:axId val="70827308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 dirty="0" smtClean="0">
                    <a:solidFill>
                      <a:sysClr val="windowText" lastClr="000000"/>
                    </a:solidFill>
                  </a:rPr>
                  <a:t>Corrected 40-Ct</a:t>
                </a:r>
                <a:endParaRPr lang="en-GB" b="1" dirty="0">
                  <a:solidFill>
                    <a:sysClr val="windowText" lastClr="000000"/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082747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60D28-4920-4C3A-AAD7-1E8B0076E8BD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FC575-05CE-4A9B-A139-7AF392EED3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4306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60D28-4920-4C3A-AAD7-1E8B0076E8BD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FC575-05CE-4A9B-A139-7AF392EED3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1981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60D28-4920-4C3A-AAD7-1E8B0076E8BD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FC575-05CE-4A9B-A139-7AF392EED3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3035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60D28-4920-4C3A-AAD7-1E8B0076E8BD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FC575-05CE-4A9B-A139-7AF392EED3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705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60D28-4920-4C3A-AAD7-1E8B0076E8BD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FC575-05CE-4A9B-A139-7AF392EED3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9003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60D28-4920-4C3A-AAD7-1E8B0076E8BD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FC575-05CE-4A9B-A139-7AF392EED3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466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60D28-4920-4C3A-AAD7-1E8B0076E8BD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FC575-05CE-4A9B-A139-7AF392EED3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4384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60D28-4920-4C3A-AAD7-1E8B0076E8BD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FC575-05CE-4A9B-A139-7AF392EED3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0585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60D28-4920-4C3A-AAD7-1E8B0076E8BD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FC575-05CE-4A9B-A139-7AF392EED3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60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60D28-4920-4C3A-AAD7-1E8B0076E8BD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FC575-05CE-4A9B-A139-7AF392EED3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9497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60D28-4920-4C3A-AAD7-1E8B0076E8BD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FC575-05CE-4A9B-A139-7AF392EED3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404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560D28-4920-4C3A-AAD7-1E8B0076E8BD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0FC575-05CE-4A9B-A139-7AF392EED3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3216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7463" y="1496239"/>
            <a:ext cx="585523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Additional Figure </a:t>
            </a:r>
            <a:r>
              <a:rPr lang="en-GB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S3. Cell-type gene expression in chicken enteroid cultures.</a:t>
            </a:r>
            <a:endParaRPr lang="en-GB" sz="1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Expression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stem cell (LGR5, TNFRSF19, OLFM4, CDCA7, LRIG1, BMI1),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Paneth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cell (FZD5, LYZG2, LYZ1), enteroendocrine cell (REG4), goblet cell (MUC2) and enterocyte (KRT20, ANPEP) genes in 1 day chicken enteroid cultures.</a:t>
            </a: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Confocal images of chicken enteroids at 2 days of culture stained for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SOX9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(green,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proliferating cells)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counterstained with DAPI (blue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Scale bar: 20 µm. Images are representative of data from at least 3 independent cultures each containing 2 - 3 embryos. </a:t>
            </a:r>
            <a:endParaRPr lang="en-GB" sz="1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1443" y="2983796"/>
            <a:ext cx="142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651442" y="6163633"/>
            <a:ext cx="2580584" cy="1229331"/>
            <a:chOff x="651442" y="4435416"/>
            <a:chExt cx="2580584" cy="1229331"/>
          </a:xfrm>
        </p:grpSpPr>
        <p:sp>
          <p:nvSpPr>
            <p:cNvPr id="6" name="TextBox 5"/>
            <p:cNvSpPr txBox="1"/>
            <p:nvPr/>
          </p:nvSpPr>
          <p:spPr>
            <a:xfrm>
              <a:off x="651442" y="4435416"/>
              <a:ext cx="3269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78407" y="4562092"/>
              <a:ext cx="1093087" cy="1094874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39696" y="4562092"/>
              <a:ext cx="1051560" cy="1093511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2610723" y="5418526"/>
              <a:ext cx="62130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000" b="1" dirty="0">
                  <a:solidFill>
                    <a:srgbClr val="92D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SOX9</a:t>
              </a:r>
              <a:endParaRPr lang="en-GB" sz="1000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484292" y="5418526"/>
              <a:ext cx="62130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000" b="1" dirty="0">
                  <a:solidFill>
                    <a:srgbClr val="92D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SOX9</a:t>
              </a:r>
              <a:endParaRPr lang="en-GB" sz="1000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14" name="Chart 13"/>
          <p:cNvGraphicFramePr>
            <a:graphicFrameLocks/>
          </p:cNvGraphicFramePr>
          <p:nvPr>
            <p:extLst/>
          </p:nvPr>
        </p:nvGraphicFramePr>
        <p:xfrm>
          <a:off x="635374" y="3030280"/>
          <a:ext cx="5638205" cy="31333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1308670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121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University of Edinburgh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VERVELDE Lonneke</dc:creator>
  <cp:lastModifiedBy>VERVELDE Lonneke</cp:lastModifiedBy>
  <cp:revision>1</cp:revision>
  <dcterms:created xsi:type="dcterms:W3CDTF">2023-01-31T10:10:46Z</dcterms:created>
  <dcterms:modified xsi:type="dcterms:W3CDTF">2023-01-31T10:11:02Z</dcterms:modified>
</cp:coreProperties>
</file>