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60" r:id="rId3"/>
    <p:sldId id="262" r:id="rId4"/>
    <p:sldId id="264" r:id="rId5"/>
    <p:sldId id="258" r:id="rId6"/>
    <p:sldId id="279" r:id="rId7"/>
    <p:sldId id="280" r:id="rId8"/>
    <p:sldId id="289" r:id="rId9"/>
    <p:sldId id="269" r:id="rId10"/>
    <p:sldId id="273" r:id="rId11"/>
    <p:sldId id="290" r:id="rId12"/>
    <p:sldId id="274" r:id="rId13"/>
    <p:sldId id="272" r:id="rId14"/>
    <p:sldId id="286" r:id="rId15"/>
    <p:sldId id="288" r:id="rId16"/>
    <p:sldId id="267" r:id="rId17"/>
    <p:sldId id="277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8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3E9BC-0FA8-DA9E-B58A-1AFBA6A02D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1C8AF03-CE71-4605-AB9B-7CC670CF8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18DCC3A-6F31-4B44-0356-47A1F152F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D7FE4A4-3C27-752D-7824-2708D851B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5BAA038-4AC0-D99C-CAF7-268071593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3684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2460C4-1E9B-EDE0-3704-0F2C3D9D7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9E41141-EB8B-9A60-2811-9EA5A4CA86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F3AF8C7-5394-822A-E28A-0F389A93F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E11BD54-8132-AA0E-3ADE-1657FF29B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B6A371-A857-230F-F2DC-6181BCC8C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128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5EFE956-5C71-392A-F1DC-E95B29CF7C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E5B5B62-9E56-B58D-1D9F-A9ECE70387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1B3B5D-2642-3378-E075-C202AF9FB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AA8251F-376D-4B38-1ED2-6C57ADCE2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0E1F569-E7EF-C291-9E47-6703576B0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47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ADCDD2-0397-D84A-2E3E-24675A862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DB819C0-69EC-A2DC-6CE4-3312AB7230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B09C752-F71E-766A-48BC-1493B5F92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4F38C5-BD44-E18E-CB26-9813F4552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8552CCE-FF54-DAA9-61CC-2BB12253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031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282370-965D-F8E6-BD27-ACB2D5043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AE8A061-0AA2-B58F-0336-980D22E52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D0C1BA3-C0F0-78BC-F713-E539A0C24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C1DD157-E910-8DE6-6CA8-FCFDC305B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51A53BE-F7C8-9837-CDCB-B90312325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2331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64BC28-2176-8DD1-3012-94576F49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B51986-789E-FD3F-E2A6-DAE3CFD90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6661A66-2F47-D134-5B19-18B5DDE36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3EBE23D-7B6E-7CB3-8545-992B4FD72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8F054F-5661-94AD-1479-A5AE60FE8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BD7283E-31D4-A703-813C-04538D3F4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4818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0ED4D7-76BD-CE1E-BDF2-08BF88C45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469535F-2A6A-68DE-AC66-F9E167033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18CEE9E-1C03-F8AE-E8E6-68E75EE5D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FCBB92E-D4BB-F894-5D95-A0EE7A0510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65759B8-036C-3922-F48E-70A5BE97C7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3D29AD8-F937-0308-4481-05BFB281E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F0DF39B-7097-2DFE-D491-7B84E0176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5E39FD6-E7D6-E72F-648C-77D50406B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7164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9FEDCD-05AB-3D0A-84C2-BD5FB8076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AF27484-F400-6E04-3211-8E72D58E3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40BD0FA-E440-DEB0-D1CF-B33B482A5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116EFD0-E49F-232A-5E93-05DF10D6D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1475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0674677-0EDE-5416-1051-30726A9D9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3051CE1-7F4C-FDB1-72E3-CD80E12D2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3B8FC6C-7AEF-FE8B-35FB-6D6B4F23C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0588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5E4FCB-208E-3800-8AA0-390E0CD58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D2BFEA8-1617-DA72-096B-3924F69AC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50F32EA-EA42-B471-EA02-5CFF42E850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7864F52-E2A6-2496-7D2E-D8DFA4B30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D1E62DD-1213-8EBE-46D9-0C8DD2F0A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4799074-618E-833E-4931-C1C93584C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4075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4FA05A-09B0-5C37-75AC-FC23A4EE6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3D6E929-0A84-5442-8218-C0C750ABB7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52FB251-A94F-753D-D5A8-63A207D68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A485BFE-182E-03B7-8081-952E8B73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E25434F-CB98-23CF-23D4-10F326AFA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228F793-67B5-2E33-B14C-7DF61CD94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774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36C1651-FCF2-5B15-FC0C-32996D681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7069CBE-9F7D-8019-F31E-630B33EBF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0321F48-10CD-DDA8-9819-B57CD2D7D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F1BAB-EF32-41FB-BC5A-6EB9D842C883}" type="datetimeFigureOut">
              <a:rPr lang="pt-BR" smtClean="0"/>
              <a:t>26/11/2022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A63740-9207-83CC-926C-BCBFB7F32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DE00D94-E850-6FB3-D3F8-A2FE0CD3F8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EA0C5-FDB7-487A-80F2-07C1803C84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263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2.png"/><Relationship Id="rId4" Type="http://schemas.openxmlformats.org/officeDocument/2006/relationships/image" Target="../media/image4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"/><Relationship Id="rId2" Type="http://schemas.openxmlformats.org/officeDocument/2006/relationships/image" Target="../media/image45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g"/><Relationship Id="rId4" Type="http://schemas.openxmlformats.org/officeDocument/2006/relationships/image" Target="../media/image5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2.sv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A1782F5-77FD-8143-3085-8ECF3BA4EAD4}"/>
              </a:ext>
            </a:extLst>
          </p:cNvPr>
          <p:cNvSpPr txBox="1"/>
          <p:nvPr/>
        </p:nvSpPr>
        <p:spPr>
          <a:xfrm>
            <a:off x="2295525" y="1986898"/>
            <a:ext cx="7600949" cy="1749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Metformin acts in the gut and induces gut-liver crosstalk</a:t>
            </a:r>
            <a:endParaRPr lang="pt-B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BR" sz="2400" dirty="0" err="1"/>
              <a:t>Tobar</a:t>
            </a:r>
            <a:r>
              <a:rPr lang="pt-BR" sz="2400" dirty="0"/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1313956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m 84">
            <a:extLst>
              <a:ext uri="{FF2B5EF4-FFF2-40B4-BE49-F238E27FC236}">
                <a16:creationId xmlns:a16="http://schemas.microsoft.com/office/drawing/2014/main" id="{2387DAC0-36E2-49B7-BA77-0058766392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500" r="17688" b="10696"/>
          <a:stretch/>
        </p:blipFill>
        <p:spPr>
          <a:xfrm>
            <a:off x="6613315" y="444409"/>
            <a:ext cx="2408765" cy="3123639"/>
          </a:xfrm>
          <a:prstGeom prst="rect">
            <a:avLst/>
          </a:prstGeom>
        </p:spPr>
      </p:pic>
      <p:pic>
        <p:nvPicPr>
          <p:cNvPr id="83" name="Imagem 82">
            <a:extLst>
              <a:ext uri="{FF2B5EF4-FFF2-40B4-BE49-F238E27FC236}">
                <a16:creationId xmlns:a16="http://schemas.microsoft.com/office/drawing/2014/main" id="{32C8D7C3-89ED-4896-86FE-B44DFCFE03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7" t="4872" r="16571" b="7250"/>
          <a:stretch/>
        </p:blipFill>
        <p:spPr>
          <a:xfrm>
            <a:off x="2531897" y="216984"/>
            <a:ext cx="2608104" cy="3364416"/>
          </a:xfrm>
          <a:prstGeom prst="rect">
            <a:avLst/>
          </a:prstGeom>
        </p:spPr>
      </p:pic>
      <p:pic>
        <p:nvPicPr>
          <p:cNvPr id="81" name="Imagem 80">
            <a:extLst>
              <a:ext uri="{FF2B5EF4-FFF2-40B4-BE49-F238E27FC236}">
                <a16:creationId xmlns:a16="http://schemas.microsoft.com/office/drawing/2014/main" id="{5EDBE7B9-FF3A-4AD2-B0B1-18C6447BE47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2" t="4976" r="49940" b="3690"/>
          <a:stretch/>
        </p:blipFill>
        <p:spPr>
          <a:xfrm>
            <a:off x="7027703" y="4023873"/>
            <a:ext cx="1967179" cy="2708940"/>
          </a:xfrm>
          <a:prstGeom prst="rect">
            <a:avLst/>
          </a:prstGeom>
        </p:spPr>
      </p:pic>
      <p:pic>
        <p:nvPicPr>
          <p:cNvPr id="79" name="Imagem 78">
            <a:extLst>
              <a:ext uri="{FF2B5EF4-FFF2-40B4-BE49-F238E27FC236}">
                <a16:creationId xmlns:a16="http://schemas.microsoft.com/office/drawing/2014/main" id="{8DE84786-1F27-4927-816A-1C39AB52882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6" t="7515" r="49042" b="6518"/>
          <a:stretch/>
        </p:blipFill>
        <p:spPr>
          <a:xfrm>
            <a:off x="2708757" y="3982823"/>
            <a:ext cx="2208634" cy="2879858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2ABB5C86-1B19-4A52-9860-522A2BF56B6E}"/>
              </a:ext>
            </a:extLst>
          </p:cNvPr>
          <p:cNvSpPr txBox="1"/>
          <p:nvPr/>
        </p:nvSpPr>
        <p:spPr>
          <a:xfrm>
            <a:off x="365463" y="125767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2K</a:t>
            </a: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5BA8E9EA-5DD3-4419-83F1-5524C59BEE61}"/>
              </a:ext>
            </a:extLst>
          </p:cNvPr>
          <p:cNvSpPr txBox="1"/>
          <p:nvPr/>
        </p:nvSpPr>
        <p:spPr>
          <a:xfrm>
            <a:off x="5644161" y="2088343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GLUT1</a:t>
            </a:r>
          </a:p>
        </p:txBody>
      </p:sp>
      <p:sp>
        <p:nvSpPr>
          <p:cNvPr id="51" name="Retângulo 50">
            <a:extLst>
              <a:ext uri="{FF2B5EF4-FFF2-40B4-BE49-F238E27FC236}">
                <a16:creationId xmlns:a16="http://schemas.microsoft.com/office/drawing/2014/main" id="{C6D50A46-693F-4E78-8364-947CBF915F1F}"/>
              </a:ext>
            </a:extLst>
          </p:cNvPr>
          <p:cNvSpPr/>
          <p:nvPr/>
        </p:nvSpPr>
        <p:spPr>
          <a:xfrm>
            <a:off x="2926080" y="2149239"/>
            <a:ext cx="2013081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2" name="Conector de Seta Reta 51">
            <a:extLst>
              <a:ext uri="{FF2B5EF4-FFF2-40B4-BE49-F238E27FC236}">
                <a16:creationId xmlns:a16="http://schemas.microsoft.com/office/drawing/2014/main" id="{9ADF6AE2-6E10-4D8D-B032-834B2CE66E69}"/>
              </a:ext>
            </a:extLst>
          </p:cNvPr>
          <p:cNvCxnSpPr>
            <a:cxnSpLocks/>
          </p:cNvCxnSpPr>
          <p:nvPr/>
        </p:nvCxnSpPr>
        <p:spPr>
          <a:xfrm flipH="1">
            <a:off x="5247768" y="2304346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7CB04112-4509-4CB3-8580-31C5D0F50185}"/>
              </a:ext>
            </a:extLst>
          </p:cNvPr>
          <p:cNvSpPr txBox="1"/>
          <p:nvPr/>
        </p:nvSpPr>
        <p:spPr>
          <a:xfrm>
            <a:off x="9583516" y="1746264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Symbol" panose="05050102010706020507" pitchFamily="18" charset="2"/>
              </a:rPr>
              <a:t>b</a:t>
            </a:r>
            <a:r>
              <a:rPr lang="pt-BR" dirty="0"/>
              <a:t>-</a:t>
            </a:r>
            <a:r>
              <a:rPr lang="pt-BR" dirty="0" err="1"/>
              <a:t>Actin</a:t>
            </a:r>
            <a:endParaRPr lang="pt-BR" dirty="0"/>
          </a:p>
        </p:txBody>
      </p:sp>
      <p:cxnSp>
        <p:nvCxnSpPr>
          <p:cNvPr id="54" name="Conector de Seta Reta 53">
            <a:extLst>
              <a:ext uri="{FF2B5EF4-FFF2-40B4-BE49-F238E27FC236}">
                <a16:creationId xmlns:a16="http://schemas.microsoft.com/office/drawing/2014/main" id="{11F2EC12-B7AA-4122-A401-34A773962B1A}"/>
              </a:ext>
            </a:extLst>
          </p:cNvPr>
          <p:cNvCxnSpPr>
            <a:cxnSpLocks/>
          </p:cNvCxnSpPr>
          <p:nvPr/>
        </p:nvCxnSpPr>
        <p:spPr>
          <a:xfrm flipH="1">
            <a:off x="9178401" y="1904697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tângulo 54">
            <a:extLst>
              <a:ext uri="{FF2B5EF4-FFF2-40B4-BE49-F238E27FC236}">
                <a16:creationId xmlns:a16="http://schemas.microsoft.com/office/drawing/2014/main" id="{3A356CE1-2623-4986-AD29-61A48DA2DF6E}"/>
              </a:ext>
            </a:extLst>
          </p:cNvPr>
          <p:cNvSpPr/>
          <p:nvPr/>
        </p:nvSpPr>
        <p:spPr>
          <a:xfrm>
            <a:off x="7027703" y="1746264"/>
            <a:ext cx="1874125" cy="40444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279A8C70-8649-4150-80A3-FC9A233063E8}"/>
              </a:ext>
            </a:extLst>
          </p:cNvPr>
          <p:cNvSpPr txBox="1"/>
          <p:nvPr/>
        </p:nvSpPr>
        <p:spPr>
          <a:xfrm>
            <a:off x="2990069" y="2589434"/>
            <a:ext cx="6048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CTL</a:t>
            </a:r>
          </a:p>
          <a:p>
            <a:pPr algn="ctr"/>
            <a:r>
              <a:rPr lang="pt-BR" sz="1100" dirty="0" err="1"/>
              <a:t>siNT</a:t>
            </a:r>
            <a:endParaRPr lang="pt-BR" sz="1100" dirty="0"/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A09F1D23-C985-43D9-9CF2-A6DA795E2990}"/>
              </a:ext>
            </a:extLst>
          </p:cNvPr>
          <p:cNvSpPr txBox="1"/>
          <p:nvPr/>
        </p:nvSpPr>
        <p:spPr>
          <a:xfrm>
            <a:off x="3332742" y="2589434"/>
            <a:ext cx="7304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MET</a:t>
            </a:r>
          </a:p>
          <a:p>
            <a:pPr algn="ctr"/>
            <a:r>
              <a:rPr lang="pt-BR" sz="1100" dirty="0" err="1"/>
              <a:t>siNT</a:t>
            </a:r>
            <a:endParaRPr lang="pt-BR" sz="1100" dirty="0"/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868B716D-731F-475B-AD6C-DE4970D1CB99}"/>
              </a:ext>
            </a:extLst>
          </p:cNvPr>
          <p:cNvSpPr txBox="1"/>
          <p:nvPr/>
        </p:nvSpPr>
        <p:spPr>
          <a:xfrm>
            <a:off x="4292212" y="2589434"/>
            <a:ext cx="6988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  MET</a:t>
            </a:r>
          </a:p>
          <a:p>
            <a:r>
              <a:rPr lang="pt-BR" sz="1100" dirty="0"/>
              <a:t>siGlut1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F0C378BB-16B5-4521-A84B-8B402EE1B0D5}"/>
              </a:ext>
            </a:extLst>
          </p:cNvPr>
          <p:cNvSpPr txBox="1"/>
          <p:nvPr/>
        </p:nvSpPr>
        <p:spPr>
          <a:xfrm>
            <a:off x="3772858" y="2591477"/>
            <a:ext cx="7304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CTL</a:t>
            </a:r>
          </a:p>
          <a:p>
            <a:pPr algn="ctr"/>
            <a:r>
              <a:rPr lang="pt-BR" sz="1100" dirty="0"/>
              <a:t>siGlut1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AE49D9FE-0A9D-4B64-B808-C55D024F3AA2}"/>
              </a:ext>
            </a:extLst>
          </p:cNvPr>
          <p:cNvSpPr txBox="1"/>
          <p:nvPr/>
        </p:nvSpPr>
        <p:spPr>
          <a:xfrm>
            <a:off x="6949568" y="1131089"/>
            <a:ext cx="6048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CTL</a:t>
            </a:r>
          </a:p>
          <a:p>
            <a:pPr algn="ctr"/>
            <a:r>
              <a:rPr lang="pt-BR" sz="1100" dirty="0" err="1"/>
              <a:t>siNT</a:t>
            </a:r>
            <a:endParaRPr lang="pt-BR" sz="1100" dirty="0"/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09B4D34F-9F00-4598-B0A4-435565BB50E6}"/>
              </a:ext>
            </a:extLst>
          </p:cNvPr>
          <p:cNvSpPr txBox="1"/>
          <p:nvPr/>
        </p:nvSpPr>
        <p:spPr>
          <a:xfrm>
            <a:off x="7322721" y="1131089"/>
            <a:ext cx="7304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MET</a:t>
            </a:r>
          </a:p>
          <a:p>
            <a:pPr algn="ctr"/>
            <a:r>
              <a:rPr lang="pt-BR" sz="1100" dirty="0" err="1"/>
              <a:t>siNT</a:t>
            </a:r>
            <a:endParaRPr lang="pt-BR" sz="1100" dirty="0"/>
          </a:p>
        </p:txBody>
      </p: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92F99448-3DC3-45F6-900D-D9147C79B409}"/>
              </a:ext>
            </a:extLst>
          </p:cNvPr>
          <p:cNvSpPr txBox="1"/>
          <p:nvPr/>
        </p:nvSpPr>
        <p:spPr>
          <a:xfrm>
            <a:off x="8318767" y="1131089"/>
            <a:ext cx="6988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  MET</a:t>
            </a:r>
          </a:p>
          <a:p>
            <a:r>
              <a:rPr lang="pt-BR" sz="1100" dirty="0"/>
              <a:t>siGlut1</a:t>
            </a:r>
          </a:p>
        </p:txBody>
      </p:sp>
      <p:sp>
        <p:nvSpPr>
          <p:cNvPr id="63" name="CaixaDeTexto 62">
            <a:extLst>
              <a:ext uri="{FF2B5EF4-FFF2-40B4-BE49-F238E27FC236}">
                <a16:creationId xmlns:a16="http://schemas.microsoft.com/office/drawing/2014/main" id="{2D3BD79D-F08D-4583-9BBB-49F9601E09CB}"/>
              </a:ext>
            </a:extLst>
          </p:cNvPr>
          <p:cNvSpPr txBox="1"/>
          <p:nvPr/>
        </p:nvSpPr>
        <p:spPr>
          <a:xfrm>
            <a:off x="7781125" y="1133132"/>
            <a:ext cx="7304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CTL</a:t>
            </a:r>
          </a:p>
          <a:p>
            <a:pPr algn="ctr"/>
            <a:r>
              <a:rPr lang="pt-BR" sz="1100" dirty="0"/>
              <a:t>siGlut1</a:t>
            </a:r>
          </a:p>
        </p:txBody>
      </p:sp>
      <p:sp>
        <p:nvSpPr>
          <p:cNvPr id="64" name="CaixaDeTexto 63">
            <a:extLst>
              <a:ext uri="{FF2B5EF4-FFF2-40B4-BE49-F238E27FC236}">
                <a16:creationId xmlns:a16="http://schemas.microsoft.com/office/drawing/2014/main" id="{66F68300-E3E3-4748-B9EE-AD074B9CD4F2}"/>
              </a:ext>
            </a:extLst>
          </p:cNvPr>
          <p:cNvSpPr txBox="1"/>
          <p:nvPr/>
        </p:nvSpPr>
        <p:spPr>
          <a:xfrm>
            <a:off x="5493344" y="5159558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ATF4</a:t>
            </a:r>
          </a:p>
        </p:txBody>
      </p:sp>
      <p:sp>
        <p:nvSpPr>
          <p:cNvPr id="65" name="Retângulo 64">
            <a:extLst>
              <a:ext uri="{FF2B5EF4-FFF2-40B4-BE49-F238E27FC236}">
                <a16:creationId xmlns:a16="http://schemas.microsoft.com/office/drawing/2014/main" id="{96F69524-F225-4E84-9475-0053435D9BFE}"/>
              </a:ext>
            </a:extLst>
          </p:cNvPr>
          <p:cNvSpPr/>
          <p:nvPr/>
        </p:nvSpPr>
        <p:spPr>
          <a:xfrm>
            <a:off x="3176018" y="5169690"/>
            <a:ext cx="1741372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6" name="Conector de Seta Reta 65">
            <a:extLst>
              <a:ext uri="{FF2B5EF4-FFF2-40B4-BE49-F238E27FC236}">
                <a16:creationId xmlns:a16="http://schemas.microsoft.com/office/drawing/2014/main" id="{66EE25D2-CC4E-4414-ACE9-A2F2FE18F2AF}"/>
              </a:ext>
            </a:extLst>
          </p:cNvPr>
          <p:cNvCxnSpPr>
            <a:cxnSpLocks/>
          </p:cNvCxnSpPr>
          <p:nvPr/>
        </p:nvCxnSpPr>
        <p:spPr>
          <a:xfrm flipH="1">
            <a:off x="5104859" y="5352293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aixaDeTexto 66">
            <a:extLst>
              <a:ext uri="{FF2B5EF4-FFF2-40B4-BE49-F238E27FC236}">
                <a16:creationId xmlns:a16="http://schemas.microsoft.com/office/drawing/2014/main" id="{75684C50-FDE7-4161-9F38-D7D0C20071B4}"/>
              </a:ext>
            </a:extLst>
          </p:cNvPr>
          <p:cNvSpPr txBox="1"/>
          <p:nvPr/>
        </p:nvSpPr>
        <p:spPr>
          <a:xfrm>
            <a:off x="9985194" y="5053420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Symbol" panose="05050102010706020507" pitchFamily="18" charset="2"/>
              </a:rPr>
              <a:t>b</a:t>
            </a:r>
            <a:r>
              <a:rPr lang="pt-BR" dirty="0"/>
              <a:t>-</a:t>
            </a:r>
            <a:r>
              <a:rPr lang="pt-BR" dirty="0" err="1"/>
              <a:t>Actin</a:t>
            </a:r>
            <a:endParaRPr lang="pt-BR" dirty="0"/>
          </a:p>
        </p:txBody>
      </p:sp>
      <p:cxnSp>
        <p:nvCxnSpPr>
          <p:cNvPr id="68" name="Conector de Seta Reta 67">
            <a:extLst>
              <a:ext uri="{FF2B5EF4-FFF2-40B4-BE49-F238E27FC236}">
                <a16:creationId xmlns:a16="http://schemas.microsoft.com/office/drawing/2014/main" id="{56399168-6303-404B-8DD8-BFB444ED9602}"/>
              </a:ext>
            </a:extLst>
          </p:cNvPr>
          <p:cNvCxnSpPr>
            <a:cxnSpLocks/>
          </p:cNvCxnSpPr>
          <p:nvPr/>
        </p:nvCxnSpPr>
        <p:spPr>
          <a:xfrm flipH="1">
            <a:off x="9456795" y="5236573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tângulo 68">
            <a:extLst>
              <a:ext uri="{FF2B5EF4-FFF2-40B4-BE49-F238E27FC236}">
                <a16:creationId xmlns:a16="http://schemas.microsoft.com/office/drawing/2014/main" id="{F2CB2069-5885-4573-B354-D628FD57DE02}"/>
              </a:ext>
            </a:extLst>
          </p:cNvPr>
          <p:cNvSpPr/>
          <p:nvPr/>
        </p:nvSpPr>
        <p:spPr>
          <a:xfrm>
            <a:off x="7342674" y="5065948"/>
            <a:ext cx="1652208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ED7051A1-0C24-4A56-8C5B-E4F10E59E1E5}"/>
              </a:ext>
            </a:extLst>
          </p:cNvPr>
          <p:cNvSpPr txBox="1"/>
          <p:nvPr/>
        </p:nvSpPr>
        <p:spPr>
          <a:xfrm>
            <a:off x="3103830" y="5979486"/>
            <a:ext cx="6048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CTL</a:t>
            </a:r>
          </a:p>
          <a:p>
            <a:pPr algn="ctr"/>
            <a:r>
              <a:rPr lang="pt-BR" sz="1100" dirty="0" err="1"/>
              <a:t>siNT</a:t>
            </a:r>
            <a:endParaRPr lang="pt-BR" sz="1100" dirty="0"/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1BBD7258-A23D-4709-B5B1-C161D6DDED41}"/>
              </a:ext>
            </a:extLst>
          </p:cNvPr>
          <p:cNvSpPr txBox="1"/>
          <p:nvPr/>
        </p:nvSpPr>
        <p:spPr>
          <a:xfrm>
            <a:off x="3446503" y="5979486"/>
            <a:ext cx="7304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MET</a:t>
            </a:r>
          </a:p>
          <a:p>
            <a:pPr algn="ctr"/>
            <a:r>
              <a:rPr lang="pt-BR" sz="1100" dirty="0" err="1"/>
              <a:t>siNT</a:t>
            </a:r>
            <a:endParaRPr lang="pt-BR" sz="1100" dirty="0"/>
          </a:p>
        </p:txBody>
      </p:sp>
      <p:sp>
        <p:nvSpPr>
          <p:cNvPr id="72" name="CaixaDeTexto 71">
            <a:extLst>
              <a:ext uri="{FF2B5EF4-FFF2-40B4-BE49-F238E27FC236}">
                <a16:creationId xmlns:a16="http://schemas.microsoft.com/office/drawing/2014/main" id="{BAE18BE7-08CB-4500-BF78-6EC981F61AA9}"/>
              </a:ext>
            </a:extLst>
          </p:cNvPr>
          <p:cNvSpPr txBox="1"/>
          <p:nvPr/>
        </p:nvSpPr>
        <p:spPr>
          <a:xfrm>
            <a:off x="4405973" y="5979486"/>
            <a:ext cx="6988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  MET</a:t>
            </a:r>
          </a:p>
          <a:p>
            <a:r>
              <a:rPr lang="pt-BR" sz="1100" dirty="0"/>
              <a:t>siATF4</a:t>
            </a:r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7FA5AB21-5EE7-454F-B7AA-7AF4A6483E56}"/>
              </a:ext>
            </a:extLst>
          </p:cNvPr>
          <p:cNvSpPr txBox="1"/>
          <p:nvPr/>
        </p:nvSpPr>
        <p:spPr>
          <a:xfrm>
            <a:off x="3886619" y="5981529"/>
            <a:ext cx="7304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CTL</a:t>
            </a:r>
          </a:p>
          <a:p>
            <a:pPr algn="ctr"/>
            <a:r>
              <a:rPr lang="pt-BR" sz="1100" dirty="0"/>
              <a:t>siATF4</a:t>
            </a:r>
          </a:p>
        </p:txBody>
      </p: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88221EC7-6D22-456C-8EF3-779B7B60CABA}"/>
              </a:ext>
            </a:extLst>
          </p:cNvPr>
          <p:cNvSpPr txBox="1"/>
          <p:nvPr/>
        </p:nvSpPr>
        <p:spPr>
          <a:xfrm>
            <a:off x="7215770" y="5783765"/>
            <a:ext cx="6048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CTL</a:t>
            </a:r>
          </a:p>
          <a:p>
            <a:pPr algn="ctr"/>
            <a:r>
              <a:rPr lang="pt-BR" sz="1100" dirty="0" err="1"/>
              <a:t>siNT</a:t>
            </a:r>
            <a:endParaRPr lang="pt-BR" sz="1100" dirty="0"/>
          </a:p>
        </p:txBody>
      </p: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6778403F-57FE-4938-85D9-A78D0992ECA6}"/>
              </a:ext>
            </a:extLst>
          </p:cNvPr>
          <p:cNvSpPr txBox="1"/>
          <p:nvPr/>
        </p:nvSpPr>
        <p:spPr>
          <a:xfrm>
            <a:off x="7558443" y="5783765"/>
            <a:ext cx="7304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MET</a:t>
            </a:r>
          </a:p>
          <a:p>
            <a:pPr algn="ctr"/>
            <a:r>
              <a:rPr lang="pt-BR" sz="1100" dirty="0" err="1"/>
              <a:t>siNT</a:t>
            </a:r>
            <a:endParaRPr lang="pt-BR" sz="1100" dirty="0"/>
          </a:p>
        </p:txBody>
      </p: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EF6EA407-67A3-48B5-9798-CA9A5E2FDF1E}"/>
              </a:ext>
            </a:extLst>
          </p:cNvPr>
          <p:cNvSpPr txBox="1"/>
          <p:nvPr/>
        </p:nvSpPr>
        <p:spPr>
          <a:xfrm>
            <a:off x="8517913" y="5783765"/>
            <a:ext cx="6988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  MET</a:t>
            </a:r>
          </a:p>
          <a:p>
            <a:r>
              <a:rPr lang="pt-BR" sz="1100" dirty="0"/>
              <a:t>siATF4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95752E0D-8104-49A6-9FFF-68FCBA432069}"/>
              </a:ext>
            </a:extLst>
          </p:cNvPr>
          <p:cNvSpPr txBox="1"/>
          <p:nvPr/>
        </p:nvSpPr>
        <p:spPr>
          <a:xfrm>
            <a:off x="7998559" y="5785808"/>
            <a:ext cx="7304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CTL</a:t>
            </a:r>
          </a:p>
          <a:p>
            <a:pPr algn="ctr"/>
            <a:r>
              <a:rPr lang="pt-BR" sz="1100" dirty="0"/>
              <a:t>siATF4</a:t>
            </a:r>
          </a:p>
        </p:txBody>
      </p:sp>
    </p:spTree>
    <p:extLst>
      <p:ext uri="{BB962C8B-B14F-4D97-AF65-F5344CB8AC3E}">
        <p14:creationId xmlns:p14="http://schemas.microsoft.com/office/powerpoint/2010/main" val="271909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m 48">
            <a:extLst>
              <a:ext uri="{FF2B5EF4-FFF2-40B4-BE49-F238E27FC236}">
                <a16:creationId xmlns:a16="http://schemas.microsoft.com/office/drawing/2014/main" id="{A863FC8D-8713-4CD7-A6A3-237E1FFAC5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4" t="10063" r="22042" b="19960"/>
          <a:stretch/>
        </p:blipFill>
        <p:spPr>
          <a:xfrm>
            <a:off x="1347791" y="4220333"/>
            <a:ext cx="4089704" cy="2501398"/>
          </a:xfrm>
          <a:prstGeom prst="rect">
            <a:avLst/>
          </a:prstGeom>
        </p:spPr>
      </p:pic>
      <p:pic>
        <p:nvPicPr>
          <p:cNvPr id="51" name="Imagem 50">
            <a:extLst>
              <a:ext uri="{FF2B5EF4-FFF2-40B4-BE49-F238E27FC236}">
                <a16:creationId xmlns:a16="http://schemas.microsoft.com/office/drawing/2014/main" id="{446D6FEB-88DF-48FF-A20C-E1B6C6CFAC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7" t="4704" r="24208" b="14341"/>
          <a:stretch/>
        </p:blipFill>
        <p:spPr>
          <a:xfrm>
            <a:off x="7210539" y="808100"/>
            <a:ext cx="3394113" cy="2893843"/>
          </a:xfrm>
          <a:prstGeom prst="rect">
            <a:avLst/>
          </a:prstGeom>
        </p:spPr>
      </p:pic>
      <p:pic>
        <p:nvPicPr>
          <p:cNvPr id="44" name="Imagem 43">
            <a:extLst>
              <a:ext uri="{FF2B5EF4-FFF2-40B4-BE49-F238E27FC236}">
                <a16:creationId xmlns:a16="http://schemas.microsoft.com/office/drawing/2014/main" id="{2EBD3C57-176E-4ABE-AC22-BBFBA06742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0" t="8593" r="27686" b="21542"/>
          <a:stretch/>
        </p:blipFill>
        <p:spPr>
          <a:xfrm>
            <a:off x="7134856" y="4029677"/>
            <a:ext cx="3632054" cy="2648042"/>
          </a:xfrm>
          <a:prstGeom prst="rect">
            <a:avLst/>
          </a:prstGeom>
        </p:spPr>
      </p:pic>
      <p:pic>
        <p:nvPicPr>
          <p:cNvPr id="42" name="Imagem 41">
            <a:extLst>
              <a:ext uri="{FF2B5EF4-FFF2-40B4-BE49-F238E27FC236}">
                <a16:creationId xmlns:a16="http://schemas.microsoft.com/office/drawing/2014/main" id="{8707B06A-2DAF-4898-80A4-1453F130F42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98000"/>
                    </a14:imgEffect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106" t="8763" r="20220" b="27667"/>
          <a:stretch/>
        </p:blipFill>
        <p:spPr>
          <a:xfrm>
            <a:off x="1287180" y="634112"/>
            <a:ext cx="4774951" cy="2501398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9B8349F1-1965-4BBD-811F-3E492BB7CF1A}"/>
              </a:ext>
            </a:extLst>
          </p:cNvPr>
          <p:cNvSpPr txBox="1"/>
          <p:nvPr/>
        </p:nvSpPr>
        <p:spPr>
          <a:xfrm>
            <a:off x="2398612" y="74548"/>
            <a:ext cx="2649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 MPC1 IB: </a:t>
            </a:r>
            <a:r>
              <a:rPr lang="pt-BR" dirty="0" err="1"/>
              <a:t>Acetyl</a:t>
            </a:r>
            <a:r>
              <a:rPr lang="pt-BR" dirty="0"/>
              <a:t> </a:t>
            </a:r>
            <a:r>
              <a:rPr lang="pt-BR" dirty="0" err="1"/>
              <a:t>Lysine</a:t>
            </a:r>
            <a:endParaRPr lang="pt-B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34C91DC-D176-47CE-B8C6-5369A8B41F8B}"/>
              </a:ext>
            </a:extLst>
          </p:cNvPr>
          <p:cNvSpPr txBox="1"/>
          <p:nvPr/>
        </p:nvSpPr>
        <p:spPr>
          <a:xfrm>
            <a:off x="703867" y="81326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3H</a:t>
            </a:r>
          </a:p>
        </p:txBody>
      </p: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9AC1B958-97AA-4985-9975-29DF6A6D1D6F}"/>
              </a:ext>
            </a:extLst>
          </p:cNvPr>
          <p:cNvCxnSpPr>
            <a:cxnSpLocks/>
          </p:cNvCxnSpPr>
          <p:nvPr/>
        </p:nvCxnSpPr>
        <p:spPr>
          <a:xfrm flipH="1">
            <a:off x="5544915" y="2464689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ângulo 21">
            <a:extLst>
              <a:ext uri="{FF2B5EF4-FFF2-40B4-BE49-F238E27FC236}">
                <a16:creationId xmlns:a16="http://schemas.microsoft.com/office/drawing/2014/main" id="{892F07CF-845F-4F31-94C8-BE3A51744A71}"/>
              </a:ext>
            </a:extLst>
          </p:cNvPr>
          <p:cNvSpPr/>
          <p:nvPr/>
        </p:nvSpPr>
        <p:spPr>
          <a:xfrm>
            <a:off x="3909060" y="2297020"/>
            <a:ext cx="1415203" cy="297392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C52A8F60-7DD7-4A5E-B5CD-13C39D426B4A}"/>
              </a:ext>
            </a:extLst>
          </p:cNvPr>
          <p:cNvSpPr/>
          <p:nvPr/>
        </p:nvSpPr>
        <p:spPr>
          <a:xfrm>
            <a:off x="8947707" y="2850679"/>
            <a:ext cx="1447468" cy="336894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4" name="Conector de Seta Reta 23">
            <a:extLst>
              <a:ext uri="{FF2B5EF4-FFF2-40B4-BE49-F238E27FC236}">
                <a16:creationId xmlns:a16="http://schemas.microsoft.com/office/drawing/2014/main" id="{D5944DAD-84C5-443B-8078-693C3283183D}"/>
              </a:ext>
            </a:extLst>
          </p:cNvPr>
          <p:cNvCxnSpPr>
            <a:cxnSpLocks/>
          </p:cNvCxnSpPr>
          <p:nvPr/>
        </p:nvCxnSpPr>
        <p:spPr>
          <a:xfrm flipH="1">
            <a:off x="10542375" y="2917911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>
            <a:extLst>
              <a:ext uri="{FF2B5EF4-FFF2-40B4-BE49-F238E27FC236}">
                <a16:creationId xmlns:a16="http://schemas.microsoft.com/office/drawing/2014/main" id="{522A15CD-13EB-4007-A7B7-93563A5D5964}"/>
              </a:ext>
            </a:extLst>
          </p:cNvPr>
          <p:cNvCxnSpPr>
            <a:cxnSpLocks/>
          </p:cNvCxnSpPr>
          <p:nvPr/>
        </p:nvCxnSpPr>
        <p:spPr>
          <a:xfrm flipH="1">
            <a:off x="4845962" y="6077205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ângulo 35">
            <a:extLst>
              <a:ext uri="{FF2B5EF4-FFF2-40B4-BE49-F238E27FC236}">
                <a16:creationId xmlns:a16="http://schemas.microsoft.com/office/drawing/2014/main" id="{9A27D15C-3391-4F28-93E1-064C23257403}"/>
              </a:ext>
            </a:extLst>
          </p:cNvPr>
          <p:cNvSpPr/>
          <p:nvPr/>
        </p:nvSpPr>
        <p:spPr>
          <a:xfrm>
            <a:off x="3364650" y="5764914"/>
            <a:ext cx="1376874" cy="529202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Retângulo 36">
            <a:extLst>
              <a:ext uri="{FF2B5EF4-FFF2-40B4-BE49-F238E27FC236}">
                <a16:creationId xmlns:a16="http://schemas.microsoft.com/office/drawing/2014/main" id="{D37C2478-2DE4-4887-89B5-3C8AEE811833}"/>
              </a:ext>
            </a:extLst>
          </p:cNvPr>
          <p:cNvSpPr/>
          <p:nvPr/>
        </p:nvSpPr>
        <p:spPr>
          <a:xfrm>
            <a:off x="9144000" y="6065361"/>
            <a:ext cx="1462236" cy="336894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8" name="Conector de Seta Reta 37">
            <a:extLst>
              <a:ext uri="{FF2B5EF4-FFF2-40B4-BE49-F238E27FC236}">
                <a16:creationId xmlns:a16="http://schemas.microsoft.com/office/drawing/2014/main" id="{FCCC57EA-C5F8-4D2D-A524-EB5FEE9F16BC}"/>
              </a:ext>
            </a:extLst>
          </p:cNvPr>
          <p:cNvCxnSpPr>
            <a:cxnSpLocks/>
          </p:cNvCxnSpPr>
          <p:nvPr/>
        </p:nvCxnSpPr>
        <p:spPr>
          <a:xfrm flipH="1">
            <a:off x="10776666" y="6247538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tângulo 44">
            <a:extLst>
              <a:ext uri="{FF2B5EF4-FFF2-40B4-BE49-F238E27FC236}">
                <a16:creationId xmlns:a16="http://schemas.microsoft.com/office/drawing/2014/main" id="{25C11E71-C44F-4732-B643-AAB9C1B307BF}"/>
              </a:ext>
            </a:extLst>
          </p:cNvPr>
          <p:cNvSpPr/>
          <p:nvPr/>
        </p:nvSpPr>
        <p:spPr>
          <a:xfrm>
            <a:off x="2918061" y="2309043"/>
            <a:ext cx="506261" cy="285369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Retângulo 45">
            <a:extLst>
              <a:ext uri="{FF2B5EF4-FFF2-40B4-BE49-F238E27FC236}">
                <a16:creationId xmlns:a16="http://schemas.microsoft.com/office/drawing/2014/main" id="{499A576D-BBD7-49DC-A67C-AD448C811BDD}"/>
              </a:ext>
            </a:extLst>
          </p:cNvPr>
          <p:cNvSpPr/>
          <p:nvPr/>
        </p:nvSpPr>
        <p:spPr>
          <a:xfrm>
            <a:off x="8229600" y="6065361"/>
            <a:ext cx="499826" cy="336894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7" name="Retângulo 46">
            <a:extLst>
              <a:ext uri="{FF2B5EF4-FFF2-40B4-BE49-F238E27FC236}">
                <a16:creationId xmlns:a16="http://schemas.microsoft.com/office/drawing/2014/main" id="{87CA3AEB-113E-4E98-965B-DBDF9F26A016}"/>
              </a:ext>
            </a:extLst>
          </p:cNvPr>
          <p:cNvSpPr/>
          <p:nvPr/>
        </p:nvSpPr>
        <p:spPr>
          <a:xfrm>
            <a:off x="8118111" y="2818617"/>
            <a:ext cx="463872" cy="336894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3" name="Retângulo 52">
            <a:extLst>
              <a:ext uri="{FF2B5EF4-FFF2-40B4-BE49-F238E27FC236}">
                <a16:creationId xmlns:a16="http://schemas.microsoft.com/office/drawing/2014/main" id="{755AD87E-B7CE-4F7A-A0F9-B9A393CD5380}"/>
              </a:ext>
            </a:extLst>
          </p:cNvPr>
          <p:cNvSpPr/>
          <p:nvPr/>
        </p:nvSpPr>
        <p:spPr>
          <a:xfrm>
            <a:off x="2460180" y="5764914"/>
            <a:ext cx="494346" cy="529202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A265DCEB-E168-4DE8-AAF3-DC9D82D78884}"/>
              </a:ext>
            </a:extLst>
          </p:cNvPr>
          <p:cNvSpPr txBox="1"/>
          <p:nvPr/>
        </p:nvSpPr>
        <p:spPr>
          <a:xfrm>
            <a:off x="2289604" y="3362001"/>
            <a:ext cx="2649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 MPC2 IB: </a:t>
            </a:r>
            <a:r>
              <a:rPr lang="pt-BR" dirty="0" err="1"/>
              <a:t>Acetyl</a:t>
            </a:r>
            <a:r>
              <a:rPr lang="pt-BR" dirty="0"/>
              <a:t> </a:t>
            </a:r>
            <a:r>
              <a:rPr lang="pt-BR" dirty="0" err="1"/>
              <a:t>Lysine</a:t>
            </a:r>
            <a:endParaRPr lang="pt-BR" dirty="0"/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1E3AB882-1368-4BBF-A7FA-4B7479E68437}"/>
              </a:ext>
            </a:extLst>
          </p:cNvPr>
          <p:cNvSpPr txBox="1"/>
          <p:nvPr/>
        </p:nvSpPr>
        <p:spPr>
          <a:xfrm>
            <a:off x="7935935" y="61659"/>
            <a:ext cx="2649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 MPC1 IB: MPC1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C1073292-5AD0-444F-B60B-D2F6648A02CC}"/>
              </a:ext>
            </a:extLst>
          </p:cNvPr>
          <p:cNvSpPr txBox="1"/>
          <p:nvPr/>
        </p:nvSpPr>
        <p:spPr>
          <a:xfrm>
            <a:off x="7892468" y="3393109"/>
            <a:ext cx="2649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 MPC2 IB: MPC2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961948A-C4F9-4876-B143-C40DCFF6B97E}"/>
              </a:ext>
            </a:extLst>
          </p:cNvPr>
          <p:cNvSpPr txBox="1"/>
          <p:nvPr/>
        </p:nvSpPr>
        <p:spPr>
          <a:xfrm flipH="1">
            <a:off x="2805770" y="593808"/>
            <a:ext cx="82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IP:IgG</a:t>
            </a:r>
            <a:endParaRPr lang="pt-BR" dirty="0"/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A043197C-CD39-4075-9E5A-A4D02824A451}"/>
              </a:ext>
            </a:extLst>
          </p:cNvPr>
          <p:cNvSpPr txBox="1"/>
          <p:nvPr/>
        </p:nvSpPr>
        <p:spPr>
          <a:xfrm flipH="1">
            <a:off x="3857535" y="604941"/>
            <a:ext cx="116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IP:MPC1</a:t>
            </a:r>
          </a:p>
        </p:txBody>
      </p:sp>
      <p:cxnSp>
        <p:nvCxnSpPr>
          <p:cNvPr id="50" name="Conector reto 49">
            <a:extLst>
              <a:ext uri="{FF2B5EF4-FFF2-40B4-BE49-F238E27FC236}">
                <a16:creationId xmlns:a16="http://schemas.microsoft.com/office/drawing/2014/main" id="{F9ECF0B2-CC89-444A-ABC5-B98A3710D88B}"/>
              </a:ext>
            </a:extLst>
          </p:cNvPr>
          <p:cNvCxnSpPr>
            <a:cxnSpLocks/>
          </p:cNvCxnSpPr>
          <p:nvPr/>
        </p:nvCxnSpPr>
        <p:spPr>
          <a:xfrm>
            <a:off x="3614557" y="974273"/>
            <a:ext cx="15624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C47C0C56-8375-4F6D-AC29-3D5ACC2E441E}"/>
              </a:ext>
            </a:extLst>
          </p:cNvPr>
          <p:cNvSpPr txBox="1"/>
          <p:nvPr/>
        </p:nvSpPr>
        <p:spPr>
          <a:xfrm>
            <a:off x="2035608" y="1391051"/>
            <a:ext cx="328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Acetate</a:t>
            </a:r>
            <a:r>
              <a:rPr lang="pt-BR" dirty="0"/>
              <a:t>       -        -       -        +      +</a:t>
            </a: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37DA4DFD-A369-47A9-832C-36DAE32D79B2}"/>
              </a:ext>
            </a:extLst>
          </p:cNvPr>
          <p:cNvSpPr txBox="1"/>
          <p:nvPr/>
        </p:nvSpPr>
        <p:spPr>
          <a:xfrm>
            <a:off x="2035608" y="1131971"/>
            <a:ext cx="328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Pyruvate</a:t>
            </a:r>
            <a:r>
              <a:rPr lang="pt-BR" dirty="0"/>
              <a:t>     -        -       -        +      +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23BF3A8E-5785-45B5-903E-25282D8F24ED}"/>
              </a:ext>
            </a:extLst>
          </p:cNvPr>
          <p:cNvSpPr txBox="1"/>
          <p:nvPr/>
        </p:nvSpPr>
        <p:spPr>
          <a:xfrm flipH="1">
            <a:off x="7888626" y="397338"/>
            <a:ext cx="82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IP:IgG</a:t>
            </a:r>
            <a:endParaRPr lang="pt-BR" dirty="0"/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D1C5A920-726D-4FF4-8048-34478A521EC2}"/>
              </a:ext>
            </a:extLst>
          </p:cNvPr>
          <p:cNvSpPr txBox="1"/>
          <p:nvPr/>
        </p:nvSpPr>
        <p:spPr>
          <a:xfrm flipH="1">
            <a:off x="8805136" y="408471"/>
            <a:ext cx="116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IP:MPC1</a:t>
            </a:r>
          </a:p>
        </p:txBody>
      </p:sp>
      <p:cxnSp>
        <p:nvCxnSpPr>
          <p:cNvPr id="59" name="Conector reto 58">
            <a:extLst>
              <a:ext uri="{FF2B5EF4-FFF2-40B4-BE49-F238E27FC236}">
                <a16:creationId xmlns:a16="http://schemas.microsoft.com/office/drawing/2014/main" id="{93A47545-AE14-4E5F-BF91-95F772E04EB6}"/>
              </a:ext>
            </a:extLst>
          </p:cNvPr>
          <p:cNvCxnSpPr>
            <a:cxnSpLocks/>
          </p:cNvCxnSpPr>
          <p:nvPr/>
        </p:nvCxnSpPr>
        <p:spPr>
          <a:xfrm>
            <a:off x="8709417" y="748183"/>
            <a:ext cx="14613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207AC5C8-396C-467F-8317-7B02AECBF6A8}"/>
              </a:ext>
            </a:extLst>
          </p:cNvPr>
          <p:cNvSpPr txBox="1"/>
          <p:nvPr/>
        </p:nvSpPr>
        <p:spPr>
          <a:xfrm>
            <a:off x="6983209" y="1019321"/>
            <a:ext cx="328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Acetate</a:t>
            </a:r>
            <a:r>
              <a:rPr lang="pt-BR" dirty="0"/>
              <a:t>          -        -       -     +      +</a:t>
            </a: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070282C6-84C2-410B-BF92-EC4C5B5B5C91}"/>
              </a:ext>
            </a:extLst>
          </p:cNvPr>
          <p:cNvSpPr txBox="1"/>
          <p:nvPr/>
        </p:nvSpPr>
        <p:spPr>
          <a:xfrm>
            <a:off x="6983209" y="769766"/>
            <a:ext cx="328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Pyruvate</a:t>
            </a:r>
            <a:r>
              <a:rPr lang="pt-BR" dirty="0"/>
              <a:t>        -        -       -     +      +</a:t>
            </a:r>
          </a:p>
        </p:txBody>
      </p: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BC77AAC5-8A62-4404-8038-8485A0B28BED}"/>
              </a:ext>
            </a:extLst>
          </p:cNvPr>
          <p:cNvSpPr txBox="1"/>
          <p:nvPr/>
        </p:nvSpPr>
        <p:spPr>
          <a:xfrm flipH="1">
            <a:off x="2259602" y="3853876"/>
            <a:ext cx="82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IP:IgG</a:t>
            </a:r>
            <a:endParaRPr lang="pt-BR" dirty="0"/>
          </a:p>
        </p:txBody>
      </p:sp>
      <p:sp>
        <p:nvSpPr>
          <p:cNvPr id="63" name="CaixaDeTexto 62">
            <a:extLst>
              <a:ext uri="{FF2B5EF4-FFF2-40B4-BE49-F238E27FC236}">
                <a16:creationId xmlns:a16="http://schemas.microsoft.com/office/drawing/2014/main" id="{081009DB-B05C-483A-BBF8-359C519CF468}"/>
              </a:ext>
            </a:extLst>
          </p:cNvPr>
          <p:cNvSpPr txBox="1"/>
          <p:nvPr/>
        </p:nvSpPr>
        <p:spPr>
          <a:xfrm flipH="1">
            <a:off x="3469879" y="3752254"/>
            <a:ext cx="116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IP:MPC2</a:t>
            </a:r>
          </a:p>
        </p:txBody>
      </p:sp>
      <p:cxnSp>
        <p:nvCxnSpPr>
          <p:cNvPr id="64" name="Conector reto 63">
            <a:extLst>
              <a:ext uri="{FF2B5EF4-FFF2-40B4-BE49-F238E27FC236}">
                <a16:creationId xmlns:a16="http://schemas.microsoft.com/office/drawing/2014/main" id="{39D55A5B-790B-4E51-9B9F-AC3220142AA8}"/>
              </a:ext>
            </a:extLst>
          </p:cNvPr>
          <p:cNvCxnSpPr>
            <a:cxnSpLocks/>
          </p:cNvCxnSpPr>
          <p:nvPr/>
        </p:nvCxnSpPr>
        <p:spPr>
          <a:xfrm>
            <a:off x="3271380" y="4138839"/>
            <a:ext cx="13194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aixaDeTexto 64">
            <a:extLst>
              <a:ext uri="{FF2B5EF4-FFF2-40B4-BE49-F238E27FC236}">
                <a16:creationId xmlns:a16="http://schemas.microsoft.com/office/drawing/2014/main" id="{6A39B33B-CB9F-4318-9F40-E1B5D2243850}"/>
              </a:ext>
            </a:extLst>
          </p:cNvPr>
          <p:cNvSpPr txBox="1"/>
          <p:nvPr/>
        </p:nvSpPr>
        <p:spPr>
          <a:xfrm>
            <a:off x="1365737" y="4417827"/>
            <a:ext cx="328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Acetate</a:t>
            </a:r>
            <a:r>
              <a:rPr lang="pt-BR" dirty="0"/>
              <a:t>           -      -       -      +      +</a:t>
            </a:r>
          </a:p>
        </p:txBody>
      </p:sp>
      <p:sp>
        <p:nvSpPr>
          <p:cNvPr id="66" name="CaixaDeTexto 65">
            <a:extLst>
              <a:ext uri="{FF2B5EF4-FFF2-40B4-BE49-F238E27FC236}">
                <a16:creationId xmlns:a16="http://schemas.microsoft.com/office/drawing/2014/main" id="{ED7459EA-6B37-461F-AD80-0EA7FE245E63}"/>
              </a:ext>
            </a:extLst>
          </p:cNvPr>
          <p:cNvSpPr txBox="1"/>
          <p:nvPr/>
        </p:nvSpPr>
        <p:spPr>
          <a:xfrm>
            <a:off x="1365737" y="4158747"/>
            <a:ext cx="328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Pyruvate</a:t>
            </a:r>
            <a:r>
              <a:rPr lang="pt-BR" dirty="0"/>
              <a:t>         -      -       -      +      +</a:t>
            </a:r>
          </a:p>
        </p:txBody>
      </p:sp>
      <p:sp>
        <p:nvSpPr>
          <p:cNvPr id="67" name="CaixaDeTexto 66">
            <a:extLst>
              <a:ext uri="{FF2B5EF4-FFF2-40B4-BE49-F238E27FC236}">
                <a16:creationId xmlns:a16="http://schemas.microsoft.com/office/drawing/2014/main" id="{E0ED44CD-7F5B-4BC9-8581-5683485054AA}"/>
              </a:ext>
            </a:extLst>
          </p:cNvPr>
          <p:cNvSpPr txBox="1"/>
          <p:nvPr/>
        </p:nvSpPr>
        <p:spPr>
          <a:xfrm flipH="1">
            <a:off x="8037217" y="3618174"/>
            <a:ext cx="82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IP:IgG</a:t>
            </a:r>
            <a:endParaRPr lang="pt-BR" dirty="0"/>
          </a:p>
        </p:txBody>
      </p:sp>
      <p:sp>
        <p:nvSpPr>
          <p:cNvPr id="68" name="CaixaDeTexto 67">
            <a:extLst>
              <a:ext uri="{FF2B5EF4-FFF2-40B4-BE49-F238E27FC236}">
                <a16:creationId xmlns:a16="http://schemas.microsoft.com/office/drawing/2014/main" id="{ADAE9D6B-C3D3-4EC2-A5F9-0D280E832228}"/>
              </a:ext>
            </a:extLst>
          </p:cNvPr>
          <p:cNvSpPr txBox="1"/>
          <p:nvPr/>
        </p:nvSpPr>
        <p:spPr>
          <a:xfrm flipH="1">
            <a:off x="9088982" y="3629307"/>
            <a:ext cx="116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IP:MPC2</a:t>
            </a:r>
          </a:p>
        </p:txBody>
      </p:sp>
      <p:cxnSp>
        <p:nvCxnSpPr>
          <p:cNvPr id="69" name="Conector reto 68">
            <a:extLst>
              <a:ext uri="{FF2B5EF4-FFF2-40B4-BE49-F238E27FC236}">
                <a16:creationId xmlns:a16="http://schemas.microsoft.com/office/drawing/2014/main" id="{36745410-31C4-4E3E-A766-30624FB8D753}"/>
              </a:ext>
            </a:extLst>
          </p:cNvPr>
          <p:cNvCxnSpPr>
            <a:cxnSpLocks/>
          </p:cNvCxnSpPr>
          <p:nvPr/>
        </p:nvCxnSpPr>
        <p:spPr>
          <a:xfrm>
            <a:off x="8947707" y="3987506"/>
            <a:ext cx="1460744" cy="111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8E1ED861-BD7B-4E92-9764-4291447D9277}"/>
              </a:ext>
            </a:extLst>
          </p:cNvPr>
          <p:cNvSpPr txBox="1"/>
          <p:nvPr/>
        </p:nvSpPr>
        <p:spPr>
          <a:xfrm>
            <a:off x="7267055" y="4415417"/>
            <a:ext cx="328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Acetate</a:t>
            </a:r>
            <a:r>
              <a:rPr lang="pt-BR" dirty="0"/>
              <a:t>        -       -       -       +      +</a:t>
            </a: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F08CF50C-8EFA-4143-BA19-39084370E692}"/>
              </a:ext>
            </a:extLst>
          </p:cNvPr>
          <p:cNvSpPr txBox="1"/>
          <p:nvPr/>
        </p:nvSpPr>
        <p:spPr>
          <a:xfrm>
            <a:off x="7267055" y="4156337"/>
            <a:ext cx="328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Pyruvate</a:t>
            </a:r>
            <a:r>
              <a:rPr lang="pt-BR" dirty="0"/>
              <a:t>      -       -       -       +      +</a:t>
            </a:r>
          </a:p>
        </p:txBody>
      </p:sp>
      <p:cxnSp>
        <p:nvCxnSpPr>
          <p:cNvPr id="2" name="Conector de Seta Reta 1">
            <a:extLst>
              <a:ext uri="{FF2B5EF4-FFF2-40B4-BE49-F238E27FC236}">
                <a16:creationId xmlns:a16="http://schemas.microsoft.com/office/drawing/2014/main" id="{B0865BCD-E64E-9100-B699-3514683B107F}"/>
              </a:ext>
            </a:extLst>
          </p:cNvPr>
          <p:cNvCxnSpPr>
            <a:cxnSpLocks/>
          </p:cNvCxnSpPr>
          <p:nvPr/>
        </p:nvCxnSpPr>
        <p:spPr>
          <a:xfrm flipH="1">
            <a:off x="10408451" y="1514515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C4BD34C9-6C85-46ED-48C6-730D8F86688A}"/>
              </a:ext>
            </a:extLst>
          </p:cNvPr>
          <p:cNvSpPr txBox="1"/>
          <p:nvPr/>
        </p:nvSpPr>
        <p:spPr>
          <a:xfrm flipH="1">
            <a:off x="10769260" y="1316637"/>
            <a:ext cx="82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IgG</a:t>
            </a: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C7272455-20F8-20F7-1567-FEF0A6C9D19E}"/>
              </a:ext>
            </a:extLst>
          </p:cNvPr>
          <p:cNvCxnSpPr>
            <a:cxnSpLocks/>
          </p:cNvCxnSpPr>
          <p:nvPr/>
        </p:nvCxnSpPr>
        <p:spPr>
          <a:xfrm flipH="1">
            <a:off x="10538300" y="4844141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2001A681-820C-1630-D4A1-FC3FD5A9D104}"/>
              </a:ext>
            </a:extLst>
          </p:cNvPr>
          <p:cNvSpPr txBox="1"/>
          <p:nvPr/>
        </p:nvSpPr>
        <p:spPr>
          <a:xfrm flipH="1">
            <a:off x="10899109" y="4646263"/>
            <a:ext cx="82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IgG</a:t>
            </a:r>
          </a:p>
        </p:txBody>
      </p: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1F168BF2-D74B-1FFA-647D-EF8792F01B3C}"/>
              </a:ext>
            </a:extLst>
          </p:cNvPr>
          <p:cNvCxnSpPr>
            <a:cxnSpLocks/>
          </p:cNvCxnSpPr>
          <p:nvPr/>
        </p:nvCxnSpPr>
        <p:spPr>
          <a:xfrm flipH="1">
            <a:off x="5635676" y="1161018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5C8917F-006C-871B-7EC0-43403B121B41}"/>
              </a:ext>
            </a:extLst>
          </p:cNvPr>
          <p:cNvSpPr txBox="1"/>
          <p:nvPr/>
        </p:nvSpPr>
        <p:spPr>
          <a:xfrm flipH="1">
            <a:off x="5996485" y="963140"/>
            <a:ext cx="82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IgG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0B225658-32BE-4256-380E-276C16F9EFF6}"/>
              </a:ext>
            </a:extLst>
          </p:cNvPr>
          <p:cNvCxnSpPr>
            <a:cxnSpLocks/>
          </p:cNvCxnSpPr>
          <p:nvPr/>
        </p:nvCxnSpPr>
        <p:spPr>
          <a:xfrm flipH="1">
            <a:off x="5300470" y="4744966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04E2F1C-3777-4708-AC8E-4BE91682938E}"/>
              </a:ext>
            </a:extLst>
          </p:cNvPr>
          <p:cNvSpPr txBox="1"/>
          <p:nvPr/>
        </p:nvSpPr>
        <p:spPr>
          <a:xfrm flipH="1">
            <a:off x="5661279" y="4547088"/>
            <a:ext cx="82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IgG</a:t>
            </a:r>
          </a:p>
        </p:txBody>
      </p:sp>
    </p:spTree>
    <p:extLst>
      <p:ext uri="{BB962C8B-B14F-4D97-AF65-F5344CB8AC3E}">
        <p14:creationId xmlns:p14="http://schemas.microsoft.com/office/powerpoint/2010/main" val="3341903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m 63">
            <a:extLst>
              <a:ext uri="{FF2B5EF4-FFF2-40B4-BE49-F238E27FC236}">
                <a16:creationId xmlns:a16="http://schemas.microsoft.com/office/drawing/2014/main" id="{7240A72A-FA6E-46EA-9BA1-2247B4F71E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9" t="15469" r="19019" b="6314"/>
          <a:stretch/>
        </p:blipFill>
        <p:spPr>
          <a:xfrm flipH="1">
            <a:off x="7452360" y="1861476"/>
            <a:ext cx="4199936" cy="2713004"/>
          </a:xfrm>
          <a:prstGeom prst="rect">
            <a:avLst/>
          </a:prstGeom>
        </p:spPr>
      </p:pic>
      <p:pic>
        <p:nvPicPr>
          <p:cNvPr id="49" name="Imagem 48">
            <a:extLst>
              <a:ext uri="{FF2B5EF4-FFF2-40B4-BE49-F238E27FC236}">
                <a16:creationId xmlns:a16="http://schemas.microsoft.com/office/drawing/2014/main" id="{433AA37C-AE42-4703-BCF4-252D9CABCC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1" t="11319" r="17564" b="6955"/>
          <a:stretch/>
        </p:blipFill>
        <p:spPr>
          <a:xfrm flipH="1">
            <a:off x="1334411" y="1835325"/>
            <a:ext cx="4289148" cy="269359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8166A6B2-F215-4BC7-B5CB-EFF3650864A3}"/>
              </a:ext>
            </a:extLst>
          </p:cNvPr>
          <p:cNvSpPr txBox="1"/>
          <p:nvPr/>
        </p:nvSpPr>
        <p:spPr>
          <a:xfrm>
            <a:off x="1582648" y="634092"/>
            <a:ext cx="27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 MPC1 </a:t>
            </a:r>
            <a:r>
              <a:rPr lang="pt-BR" dirty="0" err="1"/>
              <a:t>Blot</a:t>
            </a:r>
            <a:r>
              <a:rPr lang="pt-BR" dirty="0"/>
              <a:t>: </a:t>
            </a:r>
            <a:r>
              <a:rPr lang="pt-BR" dirty="0" err="1"/>
              <a:t>Acetyl</a:t>
            </a:r>
            <a:r>
              <a:rPr lang="pt-BR" dirty="0"/>
              <a:t> </a:t>
            </a:r>
            <a:r>
              <a:rPr lang="pt-BR" dirty="0" err="1"/>
              <a:t>lysine</a:t>
            </a:r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F25BF74-908A-48A8-BA3F-A841569CE4FA}"/>
              </a:ext>
            </a:extLst>
          </p:cNvPr>
          <p:cNvSpPr txBox="1"/>
          <p:nvPr/>
        </p:nvSpPr>
        <p:spPr>
          <a:xfrm>
            <a:off x="365463" y="125767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3I</a:t>
            </a:r>
          </a:p>
        </p:txBody>
      </p: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BA61C1C5-7F0F-4BDD-9CA9-80C024176AB1}"/>
              </a:ext>
            </a:extLst>
          </p:cNvPr>
          <p:cNvCxnSpPr>
            <a:cxnSpLocks/>
          </p:cNvCxnSpPr>
          <p:nvPr/>
        </p:nvCxnSpPr>
        <p:spPr>
          <a:xfrm>
            <a:off x="939213" y="3487618"/>
            <a:ext cx="4294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>
            <a:extLst>
              <a:ext uri="{FF2B5EF4-FFF2-40B4-BE49-F238E27FC236}">
                <a16:creationId xmlns:a16="http://schemas.microsoft.com/office/drawing/2014/main" id="{DFD95512-73A1-47DB-9CFB-7A76CF05BC5B}"/>
              </a:ext>
            </a:extLst>
          </p:cNvPr>
          <p:cNvSpPr/>
          <p:nvPr/>
        </p:nvSpPr>
        <p:spPr>
          <a:xfrm>
            <a:off x="2016656" y="3305683"/>
            <a:ext cx="1600200" cy="381903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3555F83E-B805-41BD-A0D4-28F01705ACE6}"/>
              </a:ext>
            </a:extLst>
          </p:cNvPr>
          <p:cNvSpPr txBox="1"/>
          <p:nvPr/>
        </p:nvSpPr>
        <p:spPr>
          <a:xfrm>
            <a:off x="964141" y="1375582"/>
            <a:ext cx="40421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err="1"/>
              <a:t>Pyruvate</a:t>
            </a:r>
            <a:r>
              <a:rPr lang="pt-BR" sz="1100" dirty="0"/>
              <a:t>       -           +          +           +         +           +          +           -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DD5AB90-D8F3-4504-9EA3-81A6D0C4FEE7}"/>
              </a:ext>
            </a:extLst>
          </p:cNvPr>
          <p:cNvSpPr txBox="1"/>
          <p:nvPr/>
        </p:nvSpPr>
        <p:spPr>
          <a:xfrm>
            <a:off x="939213" y="1625461"/>
            <a:ext cx="4067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err="1"/>
              <a:t>Acetate</a:t>
            </a:r>
            <a:r>
              <a:rPr lang="pt-BR" sz="1100" dirty="0"/>
              <a:t>          -           -           +           -          +           -          +           -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A7EA26F7-5C43-43B0-A906-875715DAE7D3}"/>
              </a:ext>
            </a:extLst>
          </p:cNvPr>
          <p:cNvSpPr txBox="1"/>
          <p:nvPr/>
        </p:nvSpPr>
        <p:spPr>
          <a:xfrm>
            <a:off x="2254778" y="955535"/>
            <a:ext cx="730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IP: MPC1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D7D57506-64E7-4212-91FB-1E524ECC9713}"/>
              </a:ext>
            </a:extLst>
          </p:cNvPr>
          <p:cNvSpPr txBox="1"/>
          <p:nvPr/>
        </p:nvSpPr>
        <p:spPr>
          <a:xfrm>
            <a:off x="3874281" y="952894"/>
            <a:ext cx="730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IP: IgG</a:t>
            </a:r>
          </a:p>
        </p:txBody>
      </p:sp>
      <p:cxnSp>
        <p:nvCxnSpPr>
          <p:cNvPr id="50" name="Conector reto 49">
            <a:extLst>
              <a:ext uri="{FF2B5EF4-FFF2-40B4-BE49-F238E27FC236}">
                <a16:creationId xmlns:a16="http://schemas.microsoft.com/office/drawing/2014/main" id="{E7C656D6-787B-472F-B184-EEBB0F2E55AE}"/>
              </a:ext>
            </a:extLst>
          </p:cNvPr>
          <p:cNvCxnSpPr>
            <a:cxnSpLocks/>
          </p:cNvCxnSpPr>
          <p:nvPr/>
        </p:nvCxnSpPr>
        <p:spPr>
          <a:xfrm>
            <a:off x="1758610" y="1242555"/>
            <a:ext cx="1720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to 50">
            <a:extLst>
              <a:ext uri="{FF2B5EF4-FFF2-40B4-BE49-F238E27FC236}">
                <a16:creationId xmlns:a16="http://schemas.microsoft.com/office/drawing/2014/main" id="{FFCE1278-7529-47A7-9717-F6C683205947}"/>
              </a:ext>
            </a:extLst>
          </p:cNvPr>
          <p:cNvCxnSpPr>
            <a:cxnSpLocks/>
          </p:cNvCxnSpPr>
          <p:nvPr/>
        </p:nvCxnSpPr>
        <p:spPr>
          <a:xfrm>
            <a:off x="3726180" y="1242555"/>
            <a:ext cx="10266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17F2FBD6-109E-4096-862A-521AD88E5B43}"/>
              </a:ext>
            </a:extLst>
          </p:cNvPr>
          <p:cNvSpPr txBox="1"/>
          <p:nvPr/>
        </p:nvSpPr>
        <p:spPr>
          <a:xfrm>
            <a:off x="8062872" y="634092"/>
            <a:ext cx="27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 MPC1 </a:t>
            </a:r>
            <a:r>
              <a:rPr lang="pt-BR" dirty="0" err="1"/>
              <a:t>Blot</a:t>
            </a:r>
            <a:r>
              <a:rPr lang="pt-BR" dirty="0"/>
              <a:t>: MPC1</a:t>
            </a:r>
          </a:p>
        </p:txBody>
      </p:sp>
      <p:cxnSp>
        <p:nvCxnSpPr>
          <p:cNvPr id="55" name="Conector de Seta Reta 54">
            <a:extLst>
              <a:ext uri="{FF2B5EF4-FFF2-40B4-BE49-F238E27FC236}">
                <a16:creationId xmlns:a16="http://schemas.microsoft.com/office/drawing/2014/main" id="{A33722E0-DE0D-4FA3-8374-F5870E7A38CE}"/>
              </a:ext>
            </a:extLst>
          </p:cNvPr>
          <p:cNvCxnSpPr>
            <a:cxnSpLocks/>
          </p:cNvCxnSpPr>
          <p:nvPr/>
        </p:nvCxnSpPr>
        <p:spPr>
          <a:xfrm flipH="1">
            <a:off x="11541160" y="3770009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tângulo 55">
            <a:extLst>
              <a:ext uri="{FF2B5EF4-FFF2-40B4-BE49-F238E27FC236}">
                <a16:creationId xmlns:a16="http://schemas.microsoft.com/office/drawing/2014/main" id="{AFA1FE31-AB96-424B-9F0E-06B99EAD28EB}"/>
              </a:ext>
            </a:extLst>
          </p:cNvPr>
          <p:cNvSpPr/>
          <p:nvPr/>
        </p:nvSpPr>
        <p:spPr>
          <a:xfrm>
            <a:off x="8108592" y="3580003"/>
            <a:ext cx="1606908" cy="381903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BCF81926-4EBD-43CF-93FF-445760C46F8F}"/>
              </a:ext>
            </a:extLst>
          </p:cNvPr>
          <p:cNvSpPr txBox="1"/>
          <p:nvPr/>
        </p:nvSpPr>
        <p:spPr>
          <a:xfrm>
            <a:off x="7006801" y="1512742"/>
            <a:ext cx="40421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err="1"/>
              <a:t>Pyruvate</a:t>
            </a:r>
            <a:r>
              <a:rPr lang="pt-BR" sz="1100" dirty="0"/>
              <a:t>       -           +          +           +         +           +          +           -</a:t>
            </a:r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34988A53-E81E-48A4-B58E-74B157E22165}"/>
              </a:ext>
            </a:extLst>
          </p:cNvPr>
          <p:cNvSpPr txBox="1"/>
          <p:nvPr/>
        </p:nvSpPr>
        <p:spPr>
          <a:xfrm>
            <a:off x="6981873" y="1762621"/>
            <a:ext cx="40670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err="1"/>
              <a:t>Acetate</a:t>
            </a:r>
            <a:r>
              <a:rPr lang="pt-BR" sz="1100" dirty="0"/>
              <a:t>          -           -          +            -         +           -           +           -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BF4E7637-3397-48A3-8DF2-F43AAA05AFE7}"/>
              </a:ext>
            </a:extLst>
          </p:cNvPr>
          <p:cNvSpPr txBox="1"/>
          <p:nvPr/>
        </p:nvSpPr>
        <p:spPr>
          <a:xfrm>
            <a:off x="8297438" y="1118601"/>
            <a:ext cx="730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IP: MPC1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5E3E218D-6D84-4E10-B367-9EFAA9E6BA14}"/>
              </a:ext>
            </a:extLst>
          </p:cNvPr>
          <p:cNvSpPr txBox="1"/>
          <p:nvPr/>
        </p:nvSpPr>
        <p:spPr>
          <a:xfrm>
            <a:off x="9902628" y="1145195"/>
            <a:ext cx="730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IP: IgG</a:t>
            </a:r>
          </a:p>
        </p:txBody>
      </p:sp>
      <p:cxnSp>
        <p:nvCxnSpPr>
          <p:cNvPr id="61" name="Conector reto 60">
            <a:extLst>
              <a:ext uri="{FF2B5EF4-FFF2-40B4-BE49-F238E27FC236}">
                <a16:creationId xmlns:a16="http://schemas.microsoft.com/office/drawing/2014/main" id="{4C08039B-3082-4F3E-BB94-74C1BEA1DFFB}"/>
              </a:ext>
            </a:extLst>
          </p:cNvPr>
          <p:cNvCxnSpPr>
            <a:cxnSpLocks/>
          </p:cNvCxnSpPr>
          <p:nvPr/>
        </p:nvCxnSpPr>
        <p:spPr>
          <a:xfrm>
            <a:off x="7801270" y="1433055"/>
            <a:ext cx="16278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to 61">
            <a:extLst>
              <a:ext uri="{FF2B5EF4-FFF2-40B4-BE49-F238E27FC236}">
                <a16:creationId xmlns:a16="http://schemas.microsoft.com/office/drawing/2014/main" id="{7E3479C2-F8F7-451D-88E1-650694B02E6E}"/>
              </a:ext>
            </a:extLst>
          </p:cNvPr>
          <p:cNvCxnSpPr>
            <a:cxnSpLocks/>
          </p:cNvCxnSpPr>
          <p:nvPr/>
        </p:nvCxnSpPr>
        <p:spPr>
          <a:xfrm>
            <a:off x="9669780" y="1433055"/>
            <a:ext cx="11256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ector de Seta Reta 1">
            <a:extLst>
              <a:ext uri="{FF2B5EF4-FFF2-40B4-BE49-F238E27FC236}">
                <a16:creationId xmlns:a16="http://schemas.microsoft.com/office/drawing/2014/main" id="{E890AA3F-B4B1-3933-4D96-E6D776751393}"/>
              </a:ext>
            </a:extLst>
          </p:cNvPr>
          <p:cNvCxnSpPr>
            <a:cxnSpLocks/>
          </p:cNvCxnSpPr>
          <p:nvPr/>
        </p:nvCxnSpPr>
        <p:spPr>
          <a:xfrm flipH="1">
            <a:off x="11006150" y="2404492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1856AB94-6FB0-A57A-D5FC-558D7D453B38}"/>
              </a:ext>
            </a:extLst>
          </p:cNvPr>
          <p:cNvSpPr txBox="1"/>
          <p:nvPr/>
        </p:nvSpPr>
        <p:spPr>
          <a:xfrm flipH="1">
            <a:off x="11366959" y="2206614"/>
            <a:ext cx="82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IgG</a:t>
            </a:r>
          </a:p>
        </p:txBody>
      </p:sp>
    </p:spTree>
    <p:extLst>
      <p:ext uri="{BB962C8B-B14F-4D97-AF65-F5344CB8AC3E}">
        <p14:creationId xmlns:p14="http://schemas.microsoft.com/office/powerpoint/2010/main" val="3833924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Imagem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F7DBA396-6768-DFB3-ACAF-FD0C561F42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9" r="3593" b="6947"/>
          <a:stretch/>
        </p:blipFill>
        <p:spPr>
          <a:xfrm>
            <a:off x="960484" y="1699787"/>
            <a:ext cx="3297000" cy="2105557"/>
          </a:xfrm>
          <a:prstGeom prst="rect">
            <a:avLst/>
          </a:prstGeom>
        </p:spPr>
      </p:pic>
      <p:pic>
        <p:nvPicPr>
          <p:cNvPr id="5" name="Imagem 4" descr="Tela de um controle remoto&#10;&#10;Descrição gerada automaticamente com confiança média">
            <a:extLst>
              <a:ext uri="{FF2B5EF4-FFF2-40B4-BE49-F238E27FC236}">
                <a16:creationId xmlns:a16="http://schemas.microsoft.com/office/drawing/2014/main" id="{9B2C3C79-B764-D666-D8CD-A91C5A1FE6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7" r="3592" b="7239"/>
          <a:stretch/>
        </p:blipFill>
        <p:spPr>
          <a:xfrm>
            <a:off x="6686743" y="1514898"/>
            <a:ext cx="3297000" cy="210555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D6E1EBDC-D527-6084-1B9A-E01553838324}"/>
              </a:ext>
            </a:extLst>
          </p:cNvPr>
          <p:cNvSpPr txBox="1"/>
          <p:nvPr/>
        </p:nvSpPr>
        <p:spPr>
          <a:xfrm>
            <a:off x="269929" y="117105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3L</a:t>
            </a:r>
          </a:p>
        </p:txBody>
      </p:sp>
      <p:pic>
        <p:nvPicPr>
          <p:cNvPr id="8" name="Imagem 7" descr="Imagem em preto e branco&#10;&#10;Descrição gerada automaticamente">
            <a:extLst>
              <a:ext uri="{FF2B5EF4-FFF2-40B4-BE49-F238E27FC236}">
                <a16:creationId xmlns:a16="http://schemas.microsoft.com/office/drawing/2014/main" id="{4486C3F7-182E-79C5-3E56-2B032BE6871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4" r="3592" b="14368"/>
          <a:stretch/>
        </p:blipFill>
        <p:spPr>
          <a:xfrm>
            <a:off x="1069692" y="4372449"/>
            <a:ext cx="3297000" cy="2101837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EB4A66F-60DD-AC3B-031D-2678F67B97B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952" b="3613"/>
          <a:stretch/>
        </p:blipFill>
        <p:spPr>
          <a:xfrm>
            <a:off x="7049738" y="4370731"/>
            <a:ext cx="3297001" cy="2200508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1C3E45A1-A818-0835-8D87-BCF060C28820}"/>
              </a:ext>
            </a:extLst>
          </p:cNvPr>
          <p:cNvSpPr txBox="1"/>
          <p:nvPr/>
        </p:nvSpPr>
        <p:spPr>
          <a:xfrm>
            <a:off x="1582648" y="429372"/>
            <a:ext cx="27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 FBP1 </a:t>
            </a:r>
            <a:r>
              <a:rPr lang="pt-BR" dirty="0" err="1"/>
              <a:t>Blot</a:t>
            </a:r>
            <a:r>
              <a:rPr lang="pt-BR" dirty="0"/>
              <a:t>: </a:t>
            </a:r>
            <a:r>
              <a:rPr lang="pt-BR" dirty="0" err="1"/>
              <a:t>Acetyl</a:t>
            </a:r>
            <a:r>
              <a:rPr lang="pt-BR" dirty="0"/>
              <a:t> </a:t>
            </a:r>
            <a:r>
              <a:rPr lang="pt-BR" dirty="0" err="1"/>
              <a:t>lysine</a:t>
            </a:r>
            <a:endParaRPr lang="pt-BR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C8DE7CD-FB84-F307-37E2-C57021DD0D65}"/>
              </a:ext>
            </a:extLst>
          </p:cNvPr>
          <p:cNvSpPr txBox="1"/>
          <p:nvPr/>
        </p:nvSpPr>
        <p:spPr>
          <a:xfrm>
            <a:off x="1217441" y="955819"/>
            <a:ext cx="730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IP: FBP1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301A3C88-3C52-A96D-934E-716BE7318DF4}"/>
              </a:ext>
            </a:extLst>
          </p:cNvPr>
          <p:cNvSpPr txBox="1"/>
          <p:nvPr/>
        </p:nvSpPr>
        <p:spPr>
          <a:xfrm>
            <a:off x="1866917" y="798704"/>
            <a:ext cx="4503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IP IgG</a:t>
            </a:r>
          </a:p>
        </p:txBody>
      </p: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53950971-27E4-5EF4-DC73-E34438EB1DC6}"/>
              </a:ext>
            </a:extLst>
          </p:cNvPr>
          <p:cNvCxnSpPr>
            <a:cxnSpLocks/>
          </p:cNvCxnSpPr>
          <p:nvPr/>
        </p:nvCxnSpPr>
        <p:spPr>
          <a:xfrm>
            <a:off x="1264817" y="1251130"/>
            <a:ext cx="550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523B6769-0008-787A-8926-0C9990658F5E}"/>
              </a:ext>
            </a:extLst>
          </p:cNvPr>
          <p:cNvCxnSpPr>
            <a:cxnSpLocks/>
          </p:cNvCxnSpPr>
          <p:nvPr/>
        </p:nvCxnSpPr>
        <p:spPr>
          <a:xfrm>
            <a:off x="1938931" y="1239323"/>
            <a:ext cx="2856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533B6770-4A41-4160-458C-08C86D72B4A3}"/>
              </a:ext>
            </a:extLst>
          </p:cNvPr>
          <p:cNvSpPr txBox="1"/>
          <p:nvPr/>
        </p:nvSpPr>
        <p:spPr>
          <a:xfrm>
            <a:off x="2259419" y="957305"/>
            <a:ext cx="730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IP: FBP1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ECA67EEA-CF1A-88D6-C700-B584324E4288}"/>
              </a:ext>
            </a:extLst>
          </p:cNvPr>
          <p:cNvSpPr txBox="1"/>
          <p:nvPr/>
        </p:nvSpPr>
        <p:spPr>
          <a:xfrm>
            <a:off x="2908895" y="800190"/>
            <a:ext cx="4503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IP IgG</a:t>
            </a:r>
          </a:p>
        </p:txBody>
      </p:sp>
      <p:cxnSp>
        <p:nvCxnSpPr>
          <p:cNvPr id="26" name="Conector reto 25">
            <a:extLst>
              <a:ext uri="{FF2B5EF4-FFF2-40B4-BE49-F238E27FC236}">
                <a16:creationId xmlns:a16="http://schemas.microsoft.com/office/drawing/2014/main" id="{17076742-A513-7BBC-68F4-675D7DB3FE84}"/>
              </a:ext>
            </a:extLst>
          </p:cNvPr>
          <p:cNvCxnSpPr>
            <a:cxnSpLocks/>
          </p:cNvCxnSpPr>
          <p:nvPr/>
        </p:nvCxnSpPr>
        <p:spPr>
          <a:xfrm>
            <a:off x="2306795" y="1252616"/>
            <a:ext cx="550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FACC17D3-DAE1-56CC-CC53-9B35F11326C8}"/>
              </a:ext>
            </a:extLst>
          </p:cNvPr>
          <p:cNvCxnSpPr>
            <a:cxnSpLocks/>
          </p:cNvCxnSpPr>
          <p:nvPr/>
        </p:nvCxnSpPr>
        <p:spPr>
          <a:xfrm>
            <a:off x="2980909" y="1240809"/>
            <a:ext cx="2856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83A67BF4-6A9C-84AD-AB81-9185B7E1CF0D}"/>
              </a:ext>
            </a:extLst>
          </p:cNvPr>
          <p:cNvSpPr txBox="1"/>
          <p:nvPr/>
        </p:nvSpPr>
        <p:spPr>
          <a:xfrm>
            <a:off x="3266871" y="943976"/>
            <a:ext cx="730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IP: FBP1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08169E27-4F92-BC46-4B60-C437583660CF}"/>
              </a:ext>
            </a:extLst>
          </p:cNvPr>
          <p:cNvSpPr txBox="1"/>
          <p:nvPr/>
        </p:nvSpPr>
        <p:spPr>
          <a:xfrm>
            <a:off x="3916347" y="786861"/>
            <a:ext cx="4503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dirty="0"/>
              <a:t>IP IgG</a:t>
            </a:r>
          </a:p>
        </p:txBody>
      </p:sp>
      <p:cxnSp>
        <p:nvCxnSpPr>
          <p:cNvPr id="30" name="Conector reto 29">
            <a:extLst>
              <a:ext uri="{FF2B5EF4-FFF2-40B4-BE49-F238E27FC236}">
                <a16:creationId xmlns:a16="http://schemas.microsoft.com/office/drawing/2014/main" id="{59070207-7DF9-37CE-B8BE-572D058AAAF1}"/>
              </a:ext>
            </a:extLst>
          </p:cNvPr>
          <p:cNvCxnSpPr>
            <a:cxnSpLocks/>
          </p:cNvCxnSpPr>
          <p:nvPr/>
        </p:nvCxnSpPr>
        <p:spPr>
          <a:xfrm>
            <a:off x="3314247" y="1239287"/>
            <a:ext cx="550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to 30">
            <a:extLst>
              <a:ext uri="{FF2B5EF4-FFF2-40B4-BE49-F238E27FC236}">
                <a16:creationId xmlns:a16="http://schemas.microsoft.com/office/drawing/2014/main" id="{5017C93F-87B3-5E09-769D-751FBBE7ACEE}"/>
              </a:ext>
            </a:extLst>
          </p:cNvPr>
          <p:cNvCxnSpPr>
            <a:cxnSpLocks/>
          </p:cNvCxnSpPr>
          <p:nvPr/>
        </p:nvCxnSpPr>
        <p:spPr>
          <a:xfrm>
            <a:off x="3988361" y="1227480"/>
            <a:ext cx="2856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16DDBC9A-26FD-D6E7-69F0-CE9927E3474B}"/>
              </a:ext>
            </a:extLst>
          </p:cNvPr>
          <p:cNvSpPr txBox="1"/>
          <p:nvPr/>
        </p:nvSpPr>
        <p:spPr>
          <a:xfrm>
            <a:off x="7030379" y="429372"/>
            <a:ext cx="27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 FBP1 </a:t>
            </a:r>
            <a:r>
              <a:rPr lang="pt-BR" dirty="0" err="1"/>
              <a:t>Blot</a:t>
            </a:r>
            <a:r>
              <a:rPr lang="pt-BR" dirty="0"/>
              <a:t>: FBP1</a:t>
            </a:r>
          </a:p>
        </p:txBody>
      </p:sp>
      <p:sp>
        <p:nvSpPr>
          <p:cNvPr id="33" name="Retângulo 32">
            <a:extLst>
              <a:ext uri="{FF2B5EF4-FFF2-40B4-BE49-F238E27FC236}">
                <a16:creationId xmlns:a16="http://schemas.microsoft.com/office/drawing/2014/main" id="{DC72EC43-2945-A2C8-ED86-BD79541A05DF}"/>
              </a:ext>
            </a:extLst>
          </p:cNvPr>
          <p:cNvSpPr/>
          <p:nvPr/>
        </p:nvSpPr>
        <p:spPr>
          <a:xfrm>
            <a:off x="2908895" y="2567677"/>
            <a:ext cx="1025272" cy="325646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4" name="Conector de Seta Reta 33">
            <a:extLst>
              <a:ext uri="{FF2B5EF4-FFF2-40B4-BE49-F238E27FC236}">
                <a16:creationId xmlns:a16="http://schemas.microsoft.com/office/drawing/2014/main" id="{D5B27843-F6A5-5E2E-FA11-58C3B38E696C}"/>
              </a:ext>
            </a:extLst>
          </p:cNvPr>
          <p:cNvCxnSpPr>
            <a:cxnSpLocks/>
          </p:cNvCxnSpPr>
          <p:nvPr/>
        </p:nvCxnSpPr>
        <p:spPr>
          <a:xfrm flipH="1">
            <a:off x="4059575" y="2737640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tângulo 34">
            <a:extLst>
              <a:ext uri="{FF2B5EF4-FFF2-40B4-BE49-F238E27FC236}">
                <a16:creationId xmlns:a16="http://schemas.microsoft.com/office/drawing/2014/main" id="{41B1CACA-DC7E-D9B6-30F4-B17DA5694B92}"/>
              </a:ext>
            </a:extLst>
          </p:cNvPr>
          <p:cNvSpPr/>
          <p:nvPr/>
        </p:nvSpPr>
        <p:spPr>
          <a:xfrm>
            <a:off x="8656878" y="2404854"/>
            <a:ext cx="1025272" cy="325646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6" name="Conector de Seta Reta 35">
            <a:extLst>
              <a:ext uri="{FF2B5EF4-FFF2-40B4-BE49-F238E27FC236}">
                <a16:creationId xmlns:a16="http://schemas.microsoft.com/office/drawing/2014/main" id="{D4A33EEE-A34D-C480-39F5-8279C607F1E0}"/>
              </a:ext>
            </a:extLst>
          </p:cNvPr>
          <p:cNvCxnSpPr>
            <a:cxnSpLocks/>
          </p:cNvCxnSpPr>
          <p:nvPr/>
        </p:nvCxnSpPr>
        <p:spPr>
          <a:xfrm flipH="1">
            <a:off x="9801139" y="2564394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>
            <a:extLst>
              <a:ext uri="{FF2B5EF4-FFF2-40B4-BE49-F238E27FC236}">
                <a16:creationId xmlns:a16="http://schemas.microsoft.com/office/drawing/2014/main" id="{D08F0383-F9E2-67FC-8859-88F01FA4D6F9}"/>
              </a:ext>
            </a:extLst>
          </p:cNvPr>
          <p:cNvCxnSpPr>
            <a:cxnSpLocks/>
          </p:cNvCxnSpPr>
          <p:nvPr/>
        </p:nvCxnSpPr>
        <p:spPr>
          <a:xfrm flipH="1">
            <a:off x="9941624" y="2131533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A7CBBC98-92CC-44E1-5340-047664E5C1AE}"/>
              </a:ext>
            </a:extLst>
          </p:cNvPr>
          <p:cNvSpPr txBox="1"/>
          <p:nvPr/>
        </p:nvSpPr>
        <p:spPr>
          <a:xfrm flipH="1">
            <a:off x="10302433" y="1933655"/>
            <a:ext cx="82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IgG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22FE2BE4-C9D6-0B82-061B-1AC29A5EF6D6}"/>
              </a:ext>
            </a:extLst>
          </p:cNvPr>
          <p:cNvSpPr txBox="1"/>
          <p:nvPr/>
        </p:nvSpPr>
        <p:spPr>
          <a:xfrm>
            <a:off x="1662332" y="4003117"/>
            <a:ext cx="2111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Whole </a:t>
            </a:r>
            <a:r>
              <a:rPr lang="pt-BR" dirty="0" err="1"/>
              <a:t>extract</a:t>
            </a:r>
            <a:r>
              <a:rPr lang="pt-BR" dirty="0"/>
              <a:t>: FBP1 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7B03FC76-DA82-1660-223B-3D897B848257}"/>
              </a:ext>
            </a:extLst>
          </p:cNvPr>
          <p:cNvSpPr txBox="1"/>
          <p:nvPr/>
        </p:nvSpPr>
        <p:spPr>
          <a:xfrm>
            <a:off x="7049738" y="3970764"/>
            <a:ext cx="31675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Whole </a:t>
            </a:r>
            <a:r>
              <a:rPr lang="pt-BR" dirty="0" err="1"/>
              <a:t>extract</a:t>
            </a:r>
            <a:r>
              <a:rPr lang="pt-BR" dirty="0"/>
              <a:t>: Alpha </a:t>
            </a:r>
            <a:r>
              <a:rPr lang="pt-BR" dirty="0" err="1"/>
              <a:t>tubulin</a:t>
            </a:r>
            <a:r>
              <a:rPr lang="pt-BR" dirty="0"/>
              <a:t> </a:t>
            </a:r>
          </a:p>
        </p:txBody>
      </p:sp>
      <p:sp>
        <p:nvSpPr>
          <p:cNvPr id="42" name="Retângulo 41">
            <a:extLst>
              <a:ext uri="{FF2B5EF4-FFF2-40B4-BE49-F238E27FC236}">
                <a16:creationId xmlns:a16="http://schemas.microsoft.com/office/drawing/2014/main" id="{9CAE3651-D164-4997-6C56-D74FA5BF4769}"/>
              </a:ext>
            </a:extLst>
          </p:cNvPr>
          <p:cNvSpPr/>
          <p:nvPr/>
        </p:nvSpPr>
        <p:spPr>
          <a:xfrm>
            <a:off x="1695185" y="5912674"/>
            <a:ext cx="2378037" cy="226705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Retângulo 42">
            <a:extLst>
              <a:ext uri="{FF2B5EF4-FFF2-40B4-BE49-F238E27FC236}">
                <a16:creationId xmlns:a16="http://schemas.microsoft.com/office/drawing/2014/main" id="{CD95969E-013B-8F3A-BFAE-FC62A3BEF470}"/>
              </a:ext>
            </a:extLst>
          </p:cNvPr>
          <p:cNvSpPr/>
          <p:nvPr/>
        </p:nvSpPr>
        <p:spPr>
          <a:xfrm>
            <a:off x="7625659" y="5349922"/>
            <a:ext cx="2580595" cy="338277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3858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A40D44B8-B6EE-4CDD-8E06-937D1868F5E5}"/>
              </a:ext>
            </a:extLst>
          </p:cNvPr>
          <p:cNvSpPr txBox="1"/>
          <p:nvPr/>
        </p:nvSpPr>
        <p:spPr>
          <a:xfrm>
            <a:off x="213063" y="244414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3M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149BAE6-57C4-4961-A48C-D19E594507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8" t="10073" r="21838" b="8015"/>
          <a:stretch/>
        </p:blipFill>
        <p:spPr>
          <a:xfrm>
            <a:off x="964141" y="1214504"/>
            <a:ext cx="4455458" cy="3239805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6BA183E4-A0C0-45D4-A237-49B57D8904D9}"/>
              </a:ext>
            </a:extLst>
          </p:cNvPr>
          <p:cNvSpPr txBox="1"/>
          <p:nvPr/>
        </p:nvSpPr>
        <p:spPr>
          <a:xfrm>
            <a:off x="1582648" y="634092"/>
            <a:ext cx="27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 FBP1 </a:t>
            </a:r>
            <a:r>
              <a:rPr lang="pt-BR" dirty="0" err="1"/>
              <a:t>Blot</a:t>
            </a:r>
            <a:r>
              <a:rPr lang="pt-BR" dirty="0"/>
              <a:t>: </a:t>
            </a:r>
            <a:r>
              <a:rPr lang="pt-BR" dirty="0" err="1"/>
              <a:t>Acetyl</a:t>
            </a:r>
            <a:r>
              <a:rPr lang="pt-BR" dirty="0"/>
              <a:t> </a:t>
            </a:r>
            <a:r>
              <a:rPr lang="pt-BR" dirty="0" err="1"/>
              <a:t>lysine</a:t>
            </a:r>
            <a:endParaRPr lang="pt-BR" dirty="0"/>
          </a:p>
        </p:txBody>
      </p:sp>
      <p:cxnSp>
        <p:nvCxnSpPr>
          <p:cNvPr id="6" name="Conector de Seta Reta 5">
            <a:extLst>
              <a:ext uri="{FF2B5EF4-FFF2-40B4-BE49-F238E27FC236}">
                <a16:creationId xmlns:a16="http://schemas.microsoft.com/office/drawing/2014/main" id="{DF6AA746-FC81-4F3B-ACDF-035F61F18C4B}"/>
              </a:ext>
            </a:extLst>
          </p:cNvPr>
          <p:cNvCxnSpPr>
            <a:cxnSpLocks/>
          </p:cNvCxnSpPr>
          <p:nvPr/>
        </p:nvCxnSpPr>
        <p:spPr>
          <a:xfrm>
            <a:off x="284789" y="2967665"/>
            <a:ext cx="4294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ângulo 6">
            <a:extLst>
              <a:ext uri="{FF2B5EF4-FFF2-40B4-BE49-F238E27FC236}">
                <a16:creationId xmlns:a16="http://schemas.microsoft.com/office/drawing/2014/main" id="{090AB20C-8B80-40B4-8332-7985AA8D1786}"/>
              </a:ext>
            </a:extLst>
          </p:cNvPr>
          <p:cNvSpPr/>
          <p:nvPr/>
        </p:nvSpPr>
        <p:spPr>
          <a:xfrm>
            <a:off x="1454677" y="2653553"/>
            <a:ext cx="2419603" cy="600635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B30901-CC5B-4689-B0A8-5E1ACCDD2516}"/>
              </a:ext>
            </a:extLst>
          </p:cNvPr>
          <p:cNvSpPr txBox="1"/>
          <p:nvPr/>
        </p:nvSpPr>
        <p:spPr>
          <a:xfrm>
            <a:off x="939213" y="1562705"/>
            <a:ext cx="44554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err="1"/>
              <a:t>Acetate</a:t>
            </a:r>
            <a:r>
              <a:rPr lang="pt-BR" sz="1100" dirty="0"/>
              <a:t>          -           -             +            +            +             -            +         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1C6AE5B-F95C-4322-AE25-144431683C9D}"/>
              </a:ext>
            </a:extLst>
          </p:cNvPr>
          <p:cNvSpPr txBox="1"/>
          <p:nvPr/>
        </p:nvSpPr>
        <p:spPr>
          <a:xfrm>
            <a:off x="2254778" y="955535"/>
            <a:ext cx="730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IP: FBP1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4952F488-9CC6-44F3-8CD5-A62EE169B300}"/>
              </a:ext>
            </a:extLst>
          </p:cNvPr>
          <p:cNvSpPr txBox="1"/>
          <p:nvPr/>
        </p:nvSpPr>
        <p:spPr>
          <a:xfrm>
            <a:off x="3874281" y="952894"/>
            <a:ext cx="730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IP: IgG</a:t>
            </a: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6C83EF05-9C41-4A00-917C-2ADCDE8F1B25}"/>
              </a:ext>
            </a:extLst>
          </p:cNvPr>
          <p:cNvCxnSpPr>
            <a:cxnSpLocks/>
          </p:cNvCxnSpPr>
          <p:nvPr/>
        </p:nvCxnSpPr>
        <p:spPr>
          <a:xfrm>
            <a:off x="1758610" y="1242555"/>
            <a:ext cx="1720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5C4773EE-66EA-4739-9FFD-9AC10FD72F80}"/>
              </a:ext>
            </a:extLst>
          </p:cNvPr>
          <p:cNvCxnSpPr>
            <a:cxnSpLocks/>
          </p:cNvCxnSpPr>
          <p:nvPr/>
        </p:nvCxnSpPr>
        <p:spPr>
          <a:xfrm>
            <a:off x="3726180" y="1242555"/>
            <a:ext cx="10266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m 14">
            <a:extLst>
              <a:ext uri="{FF2B5EF4-FFF2-40B4-BE49-F238E27FC236}">
                <a16:creationId xmlns:a16="http://schemas.microsoft.com/office/drawing/2014/main" id="{5432FDB8-DD87-4D2B-B493-01E680D12A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0" t="3818" r="21030" b="9426"/>
          <a:stretch/>
        </p:blipFill>
        <p:spPr>
          <a:xfrm>
            <a:off x="7207478" y="1214503"/>
            <a:ext cx="4333386" cy="3239805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5DF06C7E-FC1B-460B-BA9A-B025C9A2E2A6}"/>
              </a:ext>
            </a:extLst>
          </p:cNvPr>
          <p:cNvSpPr txBox="1"/>
          <p:nvPr/>
        </p:nvSpPr>
        <p:spPr>
          <a:xfrm>
            <a:off x="7786222" y="634092"/>
            <a:ext cx="273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IP: FBP1 </a:t>
            </a:r>
            <a:r>
              <a:rPr lang="pt-BR" dirty="0" err="1"/>
              <a:t>Blot</a:t>
            </a:r>
            <a:r>
              <a:rPr lang="pt-BR" dirty="0"/>
              <a:t>: FBP1</a:t>
            </a:r>
          </a:p>
        </p:txBody>
      </p: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8264A541-BEC2-4B3D-AE88-2E963615C076}"/>
              </a:ext>
            </a:extLst>
          </p:cNvPr>
          <p:cNvCxnSpPr>
            <a:cxnSpLocks/>
          </p:cNvCxnSpPr>
          <p:nvPr/>
        </p:nvCxnSpPr>
        <p:spPr>
          <a:xfrm>
            <a:off x="6488363" y="2967665"/>
            <a:ext cx="4294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ângulo 17">
            <a:extLst>
              <a:ext uri="{FF2B5EF4-FFF2-40B4-BE49-F238E27FC236}">
                <a16:creationId xmlns:a16="http://schemas.microsoft.com/office/drawing/2014/main" id="{07C703E8-17B2-444B-9203-BAFFC7CCFA3D}"/>
              </a:ext>
            </a:extLst>
          </p:cNvPr>
          <p:cNvSpPr/>
          <p:nvPr/>
        </p:nvSpPr>
        <p:spPr>
          <a:xfrm>
            <a:off x="7786222" y="2707343"/>
            <a:ext cx="2218390" cy="600635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EEE62C77-EDAE-42CE-B81C-F3C2C45680C0}"/>
              </a:ext>
            </a:extLst>
          </p:cNvPr>
          <p:cNvSpPr txBox="1"/>
          <p:nvPr/>
        </p:nvSpPr>
        <p:spPr>
          <a:xfrm>
            <a:off x="7142787" y="1562705"/>
            <a:ext cx="44554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err="1"/>
              <a:t>Acetate</a:t>
            </a:r>
            <a:r>
              <a:rPr lang="pt-BR" sz="1100" dirty="0"/>
              <a:t>          -           -             +            +            +             -            +         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3EFCDA7-6458-45A6-BA14-D6551CCC9FAB}"/>
              </a:ext>
            </a:extLst>
          </p:cNvPr>
          <p:cNvSpPr txBox="1"/>
          <p:nvPr/>
        </p:nvSpPr>
        <p:spPr>
          <a:xfrm>
            <a:off x="8458352" y="955535"/>
            <a:ext cx="730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IP: FBP1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5F574610-99C5-489A-817C-A2DB1B8FE002}"/>
              </a:ext>
            </a:extLst>
          </p:cNvPr>
          <p:cNvSpPr txBox="1"/>
          <p:nvPr/>
        </p:nvSpPr>
        <p:spPr>
          <a:xfrm>
            <a:off x="10077855" y="952894"/>
            <a:ext cx="730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IP: IgG</a:t>
            </a:r>
          </a:p>
        </p:txBody>
      </p:sp>
      <p:cxnSp>
        <p:nvCxnSpPr>
          <p:cNvPr id="22" name="Conector reto 21">
            <a:extLst>
              <a:ext uri="{FF2B5EF4-FFF2-40B4-BE49-F238E27FC236}">
                <a16:creationId xmlns:a16="http://schemas.microsoft.com/office/drawing/2014/main" id="{05994DE8-3BEE-433C-8B67-C89D4179D0F7}"/>
              </a:ext>
            </a:extLst>
          </p:cNvPr>
          <p:cNvCxnSpPr>
            <a:cxnSpLocks/>
          </p:cNvCxnSpPr>
          <p:nvPr/>
        </p:nvCxnSpPr>
        <p:spPr>
          <a:xfrm>
            <a:off x="7962184" y="1242555"/>
            <a:ext cx="1720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id="{37C70816-3EA8-4544-97C9-D86D4BAD87B3}"/>
              </a:ext>
            </a:extLst>
          </p:cNvPr>
          <p:cNvCxnSpPr>
            <a:cxnSpLocks/>
          </p:cNvCxnSpPr>
          <p:nvPr/>
        </p:nvCxnSpPr>
        <p:spPr>
          <a:xfrm>
            <a:off x="9929754" y="1242555"/>
            <a:ext cx="10266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de Seta Reta 2">
            <a:extLst>
              <a:ext uri="{FF2B5EF4-FFF2-40B4-BE49-F238E27FC236}">
                <a16:creationId xmlns:a16="http://schemas.microsoft.com/office/drawing/2014/main" id="{8838A3D1-292B-D342-8745-B54B1B7165A5}"/>
              </a:ext>
            </a:extLst>
          </p:cNvPr>
          <p:cNvCxnSpPr>
            <a:cxnSpLocks/>
          </p:cNvCxnSpPr>
          <p:nvPr/>
        </p:nvCxnSpPr>
        <p:spPr>
          <a:xfrm flipH="1">
            <a:off x="11057189" y="2022193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A254BB0A-1EC4-C747-52BE-5B566D3573AC}"/>
              </a:ext>
            </a:extLst>
          </p:cNvPr>
          <p:cNvSpPr txBox="1"/>
          <p:nvPr/>
        </p:nvSpPr>
        <p:spPr>
          <a:xfrm flipH="1">
            <a:off x="11417998" y="1824315"/>
            <a:ext cx="82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IgG</a:t>
            </a:r>
          </a:p>
        </p:txBody>
      </p:sp>
    </p:spTree>
    <p:extLst>
      <p:ext uri="{BB962C8B-B14F-4D97-AF65-F5344CB8AC3E}">
        <p14:creationId xmlns:p14="http://schemas.microsoft.com/office/powerpoint/2010/main" val="4210881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B719D04-242E-47BB-BAC3-0FD7350C65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3" t="47824" r="28140" b="6826"/>
          <a:stretch/>
        </p:blipFill>
        <p:spPr>
          <a:xfrm rot="186497" flipH="1">
            <a:off x="2127824" y="3289593"/>
            <a:ext cx="5656992" cy="3270627"/>
          </a:xfrm>
          <a:prstGeom prst="rect">
            <a:avLst/>
          </a:prstGeom>
        </p:spPr>
      </p:pic>
      <p:pic>
        <p:nvPicPr>
          <p:cNvPr id="40" name="Imagem 39">
            <a:extLst>
              <a:ext uri="{FF2B5EF4-FFF2-40B4-BE49-F238E27FC236}">
                <a16:creationId xmlns:a16="http://schemas.microsoft.com/office/drawing/2014/main" id="{A7816B86-DCC7-4B4A-AC52-A85C3B9089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7" t="26288" r="6152" b="15137"/>
          <a:stretch/>
        </p:blipFill>
        <p:spPr>
          <a:xfrm>
            <a:off x="1949387" y="517237"/>
            <a:ext cx="6455547" cy="302951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5B824419-2693-4AD7-82B7-51B3FEF954E2}"/>
              </a:ext>
            </a:extLst>
          </p:cNvPr>
          <p:cNvSpPr txBox="1"/>
          <p:nvPr/>
        </p:nvSpPr>
        <p:spPr>
          <a:xfrm>
            <a:off x="4564909" y="73655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GLUT2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05F0B90-79B8-4AA3-AA29-7874E38C13CB}"/>
              </a:ext>
            </a:extLst>
          </p:cNvPr>
          <p:cNvSpPr txBox="1"/>
          <p:nvPr/>
        </p:nvSpPr>
        <p:spPr>
          <a:xfrm>
            <a:off x="4488723" y="3380624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Caveolin</a:t>
            </a:r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A500060-5AD5-4CD8-84E9-AF9F2EE96AA2}"/>
              </a:ext>
            </a:extLst>
          </p:cNvPr>
          <p:cNvSpPr txBox="1"/>
          <p:nvPr/>
        </p:nvSpPr>
        <p:spPr>
          <a:xfrm>
            <a:off x="365463" y="125767"/>
            <a:ext cx="1669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 Appendix</a:t>
            </a:r>
            <a:r>
              <a:rPr lang="pt-BR" dirty="0"/>
              <a:t> Figure S2B</a:t>
            </a: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84A452E7-C156-4E3E-B187-45223DF5E5EB}"/>
              </a:ext>
            </a:extLst>
          </p:cNvPr>
          <p:cNvCxnSpPr>
            <a:cxnSpLocks/>
          </p:cNvCxnSpPr>
          <p:nvPr/>
        </p:nvCxnSpPr>
        <p:spPr>
          <a:xfrm>
            <a:off x="2621399" y="1095442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2F03E1C3-523C-47CD-BF10-C7EFC1DF29CF}"/>
              </a:ext>
            </a:extLst>
          </p:cNvPr>
          <p:cNvCxnSpPr>
            <a:cxnSpLocks/>
          </p:cNvCxnSpPr>
          <p:nvPr/>
        </p:nvCxnSpPr>
        <p:spPr>
          <a:xfrm>
            <a:off x="3678730" y="1095442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28D64C6-1A2D-42D2-B218-E674F251ED23}"/>
              </a:ext>
            </a:extLst>
          </p:cNvPr>
          <p:cNvSpPr txBox="1"/>
          <p:nvPr/>
        </p:nvSpPr>
        <p:spPr>
          <a:xfrm>
            <a:off x="2901500" y="755164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56A480E6-725E-41CC-B50A-7FB3C40BD112}"/>
              </a:ext>
            </a:extLst>
          </p:cNvPr>
          <p:cNvSpPr txBox="1"/>
          <p:nvPr/>
        </p:nvSpPr>
        <p:spPr>
          <a:xfrm>
            <a:off x="3834495" y="713632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3433056E-E341-447D-8D44-25D9D9DF5C56}"/>
              </a:ext>
            </a:extLst>
          </p:cNvPr>
          <p:cNvCxnSpPr>
            <a:cxnSpLocks/>
          </p:cNvCxnSpPr>
          <p:nvPr/>
        </p:nvCxnSpPr>
        <p:spPr>
          <a:xfrm flipH="1">
            <a:off x="8401235" y="1977544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CF1E5448-D13E-4E12-892D-D47FC0B6CDC9}"/>
              </a:ext>
            </a:extLst>
          </p:cNvPr>
          <p:cNvCxnSpPr>
            <a:cxnSpLocks/>
          </p:cNvCxnSpPr>
          <p:nvPr/>
        </p:nvCxnSpPr>
        <p:spPr>
          <a:xfrm>
            <a:off x="5111409" y="1124496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13E81736-1F0F-41A4-8895-9411F5D83CCC}"/>
              </a:ext>
            </a:extLst>
          </p:cNvPr>
          <p:cNvCxnSpPr>
            <a:cxnSpLocks/>
          </p:cNvCxnSpPr>
          <p:nvPr/>
        </p:nvCxnSpPr>
        <p:spPr>
          <a:xfrm>
            <a:off x="6243201" y="1082964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203E5775-3FF2-444A-AB50-3F03CBD1F66C}"/>
              </a:ext>
            </a:extLst>
          </p:cNvPr>
          <p:cNvSpPr txBox="1"/>
          <p:nvPr/>
        </p:nvSpPr>
        <p:spPr>
          <a:xfrm>
            <a:off x="5391486" y="744732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AE8454C7-5E7D-46CD-BE1F-D49F035C8AB8}"/>
              </a:ext>
            </a:extLst>
          </p:cNvPr>
          <p:cNvSpPr txBox="1"/>
          <p:nvPr/>
        </p:nvSpPr>
        <p:spPr>
          <a:xfrm>
            <a:off x="6448817" y="726110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F4D2EF3E-755D-476C-A295-61E6026B3C7E}"/>
              </a:ext>
            </a:extLst>
          </p:cNvPr>
          <p:cNvSpPr/>
          <p:nvPr/>
        </p:nvSpPr>
        <p:spPr>
          <a:xfrm>
            <a:off x="2514849" y="1803871"/>
            <a:ext cx="2087632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C04DF90A-FA5F-4CFD-A371-E3A1660C127C}"/>
              </a:ext>
            </a:extLst>
          </p:cNvPr>
          <p:cNvSpPr/>
          <p:nvPr/>
        </p:nvSpPr>
        <p:spPr>
          <a:xfrm>
            <a:off x="5111409" y="1796707"/>
            <a:ext cx="2087632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C5A17389-DFBE-404E-9B44-C51326D5B899}"/>
              </a:ext>
            </a:extLst>
          </p:cNvPr>
          <p:cNvSpPr txBox="1"/>
          <p:nvPr/>
        </p:nvSpPr>
        <p:spPr>
          <a:xfrm>
            <a:off x="3287318" y="348707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Ileum</a:t>
            </a:r>
            <a:endParaRPr lang="pt-BR" dirty="0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C590AA57-4306-474E-9C10-3A018F7AFD44}"/>
              </a:ext>
            </a:extLst>
          </p:cNvPr>
          <p:cNvSpPr txBox="1"/>
          <p:nvPr/>
        </p:nvSpPr>
        <p:spPr>
          <a:xfrm>
            <a:off x="5793868" y="346811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Colon</a:t>
            </a:r>
            <a:endParaRPr lang="pt-BR" dirty="0"/>
          </a:p>
        </p:txBody>
      </p:sp>
      <p:cxnSp>
        <p:nvCxnSpPr>
          <p:cNvPr id="41" name="Conector reto 40">
            <a:extLst>
              <a:ext uri="{FF2B5EF4-FFF2-40B4-BE49-F238E27FC236}">
                <a16:creationId xmlns:a16="http://schemas.microsoft.com/office/drawing/2014/main" id="{10E54AF2-9190-4209-91DF-93017D4A06B6}"/>
              </a:ext>
            </a:extLst>
          </p:cNvPr>
          <p:cNvCxnSpPr>
            <a:cxnSpLocks/>
          </p:cNvCxnSpPr>
          <p:nvPr/>
        </p:nvCxnSpPr>
        <p:spPr>
          <a:xfrm>
            <a:off x="2631755" y="4575144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to 41">
            <a:extLst>
              <a:ext uri="{FF2B5EF4-FFF2-40B4-BE49-F238E27FC236}">
                <a16:creationId xmlns:a16="http://schemas.microsoft.com/office/drawing/2014/main" id="{1E2B18DA-F915-44D6-BE06-59142EEC6272}"/>
              </a:ext>
            </a:extLst>
          </p:cNvPr>
          <p:cNvCxnSpPr>
            <a:cxnSpLocks/>
          </p:cNvCxnSpPr>
          <p:nvPr/>
        </p:nvCxnSpPr>
        <p:spPr>
          <a:xfrm>
            <a:off x="3689086" y="4575144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F42BCDA4-8AC3-4ECE-BFE4-54EB8AACE22F}"/>
              </a:ext>
            </a:extLst>
          </p:cNvPr>
          <p:cNvSpPr txBox="1"/>
          <p:nvPr/>
        </p:nvSpPr>
        <p:spPr>
          <a:xfrm>
            <a:off x="2911856" y="4234866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622612BB-6C8E-4A1E-B3D7-68AE5305398E}"/>
              </a:ext>
            </a:extLst>
          </p:cNvPr>
          <p:cNvSpPr txBox="1"/>
          <p:nvPr/>
        </p:nvSpPr>
        <p:spPr>
          <a:xfrm>
            <a:off x="3844851" y="4193334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cxnSp>
        <p:nvCxnSpPr>
          <p:cNvPr id="45" name="Conector de Seta Reta 44">
            <a:extLst>
              <a:ext uri="{FF2B5EF4-FFF2-40B4-BE49-F238E27FC236}">
                <a16:creationId xmlns:a16="http://schemas.microsoft.com/office/drawing/2014/main" id="{EA7B4E00-30F5-4325-8B39-ED98F51C133C}"/>
              </a:ext>
            </a:extLst>
          </p:cNvPr>
          <p:cNvCxnSpPr>
            <a:cxnSpLocks/>
          </p:cNvCxnSpPr>
          <p:nvPr/>
        </p:nvCxnSpPr>
        <p:spPr>
          <a:xfrm flipH="1">
            <a:off x="7784816" y="5098658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to 45">
            <a:extLst>
              <a:ext uri="{FF2B5EF4-FFF2-40B4-BE49-F238E27FC236}">
                <a16:creationId xmlns:a16="http://schemas.microsoft.com/office/drawing/2014/main" id="{DAD0F2C9-C2C9-42B5-8325-035F1ED15D5F}"/>
              </a:ext>
            </a:extLst>
          </p:cNvPr>
          <p:cNvCxnSpPr>
            <a:cxnSpLocks/>
          </p:cNvCxnSpPr>
          <p:nvPr/>
        </p:nvCxnSpPr>
        <p:spPr>
          <a:xfrm>
            <a:off x="5358246" y="4600682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to 46">
            <a:extLst>
              <a:ext uri="{FF2B5EF4-FFF2-40B4-BE49-F238E27FC236}">
                <a16:creationId xmlns:a16="http://schemas.microsoft.com/office/drawing/2014/main" id="{F30ABEB2-1BBD-4424-AB0D-AFF136F328DD}"/>
              </a:ext>
            </a:extLst>
          </p:cNvPr>
          <p:cNvCxnSpPr>
            <a:cxnSpLocks/>
          </p:cNvCxnSpPr>
          <p:nvPr/>
        </p:nvCxnSpPr>
        <p:spPr>
          <a:xfrm>
            <a:off x="6490038" y="4559150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BBD216CD-1377-4A17-9549-4B56CCC5068C}"/>
              </a:ext>
            </a:extLst>
          </p:cNvPr>
          <p:cNvSpPr txBox="1"/>
          <p:nvPr/>
        </p:nvSpPr>
        <p:spPr>
          <a:xfrm>
            <a:off x="5638323" y="4220918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A424716F-E6C5-4424-98F7-04896A8D3492}"/>
              </a:ext>
            </a:extLst>
          </p:cNvPr>
          <p:cNvSpPr txBox="1"/>
          <p:nvPr/>
        </p:nvSpPr>
        <p:spPr>
          <a:xfrm>
            <a:off x="6695654" y="4202296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6F8D1BE5-77F5-4F47-AC1B-B0BF9A25F88B}"/>
              </a:ext>
            </a:extLst>
          </p:cNvPr>
          <p:cNvSpPr/>
          <p:nvPr/>
        </p:nvSpPr>
        <p:spPr>
          <a:xfrm>
            <a:off x="3415300" y="4902943"/>
            <a:ext cx="1959650" cy="36933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1" name="Retângulo 50">
            <a:extLst>
              <a:ext uri="{FF2B5EF4-FFF2-40B4-BE49-F238E27FC236}">
                <a16:creationId xmlns:a16="http://schemas.microsoft.com/office/drawing/2014/main" id="{8141063B-1297-4F69-9AAB-E6C05B368D7D}"/>
              </a:ext>
            </a:extLst>
          </p:cNvPr>
          <p:cNvSpPr/>
          <p:nvPr/>
        </p:nvSpPr>
        <p:spPr>
          <a:xfrm>
            <a:off x="5418303" y="4908701"/>
            <a:ext cx="1959650" cy="36933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16081343-FC24-43C4-92A7-4A3F22D719C7}"/>
              </a:ext>
            </a:extLst>
          </p:cNvPr>
          <p:cNvSpPr txBox="1"/>
          <p:nvPr/>
        </p:nvSpPr>
        <p:spPr>
          <a:xfrm>
            <a:off x="3297674" y="3828409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Ileum</a:t>
            </a:r>
            <a:endParaRPr lang="pt-BR" dirty="0"/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A791C406-D6D0-4A3F-A050-FBA6AB7988B1}"/>
              </a:ext>
            </a:extLst>
          </p:cNvPr>
          <p:cNvSpPr txBox="1"/>
          <p:nvPr/>
        </p:nvSpPr>
        <p:spPr>
          <a:xfrm>
            <a:off x="6040705" y="3822997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Colon</a:t>
            </a:r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5F1AD7A-2E62-E7D7-BF04-DAE8758001DD}"/>
              </a:ext>
            </a:extLst>
          </p:cNvPr>
          <p:cNvSpPr txBox="1"/>
          <p:nvPr/>
        </p:nvSpPr>
        <p:spPr>
          <a:xfrm>
            <a:off x="8806350" y="1803871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Glut2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DA715AD4-C3C7-7FE5-1C64-65EFBCC736C0}"/>
              </a:ext>
            </a:extLst>
          </p:cNvPr>
          <p:cNvSpPr txBox="1"/>
          <p:nvPr/>
        </p:nvSpPr>
        <p:spPr>
          <a:xfrm>
            <a:off x="8276190" y="4822392"/>
            <a:ext cx="98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Caveolin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11891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m 43">
            <a:extLst>
              <a:ext uri="{FF2B5EF4-FFF2-40B4-BE49-F238E27FC236}">
                <a16:creationId xmlns:a16="http://schemas.microsoft.com/office/drawing/2014/main" id="{AA7CF85F-AFC1-47C9-A273-44952635C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823" y="3888227"/>
            <a:ext cx="3628491" cy="2542285"/>
          </a:xfrm>
          <a:prstGeom prst="rect">
            <a:avLst/>
          </a:prstGeom>
        </p:spPr>
      </p:pic>
      <p:pic>
        <p:nvPicPr>
          <p:cNvPr id="46" name="Imagem 45">
            <a:extLst>
              <a:ext uri="{FF2B5EF4-FFF2-40B4-BE49-F238E27FC236}">
                <a16:creationId xmlns:a16="http://schemas.microsoft.com/office/drawing/2014/main" id="{37B35162-5B34-4A9D-8E22-EE81877AE6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352" y="4174880"/>
            <a:ext cx="3628491" cy="2542285"/>
          </a:xfrm>
          <a:prstGeom prst="rect">
            <a:avLst/>
          </a:prstGeom>
        </p:spPr>
      </p:pic>
      <p:pic>
        <p:nvPicPr>
          <p:cNvPr id="38" name="Imagem 37">
            <a:extLst>
              <a:ext uri="{FF2B5EF4-FFF2-40B4-BE49-F238E27FC236}">
                <a16:creationId xmlns:a16="http://schemas.microsoft.com/office/drawing/2014/main" id="{4BCB09EE-34DB-4859-B5D3-CE3F66F435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434" y="539840"/>
            <a:ext cx="3984109" cy="2791447"/>
          </a:xfrm>
          <a:prstGeom prst="rect">
            <a:avLst/>
          </a:prstGeom>
        </p:spPr>
      </p:pic>
      <p:pic>
        <p:nvPicPr>
          <p:cNvPr id="40" name="Imagem 39">
            <a:extLst>
              <a:ext uri="{FF2B5EF4-FFF2-40B4-BE49-F238E27FC236}">
                <a16:creationId xmlns:a16="http://schemas.microsoft.com/office/drawing/2014/main" id="{34074170-32E9-48C9-8913-7542D3743F3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0" r="16995"/>
          <a:stretch/>
        </p:blipFill>
        <p:spPr>
          <a:xfrm>
            <a:off x="7220048" y="657460"/>
            <a:ext cx="3643165" cy="284765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3FE94C02-DAEA-49F1-B41D-72002C15A43E}"/>
              </a:ext>
            </a:extLst>
          </p:cNvPr>
          <p:cNvSpPr txBox="1"/>
          <p:nvPr/>
        </p:nvSpPr>
        <p:spPr>
          <a:xfrm>
            <a:off x="5482523" y="2842160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GLUT1</a:t>
            </a: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ABCFB17A-E285-4601-944A-02E53628677E}"/>
              </a:ext>
            </a:extLst>
          </p:cNvPr>
          <p:cNvCxnSpPr>
            <a:cxnSpLocks/>
          </p:cNvCxnSpPr>
          <p:nvPr/>
        </p:nvCxnSpPr>
        <p:spPr>
          <a:xfrm>
            <a:off x="2423604" y="772354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DC98CFF2-1BE4-4FFD-8F65-4F515E3F5229}"/>
              </a:ext>
            </a:extLst>
          </p:cNvPr>
          <p:cNvCxnSpPr>
            <a:cxnSpLocks/>
          </p:cNvCxnSpPr>
          <p:nvPr/>
        </p:nvCxnSpPr>
        <p:spPr>
          <a:xfrm>
            <a:off x="3916532" y="772354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D56DC8D-4896-4AFD-B8BF-D07852A0886B}"/>
              </a:ext>
            </a:extLst>
          </p:cNvPr>
          <p:cNvSpPr txBox="1"/>
          <p:nvPr/>
        </p:nvSpPr>
        <p:spPr>
          <a:xfrm>
            <a:off x="2703251" y="477778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4F43D0-DF84-4ADA-A185-C56EA3473DDF}"/>
              </a:ext>
            </a:extLst>
          </p:cNvPr>
          <p:cNvSpPr txBox="1"/>
          <p:nvPr/>
        </p:nvSpPr>
        <p:spPr>
          <a:xfrm>
            <a:off x="4065974" y="403023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1293482E-8280-49D1-BB1B-9B7240D46F10}"/>
              </a:ext>
            </a:extLst>
          </p:cNvPr>
          <p:cNvCxnSpPr>
            <a:cxnSpLocks/>
          </p:cNvCxnSpPr>
          <p:nvPr/>
        </p:nvCxnSpPr>
        <p:spPr>
          <a:xfrm flipH="1">
            <a:off x="5043116" y="2995510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0A5E9433-2029-4513-ADF1-FBB10EFDBC55}"/>
              </a:ext>
            </a:extLst>
          </p:cNvPr>
          <p:cNvCxnSpPr>
            <a:cxnSpLocks/>
          </p:cNvCxnSpPr>
          <p:nvPr/>
        </p:nvCxnSpPr>
        <p:spPr>
          <a:xfrm>
            <a:off x="7985377" y="821520"/>
            <a:ext cx="9811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EC1890D7-8973-4B99-B6E9-83F48672D18D}"/>
              </a:ext>
            </a:extLst>
          </p:cNvPr>
          <p:cNvCxnSpPr>
            <a:cxnSpLocks/>
          </p:cNvCxnSpPr>
          <p:nvPr/>
        </p:nvCxnSpPr>
        <p:spPr>
          <a:xfrm>
            <a:off x="9260889" y="821520"/>
            <a:ext cx="938510" cy="8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9A3C8838-F338-4303-9DF5-62077B6DC395}"/>
              </a:ext>
            </a:extLst>
          </p:cNvPr>
          <p:cNvSpPr txBox="1"/>
          <p:nvPr/>
        </p:nvSpPr>
        <p:spPr>
          <a:xfrm>
            <a:off x="8126028" y="454726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31E7D925-0CB3-44EE-B321-18ECD624ACFB}"/>
              </a:ext>
            </a:extLst>
          </p:cNvPr>
          <p:cNvSpPr txBox="1"/>
          <p:nvPr/>
        </p:nvSpPr>
        <p:spPr>
          <a:xfrm>
            <a:off x="9488749" y="455745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81852FA-ADBD-425B-B77B-2302BC739425}"/>
              </a:ext>
            </a:extLst>
          </p:cNvPr>
          <p:cNvSpPr/>
          <p:nvPr/>
        </p:nvSpPr>
        <p:spPr>
          <a:xfrm>
            <a:off x="2155707" y="2863338"/>
            <a:ext cx="2748726" cy="26234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DBEFA2F7-BF48-4557-A46E-FE5412A14032}"/>
              </a:ext>
            </a:extLst>
          </p:cNvPr>
          <p:cNvSpPr/>
          <p:nvPr/>
        </p:nvSpPr>
        <p:spPr>
          <a:xfrm>
            <a:off x="7735549" y="1929104"/>
            <a:ext cx="2648714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605381AA-F410-40E9-ACF1-77E7329EA804}"/>
              </a:ext>
            </a:extLst>
          </p:cNvPr>
          <p:cNvCxnSpPr>
            <a:cxnSpLocks/>
          </p:cNvCxnSpPr>
          <p:nvPr/>
        </p:nvCxnSpPr>
        <p:spPr>
          <a:xfrm flipH="1">
            <a:off x="10507690" y="2083410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9309822-19A9-4414-B4DE-33E7D97D1330}"/>
              </a:ext>
            </a:extLst>
          </p:cNvPr>
          <p:cNvSpPr txBox="1"/>
          <p:nvPr/>
        </p:nvSpPr>
        <p:spPr>
          <a:xfrm>
            <a:off x="5481396" y="5647547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GLUT1</a:t>
            </a:r>
          </a:p>
        </p:txBody>
      </p: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id="{45FC6F62-7147-4ADA-AA6E-11096D41D46B}"/>
              </a:ext>
            </a:extLst>
          </p:cNvPr>
          <p:cNvCxnSpPr>
            <a:cxnSpLocks/>
          </p:cNvCxnSpPr>
          <p:nvPr/>
        </p:nvCxnSpPr>
        <p:spPr>
          <a:xfrm>
            <a:off x="2345184" y="4126908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id="{8A33AB38-C01F-4DD0-868D-935684E54B0D}"/>
              </a:ext>
            </a:extLst>
          </p:cNvPr>
          <p:cNvCxnSpPr>
            <a:cxnSpLocks/>
          </p:cNvCxnSpPr>
          <p:nvPr/>
        </p:nvCxnSpPr>
        <p:spPr>
          <a:xfrm>
            <a:off x="3838112" y="4126908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D66CE526-8386-4B58-8404-01EB44308899}"/>
              </a:ext>
            </a:extLst>
          </p:cNvPr>
          <p:cNvSpPr txBox="1"/>
          <p:nvPr/>
        </p:nvSpPr>
        <p:spPr>
          <a:xfrm>
            <a:off x="2624831" y="3832332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42CDE9A6-B31E-4925-A470-CF202923BFD4}"/>
              </a:ext>
            </a:extLst>
          </p:cNvPr>
          <p:cNvSpPr txBox="1"/>
          <p:nvPr/>
        </p:nvSpPr>
        <p:spPr>
          <a:xfrm>
            <a:off x="3987554" y="3757577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BF6BE152-D532-4407-AACD-FCA1C8F93DF7}"/>
              </a:ext>
            </a:extLst>
          </p:cNvPr>
          <p:cNvCxnSpPr>
            <a:cxnSpLocks/>
          </p:cNvCxnSpPr>
          <p:nvPr/>
        </p:nvCxnSpPr>
        <p:spPr>
          <a:xfrm flipH="1">
            <a:off x="5021503" y="5954745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to 27">
            <a:extLst>
              <a:ext uri="{FF2B5EF4-FFF2-40B4-BE49-F238E27FC236}">
                <a16:creationId xmlns:a16="http://schemas.microsoft.com/office/drawing/2014/main" id="{53FBA070-C296-473E-8667-FC283D5751AD}"/>
              </a:ext>
            </a:extLst>
          </p:cNvPr>
          <p:cNvCxnSpPr>
            <a:cxnSpLocks/>
          </p:cNvCxnSpPr>
          <p:nvPr/>
        </p:nvCxnSpPr>
        <p:spPr>
          <a:xfrm>
            <a:off x="8080381" y="4103856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id="{5ACBEDCF-2F9A-445F-9218-D30447D35213}"/>
              </a:ext>
            </a:extLst>
          </p:cNvPr>
          <p:cNvCxnSpPr>
            <a:cxnSpLocks/>
          </p:cNvCxnSpPr>
          <p:nvPr/>
        </p:nvCxnSpPr>
        <p:spPr>
          <a:xfrm>
            <a:off x="9260889" y="4103856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327995EF-0CCB-4914-A9AE-767E380357BD}"/>
              </a:ext>
            </a:extLst>
          </p:cNvPr>
          <p:cNvSpPr txBox="1"/>
          <p:nvPr/>
        </p:nvSpPr>
        <p:spPr>
          <a:xfrm>
            <a:off x="8047608" y="3809280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4057F194-9669-4516-A3F7-91B635FDA395}"/>
              </a:ext>
            </a:extLst>
          </p:cNvPr>
          <p:cNvSpPr txBox="1"/>
          <p:nvPr/>
        </p:nvSpPr>
        <p:spPr>
          <a:xfrm>
            <a:off x="9410331" y="3734525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814409EA-2195-4E89-9B8F-9FD52EFBB754}"/>
              </a:ext>
            </a:extLst>
          </p:cNvPr>
          <p:cNvSpPr/>
          <p:nvPr/>
        </p:nvSpPr>
        <p:spPr>
          <a:xfrm>
            <a:off x="2299559" y="5757158"/>
            <a:ext cx="2510388" cy="22489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>
            <a:extLst>
              <a:ext uri="{FF2B5EF4-FFF2-40B4-BE49-F238E27FC236}">
                <a16:creationId xmlns:a16="http://schemas.microsoft.com/office/drawing/2014/main" id="{1F7775FC-E6E8-4C25-A0F4-FC9C42457598}"/>
              </a:ext>
            </a:extLst>
          </p:cNvPr>
          <p:cNvSpPr/>
          <p:nvPr/>
        </p:nvSpPr>
        <p:spPr>
          <a:xfrm>
            <a:off x="7834528" y="5495319"/>
            <a:ext cx="2526955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4" name="Conector de Seta Reta 33">
            <a:extLst>
              <a:ext uri="{FF2B5EF4-FFF2-40B4-BE49-F238E27FC236}">
                <a16:creationId xmlns:a16="http://schemas.microsoft.com/office/drawing/2014/main" id="{0FED1277-53D6-49A8-9839-74CC465398EF}"/>
              </a:ext>
            </a:extLst>
          </p:cNvPr>
          <p:cNvCxnSpPr>
            <a:cxnSpLocks/>
          </p:cNvCxnSpPr>
          <p:nvPr/>
        </p:nvCxnSpPr>
        <p:spPr>
          <a:xfrm flipH="1">
            <a:off x="10452843" y="5626101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FA0923C5-4438-479B-A53D-CDAC3DD6D1CB}"/>
              </a:ext>
            </a:extLst>
          </p:cNvPr>
          <p:cNvSpPr txBox="1"/>
          <p:nvPr/>
        </p:nvSpPr>
        <p:spPr>
          <a:xfrm>
            <a:off x="255234" y="1897563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Ileum</a:t>
            </a:r>
            <a:endParaRPr lang="pt-BR" dirty="0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16CF77D4-3999-4D12-B34E-EF47FCC22EB9}"/>
              </a:ext>
            </a:extLst>
          </p:cNvPr>
          <p:cNvSpPr txBox="1"/>
          <p:nvPr/>
        </p:nvSpPr>
        <p:spPr>
          <a:xfrm>
            <a:off x="207277" y="5256769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Colon</a:t>
            </a:r>
            <a:endParaRPr lang="pt-BR" dirty="0"/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F0D9A5C3-7457-A26A-7B58-F65E7B32378D}"/>
              </a:ext>
            </a:extLst>
          </p:cNvPr>
          <p:cNvCxnSpPr/>
          <p:nvPr/>
        </p:nvCxnSpPr>
        <p:spPr>
          <a:xfrm>
            <a:off x="207277" y="3549859"/>
            <a:ext cx="118587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ABF90B35-90D7-6EE6-1B0E-7217A9097B0B}"/>
              </a:ext>
            </a:extLst>
          </p:cNvPr>
          <p:cNvSpPr txBox="1"/>
          <p:nvPr/>
        </p:nvSpPr>
        <p:spPr>
          <a:xfrm>
            <a:off x="11075565" y="1896623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Symbol" panose="05050102010706020507" pitchFamily="18" charset="2"/>
              </a:rPr>
              <a:t>b</a:t>
            </a:r>
            <a:r>
              <a:rPr lang="pt-BR" dirty="0"/>
              <a:t>-</a:t>
            </a:r>
            <a:r>
              <a:rPr lang="pt-BR" dirty="0" err="1"/>
              <a:t>Actin</a:t>
            </a:r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2EFC2AD-B867-71BB-A152-16DA22579523}"/>
              </a:ext>
            </a:extLst>
          </p:cNvPr>
          <p:cNvSpPr txBox="1"/>
          <p:nvPr/>
        </p:nvSpPr>
        <p:spPr>
          <a:xfrm>
            <a:off x="10815127" y="5441435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Symbol" panose="05050102010706020507" pitchFamily="18" charset="2"/>
              </a:rPr>
              <a:t>b</a:t>
            </a:r>
            <a:r>
              <a:rPr lang="pt-BR" dirty="0"/>
              <a:t>-</a:t>
            </a:r>
            <a:r>
              <a:rPr lang="pt-BR" dirty="0" err="1"/>
              <a:t>Actin</a:t>
            </a:r>
            <a:endParaRPr lang="pt-BR" dirty="0"/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60DC8486-C759-F4A9-FFA5-4F289FFEB4E9}"/>
              </a:ext>
            </a:extLst>
          </p:cNvPr>
          <p:cNvSpPr txBox="1"/>
          <p:nvPr/>
        </p:nvSpPr>
        <p:spPr>
          <a:xfrm>
            <a:off x="365463" y="125767"/>
            <a:ext cx="1669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 Appendix</a:t>
            </a:r>
            <a:r>
              <a:rPr lang="pt-BR" dirty="0"/>
              <a:t> Figure S3B</a:t>
            </a:r>
          </a:p>
        </p:txBody>
      </p:sp>
    </p:spTree>
    <p:extLst>
      <p:ext uri="{BB962C8B-B14F-4D97-AF65-F5344CB8AC3E}">
        <p14:creationId xmlns:p14="http://schemas.microsoft.com/office/powerpoint/2010/main" val="3592083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7BA9582B-1D8B-42B6-A292-F3A9C78836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76" t="13103" r="29122" b="3501"/>
          <a:stretch/>
        </p:blipFill>
        <p:spPr>
          <a:xfrm flipH="1">
            <a:off x="7564735" y="3989609"/>
            <a:ext cx="2795116" cy="275466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E1FF0807-C587-4A3A-B212-1FBC646558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20" t="14507" r="6991" b="8222"/>
          <a:stretch/>
        </p:blipFill>
        <p:spPr>
          <a:xfrm>
            <a:off x="7909210" y="814450"/>
            <a:ext cx="2418937" cy="2381568"/>
          </a:xfrm>
          <a:prstGeom prst="rect">
            <a:avLst/>
          </a:prstGeom>
        </p:spPr>
      </p:pic>
      <p:pic>
        <p:nvPicPr>
          <p:cNvPr id="77" name="Imagem 76">
            <a:extLst>
              <a:ext uri="{FF2B5EF4-FFF2-40B4-BE49-F238E27FC236}">
                <a16:creationId xmlns:a16="http://schemas.microsoft.com/office/drawing/2014/main" id="{DB0E1E94-F297-4E08-BCCD-4D56609F94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6" t="8390" r="26875" b="6096"/>
          <a:stretch/>
        </p:blipFill>
        <p:spPr>
          <a:xfrm>
            <a:off x="2624831" y="885817"/>
            <a:ext cx="2343401" cy="2336994"/>
          </a:xfrm>
          <a:prstGeom prst="rect">
            <a:avLst/>
          </a:prstGeom>
        </p:spPr>
      </p:pic>
      <p:pic>
        <p:nvPicPr>
          <p:cNvPr id="42" name="Imagem 41">
            <a:extLst>
              <a:ext uri="{FF2B5EF4-FFF2-40B4-BE49-F238E27FC236}">
                <a16:creationId xmlns:a16="http://schemas.microsoft.com/office/drawing/2014/main" id="{FEB1C9C5-9F18-4EA7-8318-2D112ECFC4A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3" t="22005" r="27742" b="14507"/>
          <a:stretch/>
        </p:blipFill>
        <p:spPr>
          <a:xfrm>
            <a:off x="1954698" y="4466058"/>
            <a:ext cx="2853617" cy="203344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71F9F2C-71C7-4E3C-AC13-B8EBB7889CA0}"/>
              </a:ext>
            </a:extLst>
          </p:cNvPr>
          <p:cNvSpPr txBox="1"/>
          <p:nvPr/>
        </p:nvSpPr>
        <p:spPr>
          <a:xfrm>
            <a:off x="5376763" y="2441828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ATF4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FDC5395-46A7-4667-88D1-D1D29B8B52FA}"/>
              </a:ext>
            </a:extLst>
          </p:cNvPr>
          <p:cNvSpPr txBox="1"/>
          <p:nvPr/>
        </p:nvSpPr>
        <p:spPr>
          <a:xfrm>
            <a:off x="11009210" y="1820568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Symbol" panose="05050102010706020507" pitchFamily="18" charset="2"/>
              </a:rPr>
              <a:t>b</a:t>
            </a:r>
            <a:r>
              <a:rPr lang="pt-BR" dirty="0"/>
              <a:t>-</a:t>
            </a:r>
            <a:r>
              <a:rPr lang="pt-BR" dirty="0" err="1"/>
              <a:t>Actin</a:t>
            </a:r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5F07DBA-4D89-48AD-875B-C8DC0D449C64}"/>
              </a:ext>
            </a:extLst>
          </p:cNvPr>
          <p:cNvSpPr txBox="1"/>
          <p:nvPr/>
        </p:nvSpPr>
        <p:spPr>
          <a:xfrm>
            <a:off x="365463" y="125767"/>
            <a:ext cx="1669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SI Appendix</a:t>
            </a:r>
            <a:r>
              <a:rPr lang="pt-BR" dirty="0"/>
              <a:t> </a:t>
            </a:r>
            <a:r>
              <a:rPr lang="pt-BR"/>
              <a:t>Figure S3C</a:t>
            </a:r>
            <a:endParaRPr lang="pt-BR" dirty="0"/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9065AFDE-5657-482D-960A-F8214687E47A}"/>
              </a:ext>
            </a:extLst>
          </p:cNvPr>
          <p:cNvCxnSpPr>
            <a:cxnSpLocks/>
          </p:cNvCxnSpPr>
          <p:nvPr/>
        </p:nvCxnSpPr>
        <p:spPr>
          <a:xfrm flipH="1">
            <a:off x="4971648" y="2660296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ângulo 17">
            <a:extLst>
              <a:ext uri="{FF2B5EF4-FFF2-40B4-BE49-F238E27FC236}">
                <a16:creationId xmlns:a16="http://schemas.microsoft.com/office/drawing/2014/main" id="{E3B9BE9E-FC9D-43F0-831A-3F3A35A9D72B}"/>
              </a:ext>
            </a:extLst>
          </p:cNvPr>
          <p:cNvSpPr/>
          <p:nvPr/>
        </p:nvSpPr>
        <p:spPr>
          <a:xfrm>
            <a:off x="2709168" y="2445686"/>
            <a:ext cx="2015124" cy="381903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A0FF5A7F-C10E-4434-832B-E87E651349DB}"/>
              </a:ext>
            </a:extLst>
          </p:cNvPr>
          <p:cNvSpPr/>
          <p:nvPr/>
        </p:nvSpPr>
        <p:spPr>
          <a:xfrm>
            <a:off x="7917179" y="1929104"/>
            <a:ext cx="2280839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1B15717-2289-4DA9-8FC6-4EA9419E2088}"/>
              </a:ext>
            </a:extLst>
          </p:cNvPr>
          <p:cNvCxnSpPr>
            <a:cxnSpLocks/>
          </p:cNvCxnSpPr>
          <p:nvPr/>
        </p:nvCxnSpPr>
        <p:spPr>
          <a:xfrm flipH="1">
            <a:off x="10507690" y="2083410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8EB26E18-5CDF-4917-9F9F-34F8780EB23D}"/>
              </a:ext>
            </a:extLst>
          </p:cNvPr>
          <p:cNvSpPr txBox="1"/>
          <p:nvPr/>
        </p:nvSpPr>
        <p:spPr>
          <a:xfrm>
            <a:off x="5434082" y="5516090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ATF4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2666AA5B-C171-4679-A183-DDD855A9A87B}"/>
              </a:ext>
            </a:extLst>
          </p:cNvPr>
          <p:cNvSpPr txBox="1"/>
          <p:nvPr/>
        </p:nvSpPr>
        <p:spPr>
          <a:xfrm>
            <a:off x="10962337" y="5191237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Symbol" panose="05050102010706020507" pitchFamily="18" charset="2"/>
              </a:rPr>
              <a:t>b</a:t>
            </a:r>
            <a:r>
              <a:rPr lang="pt-BR" dirty="0"/>
              <a:t>-</a:t>
            </a:r>
            <a:r>
              <a:rPr lang="pt-BR" dirty="0" err="1"/>
              <a:t>Actin</a:t>
            </a:r>
            <a:endParaRPr lang="pt-BR" dirty="0"/>
          </a:p>
        </p:txBody>
      </p: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id="{1D8FE639-B7FC-404D-A578-559D58C3456F}"/>
              </a:ext>
            </a:extLst>
          </p:cNvPr>
          <p:cNvCxnSpPr>
            <a:cxnSpLocks/>
          </p:cNvCxnSpPr>
          <p:nvPr/>
        </p:nvCxnSpPr>
        <p:spPr>
          <a:xfrm>
            <a:off x="2423604" y="4090566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id="{77206BEA-F0FC-40AC-BBE7-FC4C115C7172}"/>
              </a:ext>
            </a:extLst>
          </p:cNvPr>
          <p:cNvCxnSpPr>
            <a:cxnSpLocks/>
          </p:cNvCxnSpPr>
          <p:nvPr/>
        </p:nvCxnSpPr>
        <p:spPr>
          <a:xfrm>
            <a:off x="3308129" y="4126908"/>
            <a:ext cx="1416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25CFDE9D-8258-4D37-8871-75F83D18ECED}"/>
              </a:ext>
            </a:extLst>
          </p:cNvPr>
          <p:cNvSpPr txBox="1"/>
          <p:nvPr/>
        </p:nvSpPr>
        <p:spPr>
          <a:xfrm>
            <a:off x="2457706" y="3735970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30A0E6BC-1A77-4CD1-B5D8-6E76F511ED0E}"/>
              </a:ext>
            </a:extLst>
          </p:cNvPr>
          <p:cNvSpPr txBox="1"/>
          <p:nvPr/>
        </p:nvSpPr>
        <p:spPr>
          <a:xfrm>
            <a:off x="3753607" y="3757576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5ACC5730-90E4-4006-9AE2-BC2296B5580D}"/>
              </a:ext>
            </a:extLst>
          </p:cNvPr>
          <p:cNvCxnSpPr>
            <a:cxnSpLocks/>
          </p:cNvCxnSpPr>
          <p:nvPr/>
        </p:nvCxnSpPr>
        <p:spPr>
          <a:xfrm flipH="1">
            <a:off x="5048585" y="5664330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ângulo 31">
            <a:extLst>
              <a:ext uri="{FF2B5EF4-FFF2-40B4-BE49-F238E27FC236}">
                <a16:creationId xmlns:a16="http://schemas.microsoft.com/office/drawing/2014/main" id="{D5EAB840-FC0A-489F-915B-5A2BFAFC27CF}"/>
              </a:ext>
            </a:extLst>
          </p:cNvPr>
          <p:cNvSpPr/>
          <p:nvPr/>
        </p:nvSpPr>
        <p:spPr>
          <a:xfrm>
            <a:off x="2345184" y="5508945"/>
            <a:ext cx="2451204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>
            <a:extLst>
              <a:ext uri="{FF2B5EF4-FFF2-40B4-BE49-F238E27FC236}">
                <a16:creationId xmlns:a16="http://schemas.microsoft.com/office/drawing/2014/main" id="{8A21C728-E4FA-4751-9CED-1CEE58981DE2}"/>
              </a:ext>
            </a:extLst>
          </p:cNvPr>
          <p:cNvSpPr/>
          <p:nvPr/>
        </p:nvSpPr>
        <p:spPr>
          <a:xfrm>
            <a:off x="8034603" y="5207456"/>
            <a:ext cx="2336976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4" name="Conector de Seta Reta 33">
            <a:extLst>
              <a:ext uri="{FF2B5EF4-FFF2-40B4-BE49-F238E27FC236}">
                <a16:creationId xmlns:a16="http://schemas.microsoft.com/office/drawing/2014/main" id="{DD25F2E1-AC30-4ACC-9FB0-4B1C66475012}"/>
              </a:ext>
            </a:extLst>
          </p:cNvPr>
          <p:cNvCxnSpPr>
            <a:cxnSpLocks/>
          </p:cNvCxnSpPr>
          <p:nvPr/>
        </p:nvCxnSpPr>
        <p:spPr>
          <a:xfrm flipH="1">
            <a:off x="10591719" y="5338238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2B46C5E5-FF15-4563-A7B5-12261A272D54}"/>
              </a:ext>
            </a:extLst>
          </p:cNvPr>
          <p:cNvSpPr txBox="1"/>
          <p:nvPr/>
        </p:nvSpPr>
        <p:spPr>
          <a:xfrm>
            <a:off x="255234" y="1897563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Ileum</a:t>
            </a:r>
            <a:endParaRPr lang="pt-BR" dirty="0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EB3AC603-97B8-4534-838F-918F45C9B0A1}"/>
              </a:ext>
            </a:extLst>
          </p:cNvPr>
          <p:cNvSpPr txBox="1"/>
          <p:nvPr/>
        </p:nvSpPr>
        <p:spPr>
          <a:xfrm>
            <a:off x="207277" y="5256769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Colon</a:t>
            </a:r>
            <a:endParaRPr lang="pt-BR" dirty="0"/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4A9D6634-30A7-40AC-8328-E8F1EB7599F7}"/>
              </a:ext>
            </a:extLst>
          </p:cNvPr>
          <p:cNvSpPr txBox="1"/>
          <p:nvPr/>
        </p:nvSpPr>
        <p:spPr>
          <a:xfrm>
            <a:off x="3355627" y="4130640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 H</a:t>
            </a: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9098B52F-BA33-42D8-8CD5-C09DFCE40F9D}"/>
              </a:ext>
            </a:extLst>
          </p:cNvPr>
          <p:cNvSpPr txBox="1"/>
          <p:nvPr/>
        </p:nvSpPr>
        <p:spPr>
          <a:xfrm>
            <a:off x="4089457" y="4153690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3 H</a:t>
            </a:r>
          </a:p>
        </p:txBody>
      </p:sp>
      <p:cxnSp>
        <p:nvCxnSpPr>
          <p:cNvPr id="50" name="Conector reto 49">
            <a:extLst>
              <a:ext uri="{FF2B5EF4-FFF2-40B4-BE49-F238E27FC236}">
                <a16:creationId xmlns:a16="http://schemas.microsoft.com/office/drawing/2014/main" id="{8D8FDA1D-BE68-4B3C-9006-0636F0173C2E}"/>
              </a:ext>
            </a:extLst>
          </p:cNvPr>
          <p:cNvCxnSpPr>
            <a:cxnSpLocks/>
          </p:cNvCxnSpPr>
          <p:nvPr/>
        </p:nvCxnSpPr>
        <p:spPr>
          <a:xfrm>
            <a:off x="3268347" y="4563934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to 50">
            <a:extLst>
              <a:ext uri="{FF2B5EF4-FFF2-40B4-BE49-F238E27FC236}">
                <a16:creationId xmlns:a16="http://schemas.microsoft.com/office/drawing/2014/main" id="{756BBB48-095F-4B30-9C94-0FF4DBB60F30}"/>
              </a:ext>
            </a:extLst>
          </p:cNvPr>
          <p:cNvCxnSpPr>
            <a:cxnSpLocks/>
          </p:cNvCxnSpPr>
          <p:nvPr/>
        </p:nvCxnSpPr>
        <p:spPr>
          <a:xfrm>
            <a:off x="4016210" y="4591805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to 51">
            <a:extLst>
              <a:ext uri="{FF2B5EF4-FFF2-40B4-BE49-F238E27FC236}">
                <a16:creationId xmlns:a16="http://schemas.microsoft.com/office/drawing/2014/main" id="{DA978C87-1FF8-40F1-B9FB-2A8A22D09AD8}"/>
              </a:ext>
            </a:extLst>
          </p:cNvPr>
          <p:cNvCxnSpPr>
            <a:cxnSpLocks/>
          </p:cNvCxnSpPr>
          <p:nvPr/>
        </p:nvCxnSpPr>
        <p:spPr>
          <a:xfrm>
            <a:off x="7972575" y="4108974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>
            <a:extLst>
              <a:ext uri="{FF2B5EF4-FFF2-40B4-BE49-F238E27FC236}">
                <a16:creationId xmlns:a16="http://schemas.microsoft.com/office/drawing/2014/main" id="{806383C7-CF4C-4A29-A981-6FC6EF44EDE4}"/>
              </a:ext>
            </a:extLst>
          </p:cNvPr>
          <p:cNvCxnSpPr>
            <a:cxnSpLocks/>
          </p:cNvCxnSpPr>
          <p:nvPr/>
        </p:nvCxnSpPr>
        <p:spPr>
          <a:xfrm>
            <a:off x="8857100" y="4128224"/>
            <a:ext cx="1416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C3BD6594-3CFE-4B79-90E0-9518A3F3BDA1}"/>
              </a:ext>
            </a:extLst>
          </p:cNvPr>
          <p:cNvSpPr txBox="1"/>
          <p:nvPr/>
        </p:nvSpPr>
        <p:spPr>
          <a:xfrm>
            <a:off x="8054159" y="3739642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C6D5E6B2-A03E-4FAA-BCC4-72454DF3F514}"/>
              </a:ext>
            </a:extLst>
          </p:cNvPr>
          <p:cNvSpPr txBox="1"/>
          <p:nvPr/>
        </p:nvSpPr>
        <p:spPr>
          <a:xfrm>
            <a:off x="9302578" y="3758892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A4FF3988-2A0D-4534-AECF-101BFBC159DB}"/>
              </a:ext>
            </a:extLst>
          </p:cNvPr>
          <p:cNvSpPr txBox="1"/>
          <p:nvPr/>
        </p:nvSpPr>
        <p:spPr>
          <a:xfrm>
            <a:off x="8952792" y="4748479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 H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CC282C29-C3DC-4A27-85D8-56E590791252}"/>
              </a:ext>
            </a:extLst>
          </p:cNvPr>
          <p:cNvSpPr txBox="1"/>
          <p:nvPr/>
        </p:nvSpPr>
        <p:spPr>
          <a:xfrm>
            <a:off x="9717316" y="4788922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3 H</a:t>
            </a:r>
          </a:p>
        </p:txBody>
      </p:sp>
      <p:cxnSp>
        <p:nvCxnSpPr>
          <p:cNvPr id="58" name="Conector reto 57">
            <a:extLst>
              <a:ext uri="{FF2B5EF4-FFF2-40B4-BE49-F238E27FC236}">
                <a16:creationId xmlns:a16="http://schemas.microsoft.com/office/drawing/2014/main" id="{D46BC66A-B0F3-463D-A23A-B6E0C00EA3EB}"/>
              </a:ext>
            </a:extLst>
          </p:cNvPr>
          <p:cNvCxnSpPr>
            <a:cxnSpLocks/>
          </p:cNvCxnSpPr>
          <p:nvPr/>
        </p:nvCxnSpPr>
        <p:spPr>
          <a:xfrm>
            <a:off x="8902570" y="5069077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to 58">
            <a:extLst>
              <a:ext uri="{FF2B5EF4-FFF2-40B4-BE49-F238E27FC236}">
                <a16:creationId xmlns:a16="http://schemas.microsoft.com/office/drawing/2014/main" id="{2AB5AEDF-0AB7-4E4E-AF67-AE62F583DDF1}"/>
              </a:ext>
            </a:extLst>
          </p:cNvPr>
          <p:cNvCxnSpPr>
            <a:cxnSpLocks/>
          </p:cNvCxnSpPr>
          <p:nvPr/>
        </p:nvCxnSpPr>
        <p:spPr>
          <a:xfrm>
            <a:off x="9650433" y="5096948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to 59">
            <a:extLst>
              <a:ext uri="{FF2B5EF4-FFF2-40B4-BE49-F238E27FC236}">
                <a16:creationId xmlns:a16="http://schemas.microsoft.com/office/drawing/2014/main" id="{2E5AF6E5-F74B-4574-AE1E-E2EFA637CD22}"/>
              </a:ext>
            </a:extLst>
          </p:cNvPr>
          <p:cNvCxnSpPr>
            <a:cxnSpLocks/>
          </p:cNvCxnSpPr>
          <p:nvPr/>
        </p:nvCxnSpPr>
        <p:spPr>
          <a:xfrm>
            <a:off x="2709168" y="973627"/>
            <a:ext cx="4649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to 60">
            <a:extLst>
              <a:ext uri="{FF2B5EF4-FFF2-40B4-BE49-F238E27FC236}">
                <a16:creationId xmlns:a16="http://schemas.microsoft.com/office/drawing/2014/main" id="{59BBFCF7-4217-475F-A4E3-2D70F7DD5AFF}"/>
              </a:ext>
            </a:extLst>
          </p:cNvPr>
          <p:cNvCxnSpPr>
            <a:cxnSpLocks/>
          </p:cNvCxnSpPr>
          <p:nvPr/>
        </p:nvCxnSpPr>
        <p:spPr>
          <a:xfrm>
            <a:off x="3330989" y="972228"/>
            <a:ext cx="1416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1CE0221F-D216-4115-80DB-D4DEA3930B51}"/>
              </a:ext>
            </a:extLst>
          </p:cNvPr>
          <p:cNvSpPr txBox="1"/>
          <p:nvPr/>
        </p:nvSpPr>
        <p:spPr>
          <a:xfrm>
            <a:off x="2647691" y="592192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63" name="CaixaDeTexto 62">
            <a:extLst>
              <a:ext uri="{FF2B5EF4-FFF2-40B4-BE49-F238E27FC236}">
                <a16:creationId xmlns:a16="http://schemas.microsoft.com/office/drawing/2014/main" id="{6F0F6D7A-4682-455D-9462-F14925FCBF9C}"/>
              </a:ext>
            </a:extLst>
          </p:cNvPr>
          <p:cNvSpPr txBox="1"/>
          <p:nvPr/>
        </p:nvSpPr>
        <p:spPr>
          <a:xfrm>
            <a:off x="3776467" y="602896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64" name="CaixaDeTexto 63">
            <a:extLst>
              <a:ext uri="{FF2B5EF4-FFF2-40B4-BE49-F238E27FC236}">
                <a16:creationId xmlns:a16="http://schemas.microsoft.com/office/drawing/2014/main" id="{D4332E50-1CFD-4AB9-A8FB-D0DCF4F93E28}"/>
              </a:ext>
            </a:extLst>
          </p:cNvPr>
          <p:cNvSpPr txBox="1"/>
          <p:nvPr/>
        </p:nvSpPr>
        <p:spPr>
          <a:xfrm>
            <a:off x="3431827" y="1095604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 H</a:t>
            </a:r>
          </a:p>
        </p:txBody>
      </p:sp>
      <p:sp>
        <p:nvSpPr>
          <p:cNvPr id="65" name="CaixaDeTexto 64">
            <a:extLst>
              <a:ext uri="{FF2B5EF4-FFF2-40B4-BE49-F238E27FC236}">
                <a16:creationId xmlns:a16="http://schemas.microsoft.com/office/drawing/2014/main" id="{60EEEF85-5EE6-4A81-A030-0FEBB21C5259}"/>
              </a:ext>
            </a:extLst>
          </p:cNvPr>
          <p:cNvSpPr txBox="1"/>
          <p:nvPr/>
        </p:nvSpPr>
        <p:spPr>
          <a:xfrm>
            <a:off x="4112317" y="1118654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3 H</a:t>
            </a:r>
          </a:p>
        </p:txBody>
      </p:sp>
      <p:cxnSp>
        <p:nvCxnSpPr>
          <p:cNvPr id="66" name="Conector reto 65">
            <a:extLst>
              <a:ext uri="{FF2B5EF4-FFF2-40B4-BE49-F238E27FC236}">
                <a16:creationId xmlns:a16="http://schemas.microsoft.com/office/drawing/2014/main" id="{91539A37-364C-42A0-A7C9-1203B650C5A0}"/>
              </a:ext>
            </a:extLst>
          </p:cNvPr>
          <p:cNvCxnSpPr>
            <a:cxnSpLocks/>
          </p:cNvCxnSpPr>
          <p:nvPr/>
        </p:nvCxnSpPr>
        <p:spPr>
          <a:xfrm>
            <a:off x="3476024" y="1541001"/>
            <a:ext cx="4200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to 66">
            <a:extLst>
              <a:ext uri="{FF2B5EF4-FFF2-40B4-BE49-F238E27FC236}">
                <a16:creationId xmlns:a16="http://schemas.microsoft.com/office/drawing/2014/main" id="{3C87CB04-9941-4F9C-AAF5-88BD2B2E2AFA}"/>
              </a:ext>
            </a:extLst>
          </p:cNvPr>
          <p:cNvCxnSpPr>
            <a:cxnSpLocks/>
          </p:cNvCxnSpPr>
          <p:nvPr/>
        </p:nvCxnSpPr>
        <p:spPr>
          <a:xfrm>
            <a:off x="4164461" y="1562743"/>
            <a:ext cx="479487" cy="6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to 67">
            <a:extLst>
              <a:ext uri="{FF2B5EF4-FFF2-40B4-BE49-F238E27FC236}">
                <a16:creationId xmlns:a16="http://schemas.microsoft.com/office/drawing/2014/main" id="{F1038644-807D-4361-B137-54E19FB2D539}"/>
              </a:ext>
            </a:extLst>
          </p:cNvPr>
          <p:cNvCxnSpPr>
            <a:cxnSpLocks/>
          </p:cNvCxnSpPr>
          <p:nvPr/>
        </p:nvCxnSpPr>
        <p:spPr>
          <a:xfrm>
            <a:off x="7987996" y="957863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to 68">
            <a:extLst>
              <a:ext uri="{FF2B5EF4-FFF2-40B4-BE49-F238E27FC236}">
                <a16:creationId xmlns:a16="http://schemas.microsoft.com/office/drawing/2014/main" id="{0E033182-6FB5-4834-AEBE-E56417114353}"/>
              </a:ext>
            </a:extLst>
          </p:cNvPr>
          <p:cNvCxnSpPr>
            <a:cxnSpLocks/>
          </p:cNvCxnSpPr>
          <p:nvPr/>
        </p:nvCxnSpPr>
        <p:spPr>
          <a:xfrm>
            <a:off x="8872521" y="925837"/>
            <a:ext cx="1416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5C3D265E-A8B6-491F-9A0B-B7DC5F6D520F}"/>
              </a:ext>
            </a:extLst>
          </p:cNvPr>
          <p:cNvSpPr txBox="1"/>
          <p:nvPr/>
        </p:nvSpPr>
        <p:spPr>
          <a:xfrm>
            <a:off x="7985331" y="538190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A506E0BE-57F5-438E-8B0F-B6B4763A32CF}"/>
              </a:ext>
            </a:extLst>
          </p:cNvPr>
          <p:cNvSpPr txBox="1"/>
          <p:nvPr/>
        </p:nvSpPr>
        <p:spPr>
          <a:xfrm>
            <a:off x="9317999" y="556505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72" name="CaixaDeTexto 71">
            <a:extLst>
              <a:ext uri="{FF2B5EF4-FFF2-40B4-BE49-F238E27FC236}">
                <a16:creationId xmlns:a16="http://schemas.microsoft.com/office/drawing/2014/main" id="{D90CDA91-9264-46DF-9CE5-2F8A4EE65863}"/>
              </a:ext>
            </a:extLst>
          </p:cNvPr>
          <p:cNvSpPr txBox="1"/>
          <p:nvPr/>
        </p:nvSpPr>
        <p:spPr>
          <a:xfrm>
            <a:off x="8920019" y="1126127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 H</a:t>
            </a:r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6DF702A4-9C60-4F0A-82DD-254FB687FF7A}"/>
              </a:ext>
            </a:extLst>
          </p:cNvPr>
          <p:cNvSpPr txBox="1"/>
          <p:nvPr/>
        </p:nvSpPr>
        <p:spPr>
          <a:xfrm>
            <a:off x="9653849" y="1149177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3 H</a:t>
            </a:r>
          </a:p>
        </p:txBody>
      </p:sp>
      <p:cxnSp>
        <p:nvCxnSpPr>
          <p:cNvPr id="74" name="Conector reto 73">
            <a:extLst>
              <a:ext uri="{FF2B5EF4-FFF2-40B4-BE49-F238E27FC236}">
                <a16:creationId xmlns:a16="http://schemas.microsoft.com/office/drawing/2014/main" id="{CD98CE98-DBAC-4C27-96ED-ABFBD96AFC9C}"/>
              </a:ext>
            </a:extLst>
          </p:cNvPr>
          <p:cNvCxnSpPr>
            <a:cxnSpLocks/>
          </p:cNvCxnSpPr>
          <p:nvPr/>
        </p:nvCxnSpPr>
        <p:spPr>
          <a:xfrm>
            <a:off x="8832739" y="1559421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to 74">
            <a:extLst>
              <a:ext uri="{FF2B5EF4-FFF2-40B4-BE49-F238E27FC236}">
                <a16:creationId xmlns:a16="http://schemas.microsoft.com/office/drawing/2014/main" id="{F3E2117A-362B-47DF-A6FA-79F28C4EABDF}"/>
              </a:ext>
            </a:extLst>
          </p:cNvPr>
          <p:cNvCxnSpPr>
            <a:cxnSpLocks/>
          </p:cNvCxnSpPr>
          <p:nvPr/>
        </p:nvCxnSpPr>
        <p:spPr>
          <a:xfrm>
            <a:off x="9580602" y="1587292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 reto 75">
            <a:extLst>
              <a:ext uri="{FF2B5EF4-FFF2-40B4-BE49-F238E27FC236}">
                <a16:creationId xmlns:a16="http://schemas.microsoft.com/office/drawing/2014/main" id="{DD356FBD-7EEF-02B8-4470-700B51533F46}"/>
              </a:ext>
            </a:extLst>
          </p:cNvPr>
          <p:cNvCxnSpPr/>
          <p:nvPr/>
        </p:nvCxnSpPr>
        <p:spPr>
          <a:xfrm>
            <a:off x="207277" y="3549859"/>
            <a:ext cx="118587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406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Imagem 66">
            <a:extLst>
              <a:ext uri="{FF2B5EF4-FFF2-40B4-BE49-F238E27FC236}">
                <a16:creationId xmlns:a16="http://schemas.microsoft.com/office/drawing/2014/main" id="{C4485289-8F53-1766-4EC4-4453D3EF4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13" y="1188382"/>
            <a:ext cx="3224662" cy="2210108"/>
          </a:xfrm>
          <a:prstGeom prst="rect">
            <a:avLst/>
          </a:prstGeom>
        </p:spPr>
      </p:pic>
      <p:pic>
        <p:nvPicPr>
          <p:cNvPr id="61" name="Imagem 60">
            <a:extLst>
              <a:ext uri="{FF2B5EF4-FFF2-40B4-BE49-F238E27FC236}">
                <a16:creationId xmlns:a16="http://schemas.microsoft.com/office/drawing/2014/main" id="{3589A2FE-C042-782C-EAF2-C75CA7D494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75"/>
          <a:stretch/>
        </p:blipFill>
        <p:spPr>
          <a:xfrm>
            <a:off x="4581567" y="1176299"/>
            <a:ext cx="3252826" cy="2185916"/>
          </a:xfrm>
          <a:prstGeom prst="rect">
            <a:avLst/>
          </a:prstGeom>
        </p:spPr>
      </p:pic>
      <p:pic>
        <p:nvPicPr>
          <p:cNvPr id="9" name="Imagem 8" descr="Imagem em preto e branco&#10;&#10;Descrição gerada automaticamente">
            <a:extLst>
              <a:ext uri="{FF2B5EF4-FFF2-40B4-BE49-F238E27FC236}">
                <a16:creationId xmlns:a16="http://schemas.microsoft.com/office/drawing/2014/main" id="{59D9B34D-3333-C443-FFC8-0C8C0E4AA6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722" r="7002" b="8164"/>
          <a:stretch/>
        </p:blipFill>
        <p:spPr>
          <a:xfrm>
            <a:off x="4417245" y="4364618"/>
            <a:ext cx="3527487" cy="2382913"/>
          </a:xfrm>
          <a:prstGeom prst="rect">
            <a:avLst/>
          </a:prstGeom>
        </p:spPr>
      </p:pic>
      <p:pic>
        <p:nvPicPr>
          <p:cNvPr id="4" name="Imagem 3" descr="Tela de computador com texto preto sobre fundo branco&#10;&#10;Descrição gerada automaticamente">
            <a:extLst>
              <a:ext uri="{FF2B5EF4-FFF2-40B4-BE49-F238E27FC236}">
                <a16:creationId xmlns:a16="http://schemas.microsoft.com/office/drawing/2014/main" id="{7CD8E44A-4770-F39C-877A-A654576C1C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9" r="3979" b="7814"/>
          <a:stretch/>
        </p:blipFill>
        <p:spPr>
          <a:xfrm>
            <a:off x="105712" y="4362344"/>
            <a:ext cx="3608592" cy="238518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2AEDF9A-CCD9-4500-8805-D650A1D12C28}"/>
              </a:ext>
            </a:extLst>
          </p:cNvPr>
          <p:cNvSpPr txBox="1"/>
          <p:nvPr/>
        </p:nvSpPr>
        <p:spPr>
          <a:xfrm>
            <a:off x="2982877" y="1552623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pAMPK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8063D38-3A5C-4D3E-A7DD-A9C904113E43}"/>
              </a:ext>
            </a:extLst>
          </p:cNvPr>
          <p:cNvSpPr txBox="1"/>
          <p:nvPr/>
        </p:nvSpPr>
        <p:spPr>
          <a:xfrm>
            <a:off x="7042452" y="1331734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AMPK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919F681-A5E3-4C10-9B39-9CD13D49A26C}"/>
              </a:ext>
            </a:extLst>
          </p:cNvPr>
          <p:cNvSpPr txBox="1"/>
          <p:nvPr/>
        </p:nvSpPr>
        <p:spPr>
          <a:xfrm>
            <a:off x="365463" y="125767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2A</a:t>
            </a:r>
          </a:p>
        </p:txBody>
      </p: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2D806089-913C-4009-961A-653EA3405F71}"/>
              </a:ext>
            </a:extLst>
          </p:cNvPr>
          <p:cNvCxnSpPr>
            <a:cxnSpLocks/>
          </p:cNvCxnSpPr>
          <p:nvPr/>
        </p:nvCxnSpPr>
        <p:spPr>
          <a:xfrm flipV="1">
            <a:off x="1061881" y="965200"/>
            <a:ext cx="1020919" cy="1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244629A0-7BB0-468A-A187-5D27F67F9F25}"/>
              </a:ext>
            </a:extLst>
          </p:cNvPr>
          <p:cNvCxnSpPr>
            <a:cxnSpLocks/>
          </p:cNvCxnSpPr>
          <p:nvPr/>
        </p:nvCxnSpPr>
        <p:spPr>
          <a:xfrm>
            <a:off x="2467664" y="976961"/>
            <a:ext cx="1110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B73583E1-2462-44D2-B936-322C77093A55}"/>
              </a:ext>
            </a:extLst>
          </p:cNvPr>
          <p:cNvSpPr txBox="1"/>
          <p:nvPr/>
        </p:nvSpPr>
        <p:spPr>
          <a:xfrm>
            <a:off x="1309085" y="592014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E64C7D4-10B5-4DBB-855A-192157507A40}"/>
              </a:ext>
            </a:extLst>
          </p:cNvPr>
          <p:cNvSpPr txBox="1"/>
          <p:nvPr/>
        </p:nvSpPr>
        <p:spPr>
          <a:xfrm>
            <a:off x="2729685" y="607629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686DD93B-8A54-4073-8B53-4457F9D88199}"/>
              </a:ext>
            </a:extLst>
          </p:cNvPr>
          <p:cNvCxnSpPr>
            <a:cxnSpLocks/>
          </p:cNvCxnSpPr>
          <p:nvPr/>
        </p:nvCxnSpPr>
        <p:spPr>
          <a:xfrm>
            <a:off x="5059711" y="958979"/>
            <a:ext cx="1163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426E7D41-D487-46DC-A428-9175C9852E00}"/>
              </a:ext>
            </a:extLst>
          </p:cNvPr>
          <p:cNvCxnSpPr>
            <a:cxnSpLocks/>
          </p:cNvCxnSpPr>
          <p:nvPr/>
        </p:nvCxnSpPr>
        <p:spPr>
          <a:xfrm flipV="1">
            <a:off x="6368709" y="946279"/>
            <a:ext cx="1184038" cy="23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FB26DD7E-6759-4388-AC92-6941D24946F9}"/>
              </a:ext>
            </a:extLst>
          </p:cNvPr>
          <p:cNvSpPr txBox="1"/>
          <p:nvPr/>
        </p:nvSpPr>
        <p:spPr>
          <a:xfrm>
            <a:off x="5453287" y="664403"/>
            <a:ext cx="604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  <a:p>
            <a:endParaRPr lang="pt-BR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39BFF140-2EF0-4A41-B8C4-BB90B5B1C50A}"/>
              </a:ext>
            </a:extLst>
          </p:cNvPr>
          <p:cNvSpPr txBox="1"/>
          <p:nvPr/>
        </p:nvSpPr>
        <p:spPr>
          <a:xfrm>
            <a:off x="6701710" y="602348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3611AB76-7EB5-405F-87C3-02E8C5FC566E}"/>
              </a:ext>
            </a:extLst>
          </p:cNvPr>
          <p:cNvSpPr/>
          <p:nvPr/>
        </p:nvSpPr>
        <p:spPr>
          <a:xfrm>
            <a:off x="1036481" y="2008478"/>
            <a:ext cx="2533737" cy="336894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619CC97D-2570-4BB0-9C12-6A179413BA9A}"/>
              </a:ext>
            </a:extLst>
          </p:cNvPr>
          <p:cNvSpPr/>
          <p:nvPr/>
        </p:nvSpPr>
        <p:spPr>
          <a:xfrm>
            <a:off x="5059710" y="1900327"/>
            <a:ext cx="2462717" cy="336894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39779CA5-728A-47C0-BA34-B039711F7719}"/>
              </a:ext>
            </a:extLst>
          </p:cNvPr>
          <p:cNvSpPr txBox="1"/>
          <p:nvPr/>
        </p:nvSpPr>
        <p:spPr>
          <a:xfrm>
            <a:off x="2907181" y="4716101"/>
            <a:ext cx="137687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pAMPK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2" name="Conector reto 41">
            <a:extLst>
              <a:ext uri="{FF2B5EF4-FFF2-40B4-BE49-F238E27FC236}">
                <a16:creationId xmlns:a16="http://schemas.microsoft.com/office/drawing/2014/main" id="{72223C76-58EF-4CE0-B2F4-2ED789EFAF50}"/>
              </a:ext>
            </a:extLst>
          </p:cNvPr>
          <p:cNvCxnSpPr>
            <a:cxnSpLocks/>
          </p:cNvCxnSpPr>
          <p:nvPr/>
        </p:nvCxnSpPr>
        <p:spPr>
          <a:xfrm>
            <a:off x="946870" y="4255428"/>
            <a:ext cx="10683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:a16="http://schemas.microsoft.com/office/drawing/2014/main" id="{011D5B3E-C79B-45A1-BD78-D2E9084A03B6}"/>
              </a:ext>
            </a:extLst>
          </p:cNvPr>
          <p:cNvCxnSpPr>
            <a:cxnSpLocks/>
          </p:cNvCxnSpPr>
          <p:nvPr/>
        </p:nvCxnSpPr>
        <p:spPr>
          <a:xfrm>
            <a:off x="2220359" y="4255428"/>
            <a:ext cx="11056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D81290EB-5DF0-498C-A22D-A9749902BDF3}"/>
              </a:ext>
            </a:extLst>
          </p:cNvPr>
          <p:cNvSpPr txBox="1"/>
          <p:nvPr/>
        </p:nvSpPr>
        <p:spPr>
          <a:xfrm>
            <a:off x="1227131" y="3893493"/>
            <a:ext cx="604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  <a:p>
            <a:endParaRPr lang="pt-BR" dirty="0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5D32FA05-7869-44AC-9BA3-9A6B61A6798E}"/>
              </a:ext>
            </a:extLst>
          </p:cNvPr>
          <p:cNvSpPr txBox="1"/>
          <p:nvPr/>
        </p:nvSpPr>
        <p:spPr>
          <a:xfrm>
            <a:off x="2456309" y="3905508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47" name="Retângulo 46">
            <a:extLst>
              <a:ext uri="{FF2B5EF4-FFF2-40B4-BE49-F238E27FC236}">
                <a16:creationId xmlns:a16="http://schemas.microsoft.com/office/drawing/2014/main" id="{43E3B6DE-AB58-4FD2-A5FB-F51A5AB20CF7}"/>
              </a:ext>
            </a:extLst>
          </p:cNvPr>
          <p:cNvSpPr/>
          <p:nvPr/>
        </p:nvSpPr>
        <p:spPr>
          <a:xfrm>
            <a:off x="832940" y="5196776"/>
            <a:ext cx="2713741" cy="336893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20859ED3-AF7E-4F4E-BD81-A6E8FE051769}"/>
              </a:ext>
            </a:extLst>
          </p:cNvPr>
          <p:cNvSpPr txBox="1"/>
          <p:nvPr/>
        </p:nvSpPr>
        <p:spPr>
          <a:xfrm>
            <a:off x="28521" y="459964"/>
            <a:ext cx="869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Ileum</a:t>
            </a:r>
            <a:endParaRPr lang="pt-BR" dirty="0"/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A47A3090-F854-4DE7-81EC-6ADD34AADE0F}"/>
              </a:ext>
            </a:extLst>
          </p:cNvPr>
          <p:cNvSpPr txBox="1"/>
          <p:nvPr/>
        </p:nvSpPr>
        <p:spPr>
          <a:xfrm>
            <a:off x="30214" y="3791960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Colon</a:t>
            </a:r>
            <a:endParaRPr lang="pt-BR" dirty="0"/>
          </a:p>
        </p:txBody>
      </p: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id="{26802A73-0FE1-5AF3-384D-DE13B4424F48}"/>
              </a:ext>
            </a:extLst>
          </p:cNvPr>
          <p:cNvCxnSpPr/>
          <p:nvPr/>
        </p:nvCxnSpPr>
        <p:spPr>
          <a:xfrm>
            <a:off x="190787" y="3757577"/>
            <a:ext cx="118587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A6174F74-E5DF-524B-B485-64DB633DD3CB}"/>
              </a:ext>
            </a:extLst>
          </p:cNvPr>
          <p:cNvSpPr txBox="1"/>
          <p:nvPr/>
        </p:nvSpPr>
        <p:spPr>
          <a:xfrm>
            <a:off x="7255728" y="4734345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AMPK</a:t>
            </a:r>
          </a:p>
        </p:txBody>
      </p:sp>
      <p:cxnSp>
        <p:nvCxnSpPr>
          <p:cNvPr id="55" name="Conector reto 54">
            <a:extLst>
              <a:ext uri="{FF2B5EF4-FFF2-40B4-BE49-F238E27FC236}">
                <a16:creationId xmlns:a16="http://schemas.microsoft.com/office/drawing/2014/main" id="{AFA658AB-4FFE-D19E-3299-8818EAEC455C}"/>
              </a:ext>
            </a:extLst>
          </p:cNvPr>
          <p:cNvCxnSpPr>
            <a:cxnSpLocks/>
          </p:cNvCxnSpPr>
          <p:nvPr/>
        </p:nvCxnSpPr>
        <p:spPr>
          <a:xfrm>
            <a:off x="4899416" y="4206054"/>
            <a:ext cx="1202192" cy="23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to 55">
            <a:extLst>
              <a:ext uri="{FF2B5EF4-FFF2-40B4-BE49-F238E27FC236}">
                <a16:creationId xmlns:a16="http://schemas.microsoft.com/office/drawing/2014/main" id="{C615D84A-4EDE-9062-8424-85BE7E0C5D8C}"/>
              </a:ext>
            </a:extLst>
          </p:cNvPr>
          <p:cNvCxnSpPr>
            <a:cxnSpLocks/>
          </p:cNvCxnSpPr>
          <p:nvPr/>
        </p:nvCxnSpPr>
        <p:spPr>
          <a:xfrm>
            <a:off x="6238341" y="4229106"/>
            <a:ext cx="11777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BF8AD548-BDE1-2D13-98A8-1FC74E456494}"/>
              </a:ext>
            </a:extLst>
          </p:cNvPr>
          <p:cNvSpPr txBox="1"/>
          <p:nvPr/>
        </p:nvSpPr>
        <p:spPr>
          <a:xfrm>
            <a:off x="5248031" y="3847971"/>
            <a:ext cx="683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  <a:p>
            <a:endParaRPr lang="pt-BR" dirty="0"/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011C2F0D-CC68-9F2C-BF72-921D7C245193}"/>
              </a:ext>
            </a:extLst>
          </p:cNvPr>
          <p:cNvSpPr txBox="1"/>
          <p:nvPr/>
        </p:nvSpPr>
        <p:spPr>
          <a:xfrm>
            <a:off x="6496791" y="3904692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60" name="Retângulo 59">
            <a:extLst>
              <a:ext uri="{FF2B5EF4-FFF2-40B4-BE49-F238E27FC236}">
                <a16:creationId xmlns:a16="http://schemas.microsoft.com/office/drawing/2014/main" id="{05A57775-5248-89D7-73A6-88412F2F7DE0}"/>
              </a:ext>
            </a:extLst>
          </p:cNvPr>
          <p:cNvSpPr/>
          <p:nvPr/>
        </p:nvSpPr>
        <p:spPr>
          <a:xfrm>
            <a:off x="5055317" y="5170297"/>
            <a:ext cx="2764850" cy="303799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Tela de computador com texto preto sobre fundo branco&#10;&#10;Descrição gerada automaticamente com confiança média">
            <a:extLst>
              <a:ext uri="{FF2B5EF4-FFF2-40B4-BE49-F238E27FC236}">
                <a16:creationId xmlns:a16="http://schemas.microsoft.com/office/drawing/2014/main" id="{6AF97746-6F14-05B3-883F-0845AF6A9A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906" b="14787"/>
          <a:stretch/>
        </p:blipFill>
        <p:spPr>
          <a:xfrm>
            <a:off x="8376748" y="4362344"/>
            <a:ext cx="3852915" cy="2382913"/>
          </a:xfrm>
          <a:prstGeom prst="rect">
            <a:avLst/>
          </a:prstGeom>
        </p:spPr>
      </p:pic>
      <p:cxnSp>
        <p:nvCxnSpPr>
          <p:cNvPr id="26" name="Conector reto 25">
            <a:extLst>
              <a:ext uri="{FF2B5EF4-FFF2-40B4-BE49-F238E27FC236}">
                <a16:creationId xmlns:a16="http://schemas.microsoft.com/office/drawing/2014/main" id="{E9160A2F-763C-FF91-93AD-B38E3C3D96B0}"/>
              </a:ext>
            </a:extLst>
          </p:cNvPr>
          <p:cNvCxnSpPr>
            <a:cxnSpLocks/>
          </p:cNvCxnSpPr>
          <p:nvPr/>
        </p:nvCxnSpPr>
        <p:spPr>
          <a:xfrm>
            <a:off x="9214395" y="4235622"/>
            <a:ext cx="1202192" cy="23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37C0CAED-0649-D2B5-4A6B-560CF0C57721}"/>
              </a:ext>
            </a:extLst>
          </p:cNvPr>
          <p:cNvCxnSpPr>
            <a:cxnSpLocks/>
          </p:cNvCxnSpPr>
          <p:nvPr/>
        </p:nvCxnSpPr>
        <p:spPr>
          <a:xfrm>
            <a:off x="10553320" y="4258674"/>
            <a:ext cx="11777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03A2F804-6FA8-C7B4-12A6-16156242AA1E}"/>
              </a:ext>
            </a:extLst>
          </p:cNvPr>
          <p:cNvSpPr txBox="1"/>
          <p:nvPr/>
        </p:nvSpPr>
        <p:spPr>
          <a:xfrm>
            <a:off x="9563010" y="3877539"/>
            <a:ext cx="683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  <a:p>
            <a:endParaRPr lang="pt-BR" dirty="0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86B0DECA-D449-3579-8218-48CA484A9543}"/>
              </a:ext>
            </a:extLst>
          </p:cNvPr>
          <p:cNvSpPr txBox="1"/>
          <p:nvPr/>
        </p:nvSpPr>
        <p:spPr>
          <a:xfrm>
            <a:off x="10811770" y="3934260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id="{BD08A32F-A206-4CA4-8D9C-D8746D6548BE}"/>
              </a:ext>
            </a:extLst>
          </p:cNvPr>
          <p:cNvSpPr/>
          <p:nvPr/>
        </p:nvSpPr>
        <p:spPr>
          <a:xfrm>
            <a:off x="9034162" y="5351951"/>
            <a:ext cx="2764850" cy="303799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23FBBC31-DAC9-1FAD-BE8D-AB554677C0CB}"/>
              </a:ext>
            </a:extLst>
          </p:cNvPr>
          <p:cNvSpPr txBox="1"/>
          <p:nvPr/>
        </p:nvSpPr>
        <p:spPr>
          <a:xfrm>
            <a:off x="10774116" y="4919011"/>
            <a:ext cx="1583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Alpha </a:t>
            </a:r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tubulin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3" name="Imagem 62">
            <a:extLst>
              <a:ext uri="{FF2B5EF4-FFF2-40B4-BE49-F238E27FC236}">
                <a16:creationId xmlns:a16="http://schemas.microsoft.com/office/drawing/2014/main" id="{F0D6E91F-AF58-C1DB-9355-9AC585A50A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6186" y="1176299"/>
            <a:ext cx="3252826" cy="2197210"/>
          </a:xfrm>
          <a:prstGeom prst="rect">
            <a:avLst/>
          </a:prstGeom>
        </p:spPr>
      </p:pic>
      <p:sp>
        <p:nvSpPr>
          <p:cNvPr id="64" name="Retângulo 63">
            <a:extLst>
              <a:ext uri="{FF2B5EF4-FFF2-40B4-BE49-F238E27FC236}">
                <a16:creationId xmlns:a16="http://schemas.microsoft.com/office/drawing/2014/main" id="{4D6D6B43-9535-EC52-D58E-60D9DD00A84B}"/>
              </a:ext>
            </a:extLst>
          </p:cNvPr>
          <p:cNvSpPr/>
          <p:nvPr/>
        </p:nvSpPr>
        <p:spPr>
          <a:xfrm>
            <a:off x="8906050" y="2134006"/>
            <a:ext cx="2636134" cy="286619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CaixaDeTexto 64">
            <a:extLst>
              <a:ext uri="{FF2B5EF4-FFF2-40B4-BE49-F238E27FC236}">
                <a16:creationId xmlns:a16="http://schemas.microsoft.com/office/drawing/2014/main" id="{3D7C7C41-B2E1-CE9F-45CE-E4F18802CF5D}"/>
              </a:ext>
            </a:extLst>
          </p:cNvPr>
          <p:cNvSpPr txBox="1"/>
          <p:nvPr/>
        </p:nvSpPr>
        <p:spPr>
          <a:xfrm>
            <a:off x="10646004" y="1701066"/>
            <a:ext cx="150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Alpha </a:t>
            </a:r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tubulin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9" name="Conector reto 68">
            <a:extLst>
              <a:ext uri="{FF2B5EF4-FFF2-40B4-BE49-F238E27FC236}">
                <a16:creationId xmlns:a16="http://schemas.microsoft.com/office/drawing/2014/main" id="{44CDE26D-F9C5-25BF-BA27-417E8637382F}"/>
              </a:ext>
            </a:extLst>
          </p:cNvPr>
          <p:cNvCxnSpPr>
            <a:cxnSpLocks/>
          </p:cNvCxnSpPr>
          <p:nvPr/>
        </p:nvCxnSpPr>
        <p:spPr>
          <a:xfrm>
            <a:off x="9004005" y="946278"/>
            <a:ext cx="1163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to 69">
            <a:extLst>
              <a:ext uri="{FF2B5EF4-FFF2-40B4-BE49-F238E27FC236}">
                <a16:creationId xmlns:a16="http://schemas.microsoft.com/office/drawing/2014/main" id="{7470FAC6-FD6B-5E70-3901-4DDE681B1477}"/>
              </a:ext>
            </a:extLst>
          </p:cNvPr>
          <p:cNvCxnSpPr>
            <a:cxnSpLocks/>
          </p:cNvCxnSpPr>
          <p:nvPr/>
        </p:nvCxnSpPr>
        <p:spPr>
          <a:xfrm flipV="1">
            <a:off x="10313003" y="933578"/>
            <a:ext cx="1184038" cy="23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AB5AF275-DB81-888F-3C13-FF91843BB456}"/>
              </a:ext>
            </a:extLst>
          </p:cNvPr>
          <p:cNvSpPr txBox="1"/>
          <p:nvPr/>
        </p:nvSpPr>
        <p:spPr>
          <a:xfrm>
            <a:off x="9397581" y="651702"/>
            <a:ext cx="604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  <a:p>
            <a:endParaRPr lang="pt-BR" dirty="0"/>
          </a:p>
        </p:txBody>
      </p:sp>
      <p:sp>
        <p:nvSpPr>
          <p:cNvPr id="72" name="CaixaDeTexto 71">
            <a:extLst>
              <a:ext uri="{FF2B5EF4-FFF2-40B4-BE49-F238E27FC236}">
                <a16:creationId xmlns:a16="http://schemas.microsoft.com/office/drawing/2014/main" id="{430FEB47-CFD6-21FE-E304-F469A2BC89C7}"/>
              </a:ext>
            </a:extLst>
          </p:cNvPr>
          <p:cNvSpPr txBox="1"/>
          <p:nvPr/>
        </p:nvSpPr>
        <p:spPr>
          <a:xfrm>
            <a:off x="10646004" y="589647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</p:spTree>
    <p:extLst>
      <p:ext uri="{BB962C8B-B14F-4D97-AF65-F5344CB8AC3E}">
        <p14:creationId xmlns:p14="http://schemas.microsoft.com/office/powerpoint/2010/main" val="2821328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m 45" descr="Imagem em preto e branco&#10;&#10;Descrição gerada automaticamente">
            <a:extLst>
              <a:ext uri="{FF2B5EF4-FFF2-40B4-BE49-F238E27FC236}">
                <a16:creationId xmlns:a16="http://schemas.microsoft.com/office/drawing/2014/main" id="{241DC6FD-D392-915A-C5C3-A6F7C2F164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2" b="7448"/>
          <a:stretch/>
        </p:blipFill>
        <p:spPr>
          <a:xfrm>
            <a:off x="7351927" y="4278741"/>
            <a:ext cx="3468141" cy="2181775"/>
          </a:xfrm>
          <a:prstGeom prst="rect">
            <a:avLst/>
          </a:prstGeom>
        </p:spPr>
      </p:pic>
      <p:pic>
        <p:nvPicPr>
          <p:cNvPr id="44" name="Imagem 43" descr="Imagem em preto e branco&#10;&#10;Descrição gerada automaticamente">
            <a:extLst>
              <a:ext uri="{FF2B5EF4-FFF2-40B4-BE49-F238E27FC236}">
                <a16:creationId xmlns:a16="http://schemas.microsoft.com/office/drawing/2014/main" id="{57E533AB-416E-776E-71D5-AF836E63CF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81"/>
          <a:stretch/>
        </p:blipFill>
        <p:spPr>
          <a:xfrm>
            <a:off x="1335846" y="4341953"/>
            <a:ext cx="3442732" cy="219896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F930CD72-6DE8-0DC5-8D4B-A545A44671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633" r="7159" b="54619"/>
          <a:stretch/>
        </p:blipFill>
        <p:spPr>
          <a:xfrm>
            <a:off x="7355288" y="896092"/>
            <a:ext cx="3300112" cy="218008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624C260D-F85B-4DFE-817A-BB1D1D5AF4DE}"/>
              </a:ext>
            </a:extLst>
          </p:cNvPr>
          <p:cNvSpPr txBox="1"/>
          <p:nvPr/>
        </p:nvSpPr>
        <p:spPr>
          <a:xfrm>
            <a:off x="9612884" y="1354365"/>
            <a:ext cx="1679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A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lpha </a:t>
            </a:r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tubulin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55517CD-FB72-44FF-8819-359E0BB44425}"/>
              </a:ext>
            </a:extLst>
          </p:cNvPr>
          <p:cNvSpPr txBox="1"/>
          <p:nvPr/>
        </p:nvSpPr>
        <p:spPr>
          <a:xfrm>
            <a:off x="365463" y="125767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2A</a:t>
            </a: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EADA3F37-55AE-472D-A610-F79AED86D2EC}"/>
              </a:ext>
            </a:extLst>
          </p:cNvPr>
          <p:cNvCxnSpPr>
            <a:cxnSpLocks/>
          </p:cNvCxnSpPr>
          <p:nvPr/>
        </p:nvCxnSpPr>
        <p:spPr>
          <a:xfrm>
            <a:off x="2369012" y="813295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E04FA16C-A276-4BA1-86DF-2BBB47CFB437}"/>
              </a:ext>
            </a:extLst>
          </p:cNvPr>
          <p:cNvCxnSpPr>
            <a:cxnSpLocks/>
          </p:cNvCxnSpPr>
          <p:nvPr/>
        </p:nvCxnSpPr>
        <p:spPr>
          <a:xfrm>
            <a:off x="3548038" y="813298"/>
            <a:ext cx="879856" cy="8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536878A8-B287-4231-81A5-33864D4D4D1C}"/>
              </a:ext>
            </a:extLst>
          </p:cNvPr>
          <p:cNvSpPr txBox="1"/>
          <p:nvPr/>
        </p:nvSpPr>
        <p:spPr>
          <a:xfrm>
            <a:off x="2575702" y="452185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6010B2BD-2926-4560-8554-077AECA305E1}"/>
              </a:ext>
            </a:extLst>
          </p:cNvPr>
          <p:cNvSpPr txBox="1"/>
          <p:nvPr/>
        </p:nvSpPr>
        <p:spPr>
          <a:xfrm>
            <a:off x="3711128" y="443967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ED393DF4-862C-4E40-9177-5512A3C351C0}"/>
              </a:ext>
            </a:extLst>
          </p:cNvPr>
          <p:cNvSpPr/>
          <p:nvPr/>
        </p:nvSpPr>
        <p:spPr>
          <a:xfrm>
            <a:off x="7963621" y="1821503"/>
            <a:ext cx="2648714" cy="293651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826F2C7-AB19-45AE-A738-C8DD3A31F54E}"/>
              </a:ext>
            </a:extLst>
          </p:cNvPr>
          <p:cNvSpPr txBox="1"/>
          <p:nvPr/>
        </p:nvSpPr>
        <p:spPr>
          <a:xfrm>
            <a:off x="3987554" y="5313810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GLUT2</a:t>
            </a:r>
          </a:p>
        </p:txBody>
      </p:sp>
      <p:cxnSp>
        <p:nvCxnSpPr>
          <p:cNvPr id="28" name="Conector reto 27">
            <a:extLst>
              <a:ext uri="{FF2B5EF4-FFF2-40B4-BE49-F238E27FC236}">
                <a16:creationId xmlns:a16="http://schemas.microsoft.com/office/drawing/2014/main" id="{5BA42C66-61C6-4E11-B6D0-AF89D4B6499E}"/>
              </a:ext>
            </a:extLst>
          </p:cNvPr>
          <p:cNvCxnSpPr>
            <a:cxnSpLocks/>
          </p:cNvCxnSpPr>
          <p:nvPr/>
        </p:nvCxnSpPr>
        <p:spPr>
          <a:xfrm>
            <a:off x="8298748" y="4090208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id="{4F4AB614-15A5-4283-9ECF-2BCE80D18DAA}"/>
              </a:ext>
            </a:extLst>
          </p:cNvPr>
          <p:cNvCxnSpPr>
            <a:cxnSpLocks/>
          </p:cNvCxnSpPr>
          <p:nvPr/>
        </p:nvCxnSpPr>
        <p:spPr>
          <a:xfrm>
            <a:off x="9494400" y="4076560"/>
            <a:ext cx="892008" cy="13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5228505C-3DB3-4D69-B7F7-B9785DEFF7B1}"/>
              </a:ext>
            </a:extLst>
          </p:cNvPr>
          <p:cNvSpPr txBox="1"/>
          <p:nvPr/>
        </p:nvSpPr>
        <p:spPr>
          <a:xfrm>
            <a:off x="8429751" y="3713744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504185B6-20EE-4C4A-9549-D9FB8B9F02D9}"/>
              </a:ext>
            </a:extLst>
          </p:cNvPr>
          <p:cNvSpPr txBox="1"/>
          <p:nvPr/>
        </p:nvSpPr>
        <p:spPr>
          <a:xfrm>
            <a:off x="9655994" y="3666285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60840A96-6699-47E1-8323-AE366AFAB40E}"/>
              </a:ext>
            </a:extLst>
          </p:cNvPr>
          <p:cNvSpPr/>
          <p:nvPr/>
        </p:nvSpPr>
        <p:spPr>
          <a:xfrm>
            <a:off x="2075409" y="5798607"/>
            <a:ext cx="2523888" cy="211747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>
            <a:extLst>
              <a:ext uri="{FF2B5EF4-FFF2-40B4-BE49-F238E27FC236}">
                <a16:creationId xmlns:a16="http://schemas.microsoft.com/office/drawing/2014/main" id="{D1BAE472-14D9-4B1E-85A2-ADC3435CA879}"/>
              </a:ext>
            </a:extLst>
          </p:cNvPr>
          <p:cNvSpPr/>
          <p:nvPr/>
        </p:nvSpPr>
        <p:spPr>
          <a:xfrm>
            <a:off x="8128445" y="5118947"/>
            <a:ext cx="2526955" cy="336894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69A4283-D4E4-46DD-AB2A-C74647F0361D}"/>
              </a:ext>
            </a:extLst>
          </p:cNvPr>
          <p:cNvSpPr txBox="1"/>
          <p:nvPr/>
        </p:nvSpPr>
        <p:spPr>
          <a:xfrm>
            <a:off x="255234" y="1897563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Ileum</a:t>
            </a:r>
            <a:endParaRPr lang="pt-BR" dirty="0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E4C77C22-9B4D-4ECA-A694-1A753C8DF664}"/>
              </a:ext>
            </a:extLst>
          </p:cNvPr>
          <p:cNvSpPr txBox="1"/>
          <p:nvPr/>
        </p:nvSpPr>
        <p:spPr>
          <a:xfrm>
            <a:off x="207277" y="5256769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Colon</a:t>
            </a:r>
            <a:endParaRPr lang="pt-BR" dirty="0"/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7063BE3C-CC0B-E345-5D0D-43D068114431}"/>
              </a:ext>
            </a:extLst>
          </p:cNvPr>
          <p:cNvCxnSpPr/>
          <p:nvPr/>
        </p:nvCxnSpPr>
        <p:spPr>
          <a:xfrm>
            <a:off x="207277" y="3549859"/>
            <a:ext cx="118587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9610D8A2-320F-6976-2DFA-93F6E52C644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4339" r="8369" b="9213"/>
          <a:stretch/>
        </p:blipFill>
        <p:spPr>
          <a:xfrm>
            <a:off x="1159040" y="929534"/>
            <a:ext cx="3637348" cy="2176571"/>
          </a:xfrm>
          <a:prstGeom prst="rect">
            <a:avLst/>
          </a:prstGeom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C5AC4D12-1F09-4EAA-84EB-8AB5DFA9EA2A}"/>
              </a:ext>
            </a:extLst>
          </p:cNvPr>
          <p:cNvSpPr/>
          <p:nvPr/>
        </p:nvSpPr>
        <p:spPr>
          <a:xfrm>
            <a:off x="2075409" y="2538505"/>
            <a:ext cx="2720979" cy="282473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05074F2-574E-4293-AE19-056BD7F91817}"/>
              </a:ext>
            </a:extLst>
          </p:cNvPr>
          <p:cNvSpPr txBox="1"/>
          <p:nvPr/>
        </p:nvSpPr>
        <p:spPr>
          <a:xfrm>
            <a:off x="4000094" y="2052532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GLUT2</a:t>
            </a: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AFC83DD0-5568-6451-3B02-D8CA0095EDDA}"/>
              </a:ext>
            </a:extLst>
          </p:cNvPr>
          <p:cNvCxnSpPr>
            <a:cxnSpLocks/>
          </p:cNvCxnSpPr>
          <p:nvPr/>
        </p:nvCxnSpPr>
        <p:spPr>
          <a:xfrm>
            <a:off x="8274430" y="826469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>
            <a:extLst>
              <a:ext uri="{FF2B5EF4-FFF2-40B4-BE49-F238E27FC236}">
                <a16:creationId xmlns:a16="http://schemas.microsoft.com/office/drawing/2014/main" id="{32E8964F-A408-12FD-3115-3BF1DDFD51B7}"/>
              </a:ext>
            </a:extLst>
          </p:cNvPr>
          <p:cNvCxnSpPr>
            <a:cxnSpLocks/>
          </p:cNvCxnSpPr>
          <p:nvPr/>
        </p:nvCxnSpPr>
        <p:spPr>
          <a:xfrm>
            <a:off x="9453456" y="826472"/>
            <a:ext cx="879856" cy="8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EF02638A-460A-6CAE-B943-B5413DE8C45E}"/>
              </a:ext>
            </a:extLst>
          </p:cNvPr>
          <p:cNvSpPr txBox="1"/>
          <p:nvPr/>
        </p:nvSpPr>
        <p:spPr>
          <a:xfrm>
            <a:off x="8481120" y="465359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136D6E02-A065-D67C-5019-B552D89CD3E1}"/>
              </a:ext>
            </a:extLst>
          </p:cNvPr>
          <p:cNvSpPr txBox="1"/>
          <p:nvPr/>
        </p:nvSpPr>
        <p:spPr>
          <a:xfrm>
            <a:off x="9616546" y="457141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017C29E7-52AA-1ED6-876C-4348604E4AB3}"/>
              </a:ext>
            </a:extLst>
          </p:cNvPr>
          <p:cNvSpPr txBox="1"/>
          <p:nvPr/>
        </p:nvSpPr>
        <p:spPr>
          <a:xfrm>
            <a:off x="9703978" y="4677855"/>
            <a:ext cx="1679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A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lpha </a:t>
            </a:r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tubulin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8" name="Conector reto 47">
            <a:extLst>
              <a:ext uri="{FF2B5EF4-FFF2-40B4-BE49-F238E27FC236}">
                <a16:creationId xmlns:a16="http://schemas.microsoft.com/office/drawing/2014/main" id="{B16F6D8D-5F6E-B422-9652-1F5F982C666F}"/>
              </a:ext>
            </a:extLst>
          </p:cNvPr>
          <p:cNvCxnSpPr>
            <a:cxnSpLocks/>
          </p:cNvCxnSpPr>
          <p:nvPr/>
        </p:nvCxnSpPr>
        <p:spPr>
          <a:xfrm>
            <a:off x="2302847" y="4271757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to 48">
            <a:extLst>
              <a:ext uri="{FF2B5EF4-FFF2-40B4-BE49-F238E27FC236}">
                <a16:creationId xmlns:a16="http://schemas.microsoft.com/office/drawing/2014/main" id="{2E7AA925-0578-D1BA-13A2-711C3172E577}"/>
              </a:ext>
            </a:extLst>
          </p:cNvPr>
          <p:cNvCxnSpPr>
            <a:cxnSpLocks/>
          </p:cNvCxnSpPr>
          <p:nvPr/>
        </p:nvCxnSpPr>
        <p:spPr>
          <a:xfrm>
            <a:off x="3384645" y="4258109"/>
            <a:ext cx="10121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8FCD1CC1-26FE-B1E1-C278-95C90CC754BF}"/>
              </a:ext>
            </a:extLst>
          </p:cNvPr>
          <p:cNvSpPr txBox="1"/>
          <p:nvPr/>
        </p:nvSpPr>
        <p:spPr>
          <a:xfrm>
            <a:off x="2433850" y="3895293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51" name="CaixaDeTexto 50">
            <a:extLst>
              <a:ext uri="{FF2B5EF4-FFF2-40B4-BE49-F238E27FC236}">
                <a16:creationId xmlns:a16="http://schemas.microsoft.com/office/drawing/2014/main" id="{6C1B6459-91F7-D475-7B05-8C4C570F2AB2}"/>
              </a:ext>
            </a:extLst>
          </p:cNvPr>
          <p:cNvSpPr txBox="1"/>
          <p:nvPr/>
        </p:nvSpPr>
        <p:spPr>
          <a:xfrm>
            <a:off x="3550909" y="3847834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</p:spTree>
    <p:extLst>
      <p:ext uri="{BB962C8B-B14F-4D97-AF65-F5344CB8AC3E}">
        <p14:creationId xmlns:p14="http://schemas.microsoft.com/office/powerpoint/2010/main" val="3353562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AEBB6A64-8067-A3AC-52E3-6ACD98A3D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50" y="1968098"/>
            <a:ext cx="2227088" cy="255914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D55517CD-FB72-44FF-8819-359E0BB44425}"/>
              </a:ext>
            </a:extLst>
          </p:cNvPr>
          <p:cNvSpPr txBox="1"/>
          <p:nvPr/>
        </p:nvSpPr>
        <p:spPr>
          <a:xfrm>
            <a:off x="169659" y="88534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2D</a:t>
            </a: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EADA3F37-55AE-472D-A610-F79AED86D2EC}"/>
              </a:ext>
            </a:extLst>
          </p:cNvPr>
          <p:cNvCxnSpPr>
            <a:cxnSpLocks/>
          </p:cNvCxnSpPr>
          <p:nvPr/>
        </p:nvCxnSpPr>
        <p:spPr>
          <a:xfrm flipV="1">
            <a:off x="1223609" y="1910633"/>
            <a:ext cx="695457" cy="11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E04FA16C-A276-4BA1-86DF-2BBB47CFB437}"/>
              </a:ext>
            </a:extLst>
          </p:cNvPr>
          <p:cNvCxnSpPr>
            <a:cxnSpLocks/>
          </p:cNvCxnSpPr>
          <p:nvPr/>
        </p:nvCxnSpPr>
        <p:spPr>
          <a:xfrm>
            <a:off x="2023351" y="1893406"/>
            <a:ext cx="741842" cy="115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6010B2BD-2926-4560-8554-077AECA305E1}"/>
              </a:ext>
            </a:extLst>
          </p:cNvPr>
          <p:cNvSpPr txBox="1"/>
          <p:nvPr/>
        </p:nvSpPr>
        <p:spPr>
          <a:xfrm>
            <a:off x="2186441" y="1495047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KO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69A4283-D4E4-46DD-AB2A-C74647F0361D}"/>
              </a:ext>
            </a:extLst>
          </p:cNvPr>
          <p:cNvSpPr txBox="1"/>
          <p:nvPr/>
        </p:nvSpPr>
        <p:spPr>
          <a:xfrm>
            <a:off x="77532" y="808154"/>
            <a:ext cx="7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Ileum</a:t>
            </a:r>
            <a:endParaRPr lang="pt-BR" dirty="0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C5AC4D12-1F09-4EAA-84EB-8AB5DFA9EA2A}"/>
              </a:ext>
            </a:extLst>
          </p:cNvPr>
          <p:cNvSpPr/>
          <p:nvPr/>
        </p:nvSpPr>
        <p:spPr>
          <a:xfrm>
            <a:off x="1297873" y="2777378"/>
            <a:ext cx="1467320" cy="341951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05074F2-574E-4293-AE19-056BD7F91817}"/>
              </a:ext>
            </a:extLst>
          </p:cNvPr>
          <p:cNvSpPr txBox="1"/>
          <p:nvPr/>
        </p:nvSpPr>
        <p:spPr>
          <a:xfrm>
            <a:off x="2805095" y="2783137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pAMPK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536878A8-B287-4231-81A5-33864D4D4D1C}"/>
              </a:ext>
            </a:extLst>
          </p:cNvPr>
          <p:cNvSpPr txBox="1"/>
          <p:nvPr/>
        </p:nvSpPr>
        <p:spPr>
          <a:xfrm>
            <a:off x="1167247" y="2008344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BA864242-842D-9381-12D3-159DD1E21F0A}"/>
              </a:ext>
            </a:extLst>
          </p:cNvPr>
          <p:cNvSpPr txBox="1"/>
          <p:nvPr/>
        </p:nvSpPr>
        <p:spPr>
          <a:xfrm>
            <a:off x="1919066" y="2005504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951BFA4C-3787-306A-A24D-0D69C200BA70}"/>
              </a:ext>
            </a:extLst>
          </p:cNvPr>
          <p:cNvSpPr txBox="1"/>
          <p:nvPr/>
        </p:nvSpPr>
        <p:spPr>
          <a:xfrm>
            <a:off x="1504910" y="2001119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1E274805-E717-3599-6020-A8EC132DA341}"/>
              </a:ext>
            </a:extLst>
          </p:cNvPr>
          <p:cNvSpPr txBox="1"/>
          <p:nvPr/>
        </p:nvSpPr>
        <p:spPr>
          <a:xfrm>
            <a:off x="2285757" y="1998279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6201D0FD-F839-834C-71C8-314ED8787D85}"/>
              </a:ext>
            </a:extLst>
          </p:cNvPr>
          <p:cNvSpPr txBox="1"/>
          <p:nvPr/>
        </p:nvSpPr>
        <p:spPr>
          <a:xfrm>
            <a:off x="1279173" y="1516262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WT</a:t>
            </a:r>
          </a:p>
        </p:txBody>
      </p:sp>
      <p:pic>
        <p:nvPicPr>
          <p:cNvPr id="52" name="Imagem 51">
            <a:extLst>
              <a:ext uri="{FF2B5EF4-FFF2-40B4-BE49-F238E27FC236}">
                <a16:creationId xmlns:a16="http://schemas.microsoft.com/office/drawing/2014/main" id="{F63C5A08-03B9-05BE-AF48-38C371C31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0168" y="1962889"/>
            <a:ext cx="2227088" cy="2541090"/>
          </a:xfrm>
          <a:prstGeom prst="rect">
            <a:avLst/>
          </a:prstGeom>
        </p:spPr>
      </p:pic>
      <p:sp>
        <p:nvSpPr>
          <p:cNvPr id="53" name="Retângulo 52">
            <a:extLst>
              <a:ext uri="{FF2B5EF4-FFF2-40B4-BE49-F238E27FC236}">
                <a16:creationId xmlns:a16="http://schemas.microsoft.com/office/drawing/2014/main" id="{0EA725D1-7D08-96F0-DC92-C605027DBF3C}"/>
              </a:ext>
            </a:extLst>
          </p:cNvPr>
          <p:cNvSpPr/>
          <p:nvPr/>
        </p:nvSpPr>
        <p:spPr>
          <a:xfrm>
            <a:off x="4413522" y="2697875"/>
            <a:ext cx="1467320" cy="341951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05E4DB44-7D87-5999-091F-C396D8DEC401}"/>
              </a:ext>
            </a:extLst>
          </p:cNvPr>
          <p:cNvSpPr txBox="1"/>
          <p:nvPr/>
        </p:nvSpPr>
        <p:spPr>
          <a:xfrm>
            <a:off x="5920745" y="2487216"/>
            <a:ext cx="1222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AMPK alpha 1 e 2</a:t>
            </a:r>
          </a:p>
        </p:txBody>
      </p:sp>
      <p:cxnSp>
        <p:nvCxnSpPr>
          <p:cNvPr id="55" name="Conector reto 54">
            <a:extLst>
              <a:ext uri="{FF2B5EF4-FFF2-40B4-BE49-F238E27FC236}">
                <a16:creationId xmlns:a16="http://schemas.microsoft.com/office/drawing/2014/main" id="{313D25C8-370D-CEB4-0313-C4A2E4F5F66C}"/>
              </a:ext>
            </a:extLst>
          </p:cNvPr>
          <p:cNvCxnSpPr>
            <a:cxnSpLocks/>
          </p:cNvCxnSpPr>
          <p:nvPr/>
        </p:nvCxnSpPr>
        <p:spPr>
          <a:xfrm flipV="1">
            <a:off x="4355065" y="1818107"/>
            <a:ext cx="695457" cy="11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to 55">
            <a:extLst>
              <a:ext uri="{FF2B5EF4-FFF2-40B4-BE49-F238E27FC236}">
                <a16:creationId xmlns:a16="http://schemas.microsoft.com/office/drawing/2014/main" id="{0126EAE4-85C6-7820-2D90-59F39A77004F}"/>
              </a:ext>
            </a:extLst>
          </p:cNvPr>
          <p:cNvCxnSpPr>
            <a:cxnSpLocks/>
          </p:cNvCxnSpPr>
          <p:nvPr/>
        </p:nvCxnSpPr>
        <p:spPr>
          <a:xfrm>
            <a:off x="5154807" y="1813580"/>
            <a:ext cx="741842" cy="115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8C450AB5-E50A-CCD0-4286-57E7BFF70D30}"/>
              </a:ext>
            </a:extLst>
          </p:cNvPr>
          <p:cNvSpPr txBox="1"/>
          <p:nvPr/>
        </p:nvSpPr>
        <p:spPr>
          <a:xfrm>
            <a:off x="5165497" y="1415221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KO</a:t>
            </a:r>
          </a:p>
        </p:txBody>
      </p: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1B535E67-7FA8-4E03-582C-F653C2C4C9DB}"/>
              </a:ext>
            </a:extLst>
          </p:cNvPr>
          <p:cNvSpPr txBox="1"/>
          <p:nvPr/>
        </p:nvSpPr>
        <p:spPr>
          <a:xfrm>
            <a:off x="4298703" y="2030118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B2854DC0-B07D-05D3-2731-A149D67A0DAE}"/>
              </a:ext>
            </a:extLst>
          </p:cNvPr>
          <p:cNvSpPr txBox="1"/>
          <p:nvPr/>
        </p:nvSpPr>
        <p:spPr>
          <a:xfrm>
            <a:off x="5050522" y="2027278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E46E6F61-158C-21FA-A404-065D0174D542}"/>
              </a:ext>
            </a:extLst>
          </p:cNvPr>
          <p:cNvSpPr txBox="1"/>
          <p:nvPr/>
        </p:nvSpPr>
        <p:spPr>
          <a:xfrm>
            <a:off x="4636366" y="2022893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61" name="CaixaDeTexto 60">
            <a:extLst>
              <a:ext uri="{FF2B5EF4-FFF2-40B4-BE49-F238E27FC236}">
                <a16:creationId xmlns:a16="http://schemas.microsoft.com/office/drawing/2014/main" id="{BE57EF73-7856-759F-4300-40590D0E9F93}"/>
              </a:ext>
            </a:extLst>
          </p:cNvPr>
          <p:cNvSpPr txBox="1"/>
          <p:nvPr/>
        </p:nvSpPr>
        <p:spPr>
          <a:xfrm>
            <a:off x="5417213" y="2020053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62" name="CaixaDeTexto 61">
            <a:extLst>
              <a:ext uri="{FF2B5EF4-FFF2-40B4-BE49-F238E27FC236}">
                <a16:creationId xmlns:a16="http://schemas.microsoft.com/office/drawing/2014/main" id="{9ED2881E-89DC-3BF3-E1F0-8304A9D1C2A0}"/>
              </a:ext>
            </a:extLst>
          </p:cNvPr>
          <p:cNvSpPr txBox="1"/>
          <p:nvPr/>
        </p:nvSpPr>
        <p:spPr>
          <a:xfrm>
            <a:off x="4410629" y="1423736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WT</a:t>
            </a:r>
          </a:p>
        </p:txBody>
      </p:sp>
      <p:pic>
        <p:nvPicPr>
          <p:cNvPr id="63" name="Imagem 62">
            <a:extLst>
              <a:ext uri="{FF2B5EF4-FFF2-40B4-BE49-F238E27FC236}">
                <a16:creationId xmlns:a16="http://schemas.microsoft.com/office/drawing/2014/main" id="{CC466705-1A24-0156-4BDF-513CCC1D3E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4" t="3999" r="52737"/>
          <a:stretch/>
        </p:blipFill>
        <p:spPr>
          <a:xfrm>
            <a:off x="7085323" y="1961005"/>
            <a:ext cx="1824074" cy="2544857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ED393DF4-862C-4E40-9177-5512A3C351C0}"/>
              </a:ext>
            </a:extLst>
          </p:cNvPr>
          <p:cNvSpPr/>
          <p:nvPr/>
        </p:nvSpPr>
        <p:spPr>
          <a:xfrm>
            <a:off x="7348787" y="2997793"/>
            <a:ext cx="1560610" cy="319401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4" name="Conector reto 63">
            <a:extLst>
              <a:ext uri="{FF2B5EF4-FFF2-40B4-BE49-F238E27FC236}">
                <a16:creationId xmlns:a16="http://schemas.microsoft.com/office/drawing/2014/main" id="{E6E5551B-6C81-1A58-7D46-463E06A18EED}"/>
              </a:ext>
            </a:extLst>
          </p:cNvPr>
          <p:cNvCxnSpPr>
            <a:cxnSpLocks/>
          </p:cNvCxnSpPr>
          <p:nvPr/>
        </p:nvCxnSpPr>
        <p:spPr>
          <a:xfrm flipV="1">
            <a:off x="7434751" y="1831720"/>
            <a:ext cx="695457" cy="11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to 64">
            <a:extLst>
              <a:ext uri="{FF2B5EF4-FFF2-40B4-BE49-F238E27FC236}">
                <a16:creationId xmlns:a16="http://schemas.microsoft.com/office/drawing/2014/main" id="{B66E2FD3-9207-F0E2-34DB-A4FC694180FB}"/>
              </a:ext>
            </a:extLst>
          </p:cNvPr>
          <p:cNvCxnSpPr>
            <a:cxnSpLocks/>
          </p:cNvCxnSpPr>
          <p:nvPr/>
        </p:nvCxnSpPr>
        <p:spPr>
          <a:xfrm>
            <a:off x="8234493" y="1827193"/>
            <a:ext cx="741842" cy="115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aixaDeTexto 65">
            <a:extLst>
              <a:ext uri="{FF2B5EF4-FFF2-40B4-BE49-F238E27FC236}">
                <a16:creationId xmlns:a16="http://schemas.microsoft.com/office/drawing/2014/main" id="{F8A9F5DD-A71E-A5A8-686C-4D2D597AB4C8}"/>
              </a:ext>
            </a:extLst>
          </p:cNvPr>
          <p:cNvSpPr txBox="1"/>
          <p:nvPr/>
        </p:nvSpPr>
        <p:spPr>
          <a:xfrm>
            <a:off x="8283283" y="1416134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KO</a:t>
            </a:r>
          </a:p>
        </p:txBody>
      </p:sp>
      <p:sp>
        <p:nvSpPr>
          <p:cNvPr id="67" name="CaixaDeTexto 66">
            <a:extLst>
              <a:ext uri="{FF2B5EF4-FFF2-40B4-BE49-F238E27FC236}">
                <a16:creationId xmlns:a16="http://schemas.microsoft.com/office/drawing/2014/main" id="{C3DED9BC-AA73-1C1F-B0F1-7D723A999D0F}"/>
              </a:ext>
            </a:extLst>
          </p:cNvPr>
          <p:cNvSpPr txBox="1"/>
          <p:nvPr/>
        </p:nvSpPr>
        <p:spPr>
          <a:xfrm>
            <a:off x="7378389" y="1992931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68" name="CaixaDeTexto 67">
            <a:extLst>
              <a:ext uri="{FF2B5EF4-FFF2-40B4-BE49-F238E27FC236}">
                <a16:creationId xmlns:a16="http://schemas.microsoft.com/office/drawing/2014/main" id="{08A937B5-96FC-FF37-87EC-3CE19CB43EC3}"/>
              </a:ext>
            </a:extLst>
          </p:cNvPr>
          <p:cNvSpPr txBox="1"/>
          <p:nvPr/>
        </p:nvSpPr>
        <p:spPr>
          <a:xfrm>
            <a:off x="8130208" y="1990091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FA354E72-C3D5-61F2-21FC-94182CC3E744}"/>
              </a:ext>
            </a:extLst>
          </p:cNvPr>
          <p:cNvSpPr txBox="1"/>
          <p:nvPr/>
        </p:nvSpPr>
        <p:spPr>
          <a:xfrm>
            <a:off x="7716052" y="1985706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5585C171-6463-6BA2-978E-FCC8953DF311}"/>
              </a:ext>
            </a:extLst>
          </p:cNvPr>
          <p:cNvSpPr txBox="1"/>
          <p:nvPr/>
        </p:nvSpPr>
        <p:spPr>
          <a:xfrm>
            <a:off x="8496899" y="1982866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897D9C65-A309-5F3A-C49B-C08ACD52A6C5}"/>
              </a:ext>
            </a:extLst>
          </p:cNvPr>
          <p:cNvSpPr txBox="1"/>
          <p:nvPr/>
        </p:nvSpPr>
        <p:spPr>
          <a:xfrm>
            <a:off x="7503015" y="1437349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WT</a:t>
            </a:r>
          </a:p>
        </p:txBody>
      </p:sp>
      <p:pic>
        <p:nvPicPr>
          <p:cNvPr id="72" name="Imagem 71">
            <a:extLst>
              <a:ext uri="{FF2B5EF4-FFF2-40B4-BE49-F238E27FC236}">
                <a16:creationId xmlns:a16="http://schemas.microsoft.com/office/drawing/2014/main" id="{C055CD01-550C-330C-0C80-8D224C9FE7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831" r="51898"/>
          <a:stretch/>
        </p:blipFill>
        <p:spPr>
          <a:xfrm>
            <a:off x="9799931" y="1982866"/>
            <a:ext cx="1909362" cy="2542974"/>
          </a:xfrm>
          <a:prstGeom prst="rect">
            <a:avLst/>
          </a:prstGeom>
        </p:spPr>
      </p:pic>
      <p:sp>
        <p:nvSpPr>
          <p:cNvPr id="73" name="Retângulo 72">
            <a:extLst>
              <a:ext uri="{FF2B5EF4-FFF2-40B4-BE49-F238E27FC236}">
                <a16:creationId xmlns:a16="http://schemas.microsoft.com/office/drawing/2014/main" id="{D7913A6D-A26D-2A7B-3CFB-90BEA8A184AC}"/>
              </a:ext>
            </a:extLst>
          </p:cNvPr>
          <p:cNvSpPr/>
          <p:nvPr/>
        </p:nvSpPr>
        <p:spPr>
          <a:xfrm>
            <a:off x="10158746" y="3083841"/>
            <a:ext cx="1560610" cy="319401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4" name="Conector reto 73">
            <a:extLst>
              <a:ext uri="{FF2B5EF4-FFF2-40B4-BE49-F238E27FC236}">
                <a16:creationId xmlns:a16="http://schemas.microsoft.com/office/drawing/2014/main" id="{0620C48E-060D-646B-172D-D210387065F6}"/>
              </a:ext>
            </a:extLst>
          </p:cNvPr>
          <p:cNvCxnSpPr>
            <a:cxnSpLocks/>
          </p:cNvCxnSpPr>
          <p:nvPr/>
        </p:nvCxnSpPr>
        <p:spPr>
          <a:xfrm flipV="1">
            <a:off x="10079610" y="1841568"/>
            <a:ext cx="695457" cy="11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to 74">
            <a:extLst>
              <a:ext uri="{FF2B5EF4-FFF2-40B4-BE49-F238E27FC236}">
                <a16:creationId xmlns:a16="http://schemas.microsoft.com/office/drawing/2014/main" id="{2352238D-3C1F-63D0-F49B-8C83D5598FF8}"/>
              </a:ext>
            </a:extLst>
          </p:cNvPr>
          <p:cNvCxnSpPr>
            <a:cxnSpLocks/>
          </p:cNvCxnSpPr>
          <p:nvPr/>
        </p:nvCxnSpPr>
        <p:spPr>
          <a:xfrm>
            <a:off x="10879352" y="1849741"/>
            <a:ext cx="741842" cy="115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41A55D62-6D22-DD14-06B6-4B947BEBB3D0}"/>
              </a:ext>
            </a:extLst>
          </p:cNvPr>
          <p:cNvSpPr txBox="1"/>
          <p:nvPr/>
        </p:nvSpPr>
        <p:spPr>
          <a:xfrm>
            <a:off x="10978942" y="1413282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KO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D1051A15-ED52-321B-51B9-09048B3FE9B1}"/>
              </a:ext>
            </a:extLst>
          </p:cNvPr>
          <p:cNvSpPr txBox="1"/>
          <p:nvPr/>
        </p:nvSpPr>
        <p:spPr>
          <a:xfrm>
            <a:off x="10112148" y="2078979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C9C442E9-A0AD-7B13-F972-5C8E86C46F28}"/>
              </a:ext>
            </a:extLst>
          </p:cNvPr>
          <p:cNvSpPr txBox="1"/>
          <p:nvPr/>
        </p:nvSpPr>
        <p:spPr>
          <a:xfrm>
            <a:off x="10863967" y="2076139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79" name="CaixaDeTexto 78">
            <a:extLst>
              <a:ext uri="{FF2B5EF4-FFF2-40B4-BE49-F238E27FC236}">
                <a16:creationId xmlns:a16="http://schemas.microsoft.com/office/drawing/2014/main" id="{873C4D7D-10D1-5A87-49F1-FCFD2C572AE6}"/>
              </a:ext>
            </a:extLst>
          </p:cNvPr>
          <p:cNvSpPr txBox="1"/>
          <p:nvPr/>
        </p:nvSpPr>
        <p:spPr>
          <a:xfrm>
            <a:off x="10449811" y="2071754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80" name="CaixaDeTexto 79">
            <a:extLst>
              <a:ext uri="{FF2B5EF4-FFF2-40B4-BE49-F238E27FC236}">
                <a16:creationId xmlns:a16="http://schemas.microsoft.com/office/drawing/2014/main" id="{63BE414B-4D0B-8F4D-2E7A-05F2FFFE3BA4}"/>
              </a:ext>
            </a:extLst>
          </p:cNvPr>
          <p:cNvSpPr txBox="1"/>
          <p:nvPr/>
        </p:nvSpPr>
        <p:spPr>
          <a:xfrm>
            <a:off x="11230658" y="2068914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0EDA3E58-0B4A-8313-418F-5E2B1533D081}"/>
              </a:ext>
            </a:extLst>
          </p:cNvPr>
          <p:cNvSpPr txBox="1"/>
          <p:nvPr/>
        </p:nvSpPr>
        <p:spPr>
          <a:xfrm>
            <a:off x="10122474" y="1434497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WT</a:t>
            </a: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48B232CC-8DD8-5C2F-473F-600BCC882BF4}"/>
              </a:ext>
            </a:extLst>
          </p:cNvPr>
          <p:cNvSpPr txBox="1"/>
          <p:nvPr/>
        </p:nvSpPr>
        <p:spPr>
          <a:xfrm>
            <a:off x="10752250" y="2655668"/>
            <a:ext cx="1679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  <a:latin typeface="Symbol" panose="05050102010706020507" pitchFamily="18" charset="2"/>
              </a:rPr>
              <a:t>A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lpha </a:t>
            </a:r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tubulin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624C260D-F85B-4DFE-817A-BB1D1D5AF4DE}"/>
              </a:ext>
            </a:extLst>
          </p:cNvPr>
          <p:cNvSpPr txBox="1"/>
          <p:nvPr/>
        </p:nvSpPr>
        <p:spPr>
          <a:xfrm>
            <a:off x="8346378" y="2526544"/>
            <a:ext cx="1679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AMPK alpha 2</a:t>
            </a:r>
          </a:p>
        </p:txBody>
      </p:sp>
    </p:spTree>
    <p:extLst>
      <p:ext uri="{BB962C8B-B14F-4D97-AF65-F5344CB8AC3E}">
        <p14:creationId xmlns:p14="http://schemas.microsoft.com/office/powerpoint/2010/main" val="3978300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C9E4D367-22C7-42F6-2746-087647E835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771" t="215" r="576" b="-1"/>
          <a:stretch/>
        </p:blipFill>
        <p:spPr>
          <a:xfrm>
            <a:off x="7529707" y="2060946"/>
            <a:ext cx="3308503" cy="3785006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A53CEDA4-C30D-1B2D-87FF-5939DAB16B70}"/>
              </a:ext>
            </a:extLst>
          </p:cNvPr>
          <p:cNvSpPr/>
          <p:nvPr/>
        </p:nvSpPr>
        <p:spPr>
          <a:xfrm>
            <a:off x="7529707" y="2995051"/>
            <a:ext cx="1916344" cy="237816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6AF1F021-758A-1768-346F-B5FE7DA94A41}"/>
              </a:ext>
            </a:extLst>
          </p:cNvPr>
          <p:cNvCxnSpPr>
            <a:cxnSpLocks/>
          </p:cNvCxnSpPr>
          <p:nvPr/>
        </p:nvCxnSpPr>
        <p:spPr>
          <a:xfrm flipV="1">
            <a:off x="7701680" y="1563585"/>
            <a:ext cx="695457" cy="11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45459D4C-BCD8-63AA-2B69-4955D8769CC3}"/>
              </a:ext>
            </a:extLst>
          </p:cNvPr>
          <p:cNvCxnSpPr>
            <a:cxnSpLocks/>
          </p:cNvCxnSpPr>
          <p:nvPr/>
        </p:nvCxnSpPr>
        <p:spPr>
          <a:xfrm>
            <a:off x="8542564" y="1575187"/>
            <a:ext cx="12633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A109CBC7-26B6-E4A8-B8D6-4E0044F94A45}"/>
              </a:ext>
            </a:extLst>
          </p:cNvPr>
          <p:cNvSpPr txBox="1"/>
          <p:nvPr/>
        </p:nvSpPr>
        <p:spPr>
          <a:xfrm>
            <a:off x="8995057" y="1204311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KO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9FE9CFA-4A1A-F5F1-F003-CB3E4A61C408}"/>
              </a:ext>
            </a:extLst>
          </p:cNvPr>
          <p:cNvSpPr txBox="1"/>
          <p:nvPr/>
        </p:nvSpPr>
        <p:spPr>
          <a:xfrm>
            <a:off x="7604374" y="1707356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CE9A2322-FE79-4A52-9706-66518C37D6F7}"/>
              </a:ext>
            </a:extLst>
          </p:cNvPr>
          <p:cNvSpPr txBox="1"/>
          <p:nvPr/>
        </p:nvSpPr>
        <p:spPr>
          <a:xfrm>
            <a:off x="8465377" y="1704516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2B9C86B-D38E-4B5C-D445-A280053092AE}"/>
              </a:ext>
            </a:extLst>
          </p:cNvPr>
          <p:cNvSpPr txBox="1"/>
          <p:nvPr/>
        </p:nvSpPr>
        <p:spPr>
          <a:xfrm>
            <a:off x="7955685" y="1700131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6AC8B1E-CE94-2E75-6083-92D5124BDC22}"/>
              </a:ext>
            </a:extLst>
          </p:cNvPr>
          <p:cNvSpPr txBox="1"/>
          <p:nvPr/>
        </p:nvSpPr>
        <p:spPr>
          <a:xfrm>
            <a:off x="8927604" y="1697291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8800E070-FB54-169C-FDCE-971F2E0D69DB}"/>
              </a:ext>
            </a:extLst>
          </p:cNvPr>
          <p:cNvSpPr txBox="1"/>
          <p:nvPr/>
        </p:nvSpPr>
        <p:spPr>
          <a:xfrm>
            <a:off x="7804245" y="1213080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WT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F3FD2C5-26F4-0E67-CB53-D4567662FAB9}"/>
              </a:ext>
            </a:extLst>
          </p:cNvPr>
          <p:cNvSpPr txBox="1"/>
          <p:nvPr/>
        </p:nvSpPr>
        <p:spPr>
          <a:xfrm>
            <a:off x="9423003" y="1693140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1AC32CD-6734-148D-F209-B38417C50CF1}"/>
              </a:ext>
            </a:extLst>
          </p:cNvPr>
          <p:cNvSpPr txBox="1"/>
          <p:nvPr/>
        </p:nvSpPr>
        <p:spPr>
          <a:xfrm>
            <a:off x="5986108" y="2929293"/>
            <a:ext cx="1818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Alpha </a:t>
            </a:r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tubulin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174326CB-0C98-4F81-CA9F-A7078A06DC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671"/>
          <a:stretch/>
        </p:blipFill>
        <p:spPr>
          <a:xfrm>
            <a:off x="1451091" y="2066455"/>
            <a:ext cx="3327371" cy="3785005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8121F322-A439-A784-B4AD-E382A4FA7C3F}"/>
              </a:ext>
            </a:extLst>
          </p:cNvPr>
          <p:cNvSpPr txBox="1"/>
          <p:nvPr/>
        </p:nvSpPr>
        <p:spPr>
          <a:xfrm>
            <a:off x="3823139" y="4429167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GLUT2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6A773371-3504-891C-EF3E-438AC8D57E54}"/>
              </a:ext>
            </a:extLst>
          </p:cNvPr>
          <p:cNvSpPr/>
          <p:nvPr/>
        </p:nvSpPr>
        <p:spPr>
          <a:xfrm>
            <a:off x="1484437" y="4547878"/>
            <a:ext cx="1889255" cy="250621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61AE87D7-B2DC-46B9-8716-5B7A09675B00}"/>
              </a:ext>
            </a:extLst>
          </p:cNvPr>
          <p:cNvCxnSpPr>
            <a:cxnSpLocks/>
          </p:cNvCxnSpPr>
          <p:nvPr/>
        </p:nvCxnSpPr>
        <p:spPr>
          <a:xfrm flipV="1">
            <a:off x="1598874" y="1556377"/>
            <a:ext cx="695457" cy="11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6E47C701-0806-46CD-4164-50AD6DD8C84C}"/>
              </a:ext>
            </a:extLst>
          </p:cNvPr>
          <p:cNvCxnSpPr>
            <a:cxnSpLocks/>
          </p:cNvCxnSpPr>
          <p:nvPr/>
        </p:nvCxnSpPr>
        <p:spPr>
          <a:xfrm>
            <a:off x="2439758" y="1567979"/>
            <a:ext cx="12633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E6CF8A29-C337-8927-27B0-F4D1869E1F78}"/>
              </a:ext>
            </a:extLst>
          </p:cNvPr>
          <p:cNvSpPr txBox="1"/>
          <p:nvPr/>
        </p:nvSpPr>
        <p:spPr>
          <a:xfrm>
            <a:off x="2892251" y="1197103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KO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79AAB49-E33A-0430-398B-54134B3B70F5}"/>
              </a:ext>
            </a:extLst>
          </p:cNvPr>
          <p:cNvSpPr txBox="1"/>
          <p:nvPr/>
        </p:nvSpPr>
        <p:spPr>
          <a:xfrm>
            <a:off x="1501568" y="1700148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C4C2AECF-D8B7-283D-CFFC-D0E6CE7FE864}"/>
              </a:ext>
            </a:extLst>
          </p:cNvPr>
          <p:cNvSpPr txBox="1"/>
          <p:nvPr/>
        </p:nvSpPr>
        <p:spPr>
          <a:xfrm>
            <a:off x="2362571" y="1697308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AB039996-C78D-25A1-788A-1BB2AE86FE31}"/>
              </a:ext>
            </a:extLst>
          </p:cNvPr>
          <p:cNvSpPr txBox="1"/>
          <p:nvPr/>
        </p:nvSpPr>
        <p:spPr>
          <a:xfrm>
            <a:off x="1852879" y="1692923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14B568F-1314-7367-6EFE-F33339B06295}"/>
              </a:ext>
            </a:extLst>
          </p:cNvPr>
          <p:cNvSpPr txBox="1"/>
          <p:nvPr/>
        </p:nvSpPr>
        <p:spPr>
          <a:xfrm>
            <a:off x="2824798" y="1690083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MET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55B6FB89-9296-A63E-445F-5718162292E7}"/>
              </a:ext>
            </a:extLst>
          </p:cNvPr>
          <p:cNvSpPr txBox="1"/>
          <p:nvPr/>
        </p:nvSpPr>
        <p:spPr>
          <a:xfrm>
            <a:off x="1701439" y="1205872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WT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B1653933-6056-B02A-EC22-F37EE93DA98D}"/>
              </a:ext>
            </a:extLst>
          </p:cNvPr>
          <p:cNvSpPr txBox="1"/>
          <p:nvPr/>
        </p:nvSpPr>
        <p:spPr>
          <a:xfrm>
            <a:off x="3320197" y="1685932"/>
            <a:ext cx="60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CTL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14E97AB9-8C8C-20B7-DA58-C90043A29EF2}"/>
              </a:ext>
            </a:extLst>
          </p:cNvPr>
          <p:cNvSpPr txBox="1"/>
          <p:nvPr/>
        </p:nvSpPr>
        <p:spPr>
          <a:xfrm>
            <a:off x="169659" y="88534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2D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20CE63E8-306A-37CA-8D36-034D22EE15F9}"/>
              </a:ext>
            </a:extLst>
          </p:cNvPr>
          <p:cNvSpPr txBox="1"/>
          <p:nvPr/>
        </p:nvSpPr>
        <p:spPr>
          <a:xfrm>
            <a:off x="77532" y="808154"/>
            <a:ext cx="7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Ileum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64294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m 50">
            <a:extLst>
              <a:ext uri="{FF2B5EF4-FFF2-40B4-BE49-F238E27FC236}">
                <a16:creationId xmlns:a16="http://schemas.microsoft.com/office/drawing/2014/main" id="{97A46755-7603-4671-B1D7-51D3728D1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4" t="13514" r="1493" b="2324"/>
          <a:stretch/>
        </p:blipFill>
        <p:spPr>
          <a:xfrm>
            <a:off x="7785468" y="3991353"/>
            <a:ext cx="3209844" cy="2568449"/>
          </a:xfrm>
          <a:prstGeom prst="rect">
            <a:avLst/>
          </a:prstGeom>
        </p:spPr>
      </p:pic>
      <p:pic>
        <p:nvPicPr>
          <p:cNvPr id="47" name="Imagem 46">
            <a:extLst>
              <a:ext uri="{FF2B5EF4-FFF2-40B4-BE49-F238E27FC236}">
                <a16:creationId xmlns:a16="http://schemas.microsoft.com/office/drawing/2014/main" id="{B31786F4-0E33-47F6-9E62-DA372EBF2E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4" t="3553" r="19820" b="5179"/>
          <a:stretch/>
        </p:blipFill>
        <p:spPr>
          <a:xfrm>
            <a:off x="1404743" y="3833962"/>
            <a:ext cx="3937894" cy="2832281"/>
          </a:xfrm>
          <a:prstGeom prst="rect">
            <a:avLst/>
          </a:prstGeom>
        </p:spPr>
      </p:pic>
      <p:pic>
        <p:nvPicPr>
          <p:cNvPr id="45" name="Imagem 44">
            <a:extLst>
              <a:ext uri="{FF2B5EF4-FFF2-40B4-BE49-F238E27FC236}">
                <a16:creationId xmlns:a16="http://schemas.microsoft.com/office/drawing/2014/main" id="{870123EA-6E71-44CE-B5D7-757FCA929D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1" t="9173" r="34117" b="13045"/>
          <a:stretch/>
        </p:blipFill>
        <p:spPr>
          <a:xfrm>
            <a:off x="7914235" y="288348"/>
            <a:ext cx="2655961" cy="3070089"/>
          </a:xfrm>
          <a:prstGeom prst="rect">
            <a:avLst/>
          </a:prstGeom>
        </p:spPr>
      </p:pic>
      <p:pic>
        <p:nvPicPr>
          <p:cNvPr id="39" name="Imagem 38">
            <a:extLst>
              <a:ext uri="{FF2B5EF4-FFF2-40B4-BE49-F238E27FC236}">
                <a16:creationId xmlns:a16="http://schemas.microsoft.com/office/drawing/2014/main" id="{516A8558-1003-4086-89B5-6640C0BB367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5" t="8145" r="32543" b="9645"/>
          <a:stretch/>
        </p:blipFill>
        <p:spPr>
          <a:xfrm>
            <a:off x="2416523" y="116846"/>
            <a:ext cx="2520999" cy="3070089"/>
          </a:xfrm>
          <a:prstGeom prst="rect">
            <a:avLst/>
          </a:prstGeom>
        </p:spPr>
      </p:pic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08088B6C-3569-4A54-9B54-49F312C7F57C}"/>
              </a:ext>
            </a:extLst>
          </p:cNvPr>
          <p:cNvCxnSpPr>
            <a:cxnSpLocks/>
          </p:cNvCxnSpPr>
          <p:nvPr/>
        </p:nvCxnSpPr>
        <p:spPr>
          <a:xfrm flipH="1">
            <a:off x="4937522" y="1633448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ângulo 9">
            <a:extLst>
              <a:ext uri="{FF2B5EF4-FFF2-40B4-BE49-F238E27FC236}">
                <a16:creationId xmlns:a16="http://schemas.microsoft.com/office/drawing/2014/main" id="{3B6E9F45-4C53-443B-857C-E3972401F4CD}"/>
              </a:ext>
            </a:extLst>
          </p:cNvPr>
          <p:cNvSpPr/>
          <p:nvPr/>
        </p:nvSpPr>
        <p:spPr>
          <a:xfrm>
            <a:off x="2919983" y="1512804"/>
            <a:ext cx="1890469" cy="244931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C75FB794-0943-4780-A8B0-CBB65171EA37}"/>
              </a:ext>
            </a:extLst>
          </p:cNvPr>
          <p:cNvSpPr/>
          <p:nvPr/>
        </p:nvSpPr>
        <p:spPr>
          <a:xfrm>
            <a:off x="8438670" y="1664752"/>
            <a:ext cx="1903441" cy="28700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7A4C1D13-9FD5-46BB-88E6-4EC784975490}"/>
              </a:ext>
            </a:extLst>
          </p:cNvPr>
          <p:cNvCxnSpPr>
            <a:cxnSpLocks/>
          </p:cNvCxnSpPr>
          <p:nvPr/>
        </p:nvCxnSpPr>
        <p:spPr>
          <a:xfrm flipH="1">
            <a:off x="10462683" y="1782844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D2491B3B-62DB-45B6-AB23-DC405CAAAD9C}"/>
              </a:ext>
            </a:extLst>
          </p:cNvPr>
          <p:cNvCxnSpPr>
            <a:cxnSpLocks/>
          </p:cNvCxnSpPr>
          <p:nvPr/>
        </p:nvCxnSpPr>
        <p:spPr>
          <a:xfrm>
            <a:off x="1102903" y="5178247"/>
            <a:ext cx="4515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ângulo 14">
            <a:extLst>
              <a:ext uri="{FF2B5EF4-FFF2-40B4-BE49-F238E27FC236}">
                <a16:creationId xmlns:a16="http://schemas.microsoft.com/office/drawing/2014/main" id="{51354876-9F58-44D9-B8C1-B8B48272D26A}"/>
              </a:ext>
            </a:extLst>
          </p:cNvPr>
          <p:cNvSpPr/>
          <p:nvPr/>
        </p:nvSpPr>
        <p:spPr>
          <a:xfrm>
            <a:off x="1856296" y="5026945"/>
            <a:ext cx="1556169" cy="31825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2" name="Gráfico 31">
            <a:extLst>
              <a:ext uri="{FF2B5EF4-FFF2-40B4-BE49-F238E27FC236}">
                <a16:creationId xmlns:a16="http://schemas.microsoft.com/office/drawing/2014/main" id="{8E42C05D-981C-4B6A-8DD0-6BD6FADF56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18415" y="690374"/>
            <a:ext cx="1890469" cy="278010"/>
          </a:xfrm>
          <a:prstGeom prst="rect">
            <a:avLst/>
          </a:prstGeom>
        </p:spPr>
      </p:pic>
      <p:pic>
        <p:nvPicPr>
          <p:cNvPr id="33" name="Gráfico 32">
            <a:extLst>
              <a:ext uri="{FF2B5EF4-FFF2-40B4-BE49-F238E27FC236}">
                <a16:creationId xmlns:a16="http://schemas.microsoft.com/office/drawing/2014/main" id="{ED5A759B-D00F-45C4-A6EE-A463C3B78A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61528" y="871593"/>
            <a:ext cx="1951607" cy="287001"/>
          </a:xfrm>
          <a:prstGeom prst="rect">
            <a:avLst/>
          </a:prstGeom>
        </p:spPr>
      </p:pic>
      <p:pic>
        <p:nvPicPr>
          <p:cNvPr id="34" name="Gráfico 33">
            <a:extLst>
              <a:ext uri="{FF2B5EF4-FFF2-40B4-BE49-F238E27FC236}">
                <a16:creationId xmlns:a16="http://schemas.microsoft.com/office/drawing/2014/main" id="{7D6C070D-CA2A-4B55-8F6B-84D6A287D5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951661" y="4379918"/>
            <a:ext cx="1460804" cy="214824"/>
          </a:xfrm>
          <a:prstGeom prst="rect">
            <a:avLst/>
          </a:prstGeom>
        </p:spPr>
      </p:pic>
      <p:pic>
        <p:nvPicPr>
          <p:cNvPr id="35" name="Gráfico 34">
            <a:extLst>
              <a:ext uri="{FF2B5EF4-FFF2-40B4-BE49-F238E27FC236}">
                <a16:creationId xmlns:a16="http://schemas.microsoft.com/office/drawing/2014/main" id="{7F58EE7B-9DBB-4846-892E-52A0232D79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04109" y="4237939"/>
            <a:ext cx="1652420" cy="243004"/>
          </a:xfrm>
          <a:prstGeom prst="rect">
            <a:avLst/>
          </a:prstGeom>
        </p:spPr>
      </p:pic>
      <p:cxnSp>
        <p:nvCxnSpPr>
          <p:cNvPr id="36" name="Conector de Seta Reta 35">
            <a:extLst>
              <a:ext uri="{FF2B5EF4-FFF2-40B4-BE49-F238E27FC236}">
                <a16:creationId xmlns:a16="http://schemas.microsoft.com/office/drawing/2014/main" id="{22E78595-8540-43FC-9331-67D5E60E1C0E}"/>
              </a:ext>
            </a:extLst>
          </p:cNvPr>
          <p:cNvCxnSpPr>
            <a:cxnSpLocks/>
          </p:cNvCxnSpPr>
          <p:nvPr/>
        </p:nvCxnSpPr>
        <p:spPr>
          <a:xfrm flipH="1">
            <a:off x="10165081" y="4974060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tângulo 36">
            <a:extLst>
              <a:ext uri="{FF2B5EF4-FFF2-40B4-BE49-F238E27FC236}">
                <a16:creationId xmlns:a16="http://schemas.microsoft.com/office/drawing/2014/main" id="{521D4909-E074-474D-9DAB-B90BA43A163D}"/>
              </a:ext>
            </a:extLst>
          </p:cNvPr>
          <p:cNvSpPr/>
          <p:nvPr/>
        </p:nvSpPr>
        <p:spPr>
          <a:xfrm>
            <a:off x="8131946" y="4760197"/>
            <a:ext cx="1608019" cy="318250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AFE1AE04-DD3C-4D7A-AF4E-CB4B33F86E98}"/>
              </a:ext>
            </a:extLst>
          </p:cNvPr>
          <p:cNvSpPr txBox="1"/>
          <p:nvPr/>
        </p:nvSpPr>
        <p:spPr>
          <a:xfrm>
            <a:off x="3412465" y="212758"/>
            <a:ext cx="110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pAMPK</a:t>
            </a:r>
            <a:endParaRPr lang="pt-BR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7A9551F6-E00E-4AB5-A65C-C83EE0DBBD34}"/>
              </a:ext>
            </a:extLst>
          </p:cNvPr>
          <p:cNvSpPr txBox="1"/>
          <p:nvPr/>
        </p:nvSpPr>
        <p:spPr>
          <a:xfrm>
            <a:off x="8754161" y="253799"/>
            <a:ext cx="110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AMPK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FBF934E2-5F88-481C-AD5D-AE84F8D698E6}"/>
              </a:ext>
            </a:extLst>
          </p:cNvPr>
          <p:cNvSpPr txBox="1"/>
          <p:nvPr/>
        </p:nvSpPr>
        <p:spPr>
          <a:xfrm>
            <a:off x="3134432" y="3376932"/>
            <a:ext cx="110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Glut2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0AA27B46-620F-45C9-9C6B-700E3C70170E}"/>
              </a:ext>
            </a:extLst>
          </p:cNvPr>
          <p:cNvSpPr txBox="1"/>
          <p:nvPr/>
        </p:nvSpPr>
        <p:spPr>
          <a:xfrm>
            <a:off x="8754161" y="3314604"/>
            <a:ext cx="110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Symbol" panose="05050102010706020507" pitchFamily="18" charset="2"/>
              </a:rPr>
              <a:t>b</a:t>
            </a:r>
            <a:r>
              <a:rPr lang="pt-BR" dirty="0"/>
              <a:t>-</a:t>
            </a:r>
            <a:r>
              <a:rPr lang="pt-BR" dirty="0" err="1"/>
              <a:t>Actin</a:t>
            </a:r>
            <a:endParaRPr lang="pt-BR" dirty="0"/>
          </a:p>
        </p:txBody>
      </p:sp>
      <p:pic>
        <p:nvPicPr>
          <p:cNvPr id="49" name="Gráfico 48">
            <a:extLst>
              <a:ext uri="{FF2B5EF4-FFF2-40B4-BE49-F238E27FC236}">
                <a16:creationId xmlns:a16="http://schemas.microsoft.com/office/drawing/2014/main" id="{6AC2929A-E5EB-4889-B3D0-8F6709843F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84430" y="4379918"/>
            <a:ext cx="1460804" cy="214824"/>
          </a:xfrm>
          <a:prstGeom prst="rect">
            <a:avLst/>
          </a:prstGeom>
        </p:spPr>
      </p:pic>
      <p:sp>
        <p:nvSpPr>
          <p:cNvPr id="24" name="CaixaDeTexto 23">
            <a:extLst>
              <a:ext uri="{FF2B5EF4-FFF2-40B4-BE49-F238E27FC236}">
                <a16:creationId xmlns:a16="http://schemas.microsoft.com/office/drawing/2014/main" id="{B08FB8A5-74B1-D665-00E9-38288CA79F93}"/>
              </a:ext>
            </a:extLst>
          </p:cNvPr>
          <p:cNvSpPr txBox="1"/>
          <p:nvPr/>
        </p:nvSpPr>
        <p:spPr>
          <a:xfrm>
            <a:off x="365463" y="125767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2F</a:t>
            </a:r>
          </a:p>
        </p:txBody>
      </p:sp>
    </p:spTree>
    <p:extLst>
      <p:ext uri="{BB962C8B-B14F-4D97-AF65-F5344CB8AC3E}">
        <p14:creationId xmlns:p14="http://schemas.microsoft.com/office/powerpoint/2010/main" val="812736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>
            <a:extLst>
              <a:ext uri="{FF2B5EF4-FFF2-40B4-BE49-F238E27FC236}">
                <a16:creationId xmlns:a16="http://schemas.microsoft.com/office/drawing/2014/main" id="{82A82157-B34A-4CA0-A74D-51AC316EE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5" t="8750" r="15656" b="4454"/>
          <a:stretch/>
        </p:blipFill>
        <p:spPr>
          <a:xfrm>
            <a:off x="7049340" y="816745"/>
            <a:ext cx="4589755" cy="2899816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07EB6930-5416-4751-B6C2-208481123D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6" t="7247" r="17256" b="6739"/>
          <a:stretch/>
        </p:blipFill>
        <p:spPr>
          <a:xfrm>
            <a:off x="1162971" y="816745"/>
            <a:ext cx="4739050" cy="3045041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7DC85E79-2D58-4786-B361-58588C2D8D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09335" y="1526960"/>
            <a:ext cx="1615097" cy="244712"/>
          </a:xfrm>
          <a:prstGeom prst="rect">
            <a:avLst/>
          </a:prstGeom>
        </p:spPr>
      </p:pic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6309A656-2A16-43D8-B5E1-29BDFC163CAF}"/>
              </a:ext>
            </a:extLst>
          </p:cNvPr>
          <p:cNvCxnSpPr>
            <a:cxnSpLocks/>
          </p:cNvCxnSpPr>
          <p:nvPr/>
        </p:nvCxnSpPr>
        <p:spPr>
          <a:xfrm>
            <a:off x="899599" y="2352539"/>
            <a:ext cx="3891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ângulo 5">
            <a:extLst>
              <a:ext uri="{FF2B5EF4-FFF2-40B4-BE49-F238E27FC236}">
                <a16:creationId xmlns:a16="http://schemas.microsoft.com/office/drawing/2014/main" id="{F9731495-FE08-4E30-B9A9-04DD914DF344}"/>
              </a:ext>
            </a:extLst>
          </p:cNvPr>
          <p:cNvSpPr/>
          <p:nvPr/>
        </p:nvSpPr>
        <p:spPr>
          <a:xfrm>
            <a:off x="1677876" y="2258662"/>
            <a:ext cx="1846556" cy="24471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56E142D2-C717-461F-99E8-DBAAB5A274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3812" y="1462718"/>
            <a:ext cx="1807637" cy="273884"/>
          </a:xfrm>
          <a:prstGeom prst="rect">
            <a:avLst/>
          </a:prstGeom>
        </p:spPr>
      </p:pic>
      <p:cxnSp>
        <p:nvCxnSpPr>
          <p:cNvPr id="8" name="Conector de Seta Reta 7">
            <a:extLst>
              <a:ext uri="{FF2B5EF4-FFF2-40B4-BE49-F238E27FC236}">
                <a16:creationId xmlns:a16="http://schemas.microsoft.com/office/drawing/2014/main" id="{C6370A85-7C5B-40E6-BC16-6EFF09F1D055}"/>
              </a:ext>
            </a:extLst>
          </p:cNvPr>
          <p:cNvCxnSpPr>
            <a:cxnSpLocks/>
          </p:cNvCxnSpPr>
          <p:nvPr/>
        </p:nvCxnSpPr>
        <p:spPr>
          <a:xfrm>
            <a:off x="6765255" y="2139476"/>
            <a:ext cx="399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ângulo 8">
            <a:extLst>
              <a:ext uri="{FF2B5EF4-FFF2-40B4-BE49-F238E27FC236}">
                <a16:creationId xmlns:a16="http://schemas.microsoft.com/office/drawing/2014/main" id="{21E19D04-D53B-4A69-AB50-92337D412A68}"/>
              </a:ext>
            </a:extLst>
          </p:cNvPr>
          <p:cNvSpPr/>
          <p:nvPr/>
        </p:nvSpPr>
        <p:spPr>
          <a:xfrm>
            <a:off x="7546019" y="1954287"/>
            <a:ext cx="1798198" cy="36394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7003017A-45CC-4721-B325-C802BCFEFE01}"/>
              </a:ext>
            </a:extLst>
          </p:cNvPr>
          <p:cNvSpPr txBox="1"/>
          <p:nvPr/>
        </p:nvSpPr>
        <p:spPr>
          <a:xfrm>
            <a:off x="2679353" y="454104"/>
            <a:ext cx="110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Glut2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1FB1BCBE-0D44-44D5-B774-04FB086A1A39}"/>
              </a:ext>
            </a:extLst>
          </p:cNvPr>
          <p:cNvSpPr txBox="1"/>
          <p:nvPr/>
        </p:nvSpPr>
        <p:spPr>
          <a:xfrm>
            <a:off x="8299082" y="391776"/>
            <a:ext cx="110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Symbol" panose="05050102010706020507" pitchFamily="18" charset="2"/>
              </a:rPr>
              <a:t>b</a:t>
            </a:r>
            <a:r>
              <a:rPr lang="pt-BR" dirty="0"/>
              <a:t>-</a:t>
            </a:r>
            <a:r>
              <a:rPr lang="pt-BR" dirty="0" err="1"/>
              <a:t>Actin</a:t>
            </a:r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2DB55D6-F0A9-F505-FE8E-A0A1B180AF0B}"/>
              </a:ext>
            </a:extLst>
          </p:cNvPr>
          <p:cNvSpPr txBox="1"/>
          <p:nvPr/>
        </p:nvSpPr>
        <p:spPr>
          <a:xfrm>
            <a:off x="365463" y="125767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2F</a:t>
            </a:r>
          </a:p>
        </p:txBody>
      </p:sp>
    </p:spTree>
    <p:extLst>
      <p:ext uri="{BB962C8B-B14F-4D97-AF65-F5344CB8AC3E}">
        <p14:creationId xmlns:p14="http://schemas.microsoft.com/office/powerpoint/2010/main" val="2959793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66821370-6A00-2AEF-F242-476680702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408" y="3752078"/>
            <a:ext cx="3316824" cy="2100001"/>
          </a:xfrm>
          <a:prstGeom prst="rect">
            <a:avLst/>
          </a:prstGeom>
        </p:spPr>
      </p:pic>
      <p:pic>
        <p:nvPicPr>
          <p:cNvPr id="39" name="Imagem 38">
            <a:extLst>
              <a:ext uri="{FF2B5EF4-FFF2-40B4-BE49-F238E27FC236}">
                <a16:creationId xmlns:a16="http://schemas.microsoft.com/office/drawing/2014/main" id="{A9485E47-82E0-8DAD-6EE3-107025287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1450" y="4189144"/>
            <a:ext cx="3130219" cy="2057529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20228285-7B8C-D2A8-C9F5-86A9B2BCEE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368" y="957023"/>
            <a:ext cx="3364322" cy="2193903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5651CE5E-BEDB-92CA-AF78-4F07A61A86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3233" y="184764"/>
            <a:ext cx="3469791" cy="219390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3FE94C02-DAEA-49F1-B41D-72002C15A43E}"/>
              </a:ext>
            </a:extLst>
          </p:cNvPr>
          <p:cNvSpPr txBox="1"/>
          <p:nvPr/>
        </p:nvSpPr>
        <p:spPr>
          <a:xfrm>
            <a:off x="5620817" y="1754471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GLUT1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98CE817C-172F-4D20-A32E-160984626D9F}"/>
              </a:ext>
            </a:extLst>
          </p:cNvPr>
          <p:cNvSpPr txBox="1"/>
          <p:nvPr/>
        </p:nvSpPr>
        <p:spPr>
          <a:xfrm>
            <a:off x="365463" y="125767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2G</a:t>
            </a: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ABCFB17A-E285-4601-944A-02E53628677E}"/>
              </a:ext>
            </a:extLst>
          </p:cNvPr>
          <p:cNvCxnSpPr>
            <a:cxnSpLocks/>
          </p:cNvCxnSpPr>
          <p:nvPr/>
        </p:nvCxnSpPr>
        <p:spPr>
          <a:xfrm>
            <a:off x="2423604" y="772354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DC98CFF2-1BE4-4FFD-8F65-4F515E3F5229}"/>
              </a:ext>
            </a:extLst>
          </p:cNvPr>
          <p:cNvCxnSpPr>
            <a:cxnSpLocks/>
          </p:cNvCxnSpPr>
          <p:nvPr/>
        </p:nvCxnSpPr>
        <p:spPr>
          <a:xfrm>
            <a:off x="3631963" y="772354"/>
            <a:ext cx="11707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D56DC8D-4896-4AFD-B8BF-D07852A0886B}"/>
              </a:ext>
            </a:extLst>
          </p:cNvPr>
          <p:cNvSpPr txBox="1"/>
          <p:nvPr/>
        </p:nvSpPr>
        <p:spPr>
          <a:xfrm>
            <a:off x="2703251" y="477778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4F43D0-DF84-4ADA-A185-C56EA3473DDF}"/>
              </a:ext>
            </a:extLst>
          </p:cNvPr>
          <p:cNvSpPr txBox="1"/>
          <p:nvPr/>
        </p:nvSpPr>
        <p:spPr>
          <a:xfrm>
            <a:off x="4065974" y="403023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1293482E-8280-49D1-BB1B-9B7240D46F10}"/>
              </a:ext>
            </a:extLst>
          </p:cNvPr>
          <p:cNvCxnSpPr>
            <a:cxnSpLocks/>
          </p:cNvCxnSpPr>
          <p:nvPr/>
        </p:nvCxnSpPr>
        <p:spPr>
          <a:xfrm flipH="1">
            <a:off x="5215702" y="1968400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0A5E9433-2029-4513-ADF1-FBB10EFDBC55}"/>
              </a:ext>
            </a:extLst>
          </p:cNvPr>
          <p:cNvCxnSpPr>
            <a:cxnSpLocks/>
          </p:cNvCxnSpPr>
          <p:nvPr/>
        </p:nvCxnSpPr>
        <p:spPr>
          <a:xfrm>
            <a:off x="7985377" y="821520"/>
            <a:ext cx="9811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EC1890D7-8973-4B99-B6E9-83F48672D18D}"/>
              </a:ext>
            </a:extLst>
          </p:cNvPr>
          <p:cNvCxnSpPr>
            <a:cxnSpLocks/>
          </p:cNvCxnSpPr>
          <p:nvPr/>
        </p:nvCxnSpPr>
        <p:spPr>
          <a:xfrm>
            <a:off x="9260889" y="821520"/>
            <a:ext cx="938510" cy="8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9A3C8838-F338-4303-9DF5-62077B6DC395}"/>
              </a:ext>
            </a:extLst>
          </p:cNvPr>
          <p:cNvSpPr txBox="1"/>
          <p:nvPr/>
        </p:nvSpPr>
        <p:spPr>
          <a:xfrm>
            <a:off x="8126028" y="454726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31E7D925-0CB3-44EE-B321-18ECD624ACFB}"/>
              </a:ext>
            </a:extLst>
          </p:cNvPr>
          <p:cNvSpPr txBox="1"/>
          <p:nvPr/>
        </p:nvSpPr>
        <p:spPr>
          <a:xfrm>
            <a:off x="9488749" y="455745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81852FA-ADBD-425B-B77B-2302BC739425}"/>
              </a:ext>
            </a:extLst>
          </p:cNvPr>
          <p:cNvSpPr/>
          <p:nvPr/>
        </p:nvSpPr>
        <p:spPr>
          <a:xfrm>
            <a:off x="2047663" y="1821063"/>
            <a:ext cx="2748726" cy="26234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DBEFA2F7-BF48-4557-A46E-FE5412A14032}"/>
              </a:ext>
            </a:extLst>
          </p:cNvPr>
          <p:cNvSpPr/>
          <p:nvPr/>
        </p:nvSpPr>
        <p:spPr>
          <a:xfrm>
            <a:off x="7735549" y="1929104"/>
            <a:ext cx="2648714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605381AA-F410-40E9-ACF1-77E7329EA804}"/>
              </a:ext>
            </a:extLst>
          </p:cNvPr>
          <p:cNvCxnSpPr>
            <a:cxnSpLocks/>
          </p:cNvCxnSpPr>
          <p:nvPr/>
        </p:nvCxnSpPr>
        <p:spPr>
          <a:xfrm flipH="1">
            <a:off x="10507690" y="2083410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9309822-19A9-4414-B4DE-33E7D97D1330}"/>
              </a:ext>
            </a:extLst>
          </p:cNvPr>
          <p:cNvSpPr txBox="1"/>
          <p:nvPr/>
        </p:nvSpPr>
        <p:spPr>
          <a:xfrm>
            <a:off x="5448231" y="5123093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GLUT1</a:t>
            </a:r>
          </a:p>
        </p:txBody>
      </p: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id="{45FC6F62-7147-4ADA-AA6E-11096D41D46B}"/>
              </a:ext>
            </a:extLst>
          </p:cNvPr>
          <p:cNvCxnSpPr>
            <a:cxnSpLocks/>
          </p:cNvCxnSpPr>
          <p:nvPr/>
        </p:nvCxnSpPr>
        <p:spPr>
          <a:xfrm>
            <a:off x="2345184" y="4126908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id="{8A33AB38-C01F-4DD0-868D-935684E54B0D}"/>
              </a:ext>
            </a:extLst>
          </p:cNvPr>
          <p:cNvCxnSpPr>
            <a:cxnSpLocks/>
          </p:cNvCxnSpPr>
          <p:nvPr/>
        </p:nvCxnSpPr>
        <p:spPr>
          <a:xfrm>
            <a:off x="3838112" y="4126908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D66CE526-8386-4B58-8404-01EB44308899}"/>
              </a:ext>
            </a:extLst>
          </p:cNvPr>
          <p:cNvSpPr txBox="1"/>
          <p:nvPr/>
        </p:nvSpPr>
        <p:spPr>
          <a:xfrm>
            <a:off x="2624831" y="3832332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42CDE9A6-B31E-4925-A470-CF202923BFD4}"/>
              </a:ext>
            </a:extLst>
          </p:cNvPr>
          <p:cNvSpPr txBox="1"/>
          <p:nvPr/>
        </p:nvSpPr>
        <p:spPr>
          <a:xfrm>
            <a:off x="3919025" y="3734524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BF6BE152-D532-4407-AACD-FCA1C8F93DF7}"/>
              </a:ext>
            </a:extLst>
          </p:cNvPr>
          <p:cNvCxnSpPr>
            <a:cxnSpLocks/>
          </p:cNvCxnSpPr>
          <p:nvPr/>
        </p:nvCxnSpPr>
        <p:spPr>
          <a:xfrm flipH="1">
            <a:off x="5048585" y="5313810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to 27">
            <a:extLst>
              <a:ext uri="{FF2B5EF4-FFF2-40B4-BE49-F238E27FC236}">
                <a16:creationId xmlns:a16="http://schemas.microsoft.com/office/drawing/2014/main" id="{53FBA070-C296-473E-8667-FC283D5751AD}"/>
              </a:ext>
            </a:extLst>
          </p:cNvPr>
          <p:cNvCxnSpPr>
            <a:cxnSpLocks/>
          </p:cNvCxnSpPr>
          <p:nvPr/>
        </p:nvCxnSpPr>
        <p:spPr>
          <a:xfrm>
            <a:off x="8080381" y="4103856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id="{5ACBEDCF-2F9A-445F-9218-D30447D35213}"/>
              </a:ext>
            </a:extLst>
          </p:cNvPr>
          <p:cNvCxnSpPr>
            <a:cxnSpLocks/>
          </p:cNvCxnSpPr>
          <p:nvPr/>
        </p:nvCxnSpPr>
        <p:spPr>
          <a:xfrm>
            <a:off x="9260889" y="4103856"/>
            <a:ext cx="8861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327995EF-0CCB-4914-A9AE-767E380357BD}"/>
              </a:ext>
            </a:extLst>
          </p:cNvPr>
          <p:cNvSpPr txBox="1"/>
          <p:nvPr/>
        </p:nvSpPr>
        <p:spPr>
          <a:xfrm>
            <a:off x="8047608" y="3809280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4057F194-9669-4516-A3F7-91B635FDA395}"/>
              </a:ext>
            </a:extLst>
          </p:cNvPr>
          <p:cNvSpPr txBox="1"/>
          <p:nvPr/>
        </p:nvSpPr>
        <p:spPr>
          <a:xfrm>
            <a:off x="9410331" y="3734525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814409EA-2195-4E89-9B8F-9FD52EFBB754}"/>
              </a:ext>
            </a:extLst>
          </p:cNvPr>
          <p:cNvSpPr/>
          <p:nvPr/>
        </p:nvSpPr>
        <p:spPr>
          <a:xfrm>
            <a:off x="2286000" y="5212079"/>
            <a:ext cx="2510388" cy="283239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>
            <a:extLst>
              <a:ext uri="{FF2B5EF4-FFF2-40B4-BE49-F238E27FC236}">
                <a16:creationId xmlns:a16="http://schemas.microsoft.com/office/drawing/2014/main" id="{1F7775FC-E6E8-4C25-A0F4-FC9C42457598}"/>
              </a:ext>
            </a:extLst>
          </p:cNvPr>
          <p:cNvSpPr/>
          <p:nvPr/>
        </p:nvSpPr>
        <p:spPr>
          <a:xfrm>
            <a:off x="7796428" y="5016308"/>
            <a:ext cx="2526955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4" name="Conector de Seta Reta 33">
            <a:extLst>
              <a:ext uri="{FF2B5EF4-FFF2-40B4-BE49-F238E27FC236}">
                <a16:creationId xmlns:a16="http://schemas.microsoft.com/office/drawing/2014/main" id="{0FED1277-53D6-49A8-9839-74CC465398EF}"/>
              </a:ext>
            </a:extLst>
          </p:cNvPr>
          <p:cNvCxnSpPr>
            <a:cxnSpLocks/>
          </p:cNvCxnSpPr>
          <p:nvPr/>
        </p:nvCxnSpPr>
        <p:spPr>
          <a:xfrm flipH="1">
            <a:off x="10452843" y="5626101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FA0923C5-4438-479B-A53D-CDAC3DD6D1CB}"/>
              </a:ext>
            </a:extLst>
          </p:cNvPr>
          <p:cNvSpPr txBox="1"/>
          <p:nvPr/>
        </p:nvSpPr>
        <p:spPr>
          <a:xfrm>
            <a:off x="255234" y="1897563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Ileum</a:t>
            </a:r>
            <a:endParaRPr lang="pt-BR" dirty="0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16CF77D4-3999-4D12-B34E-EF47FCC22EB9}"/>
              </a:ext>
            </a:extLst>
          </p:cNvPr>
          <p:cNvSpPr txBox="1"/>
          <p:nvPr/>
        </p:nvSpPr>
        <p:spPr>
          <a:xfrm>
            <a:off x="207277" y="5256769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Colon</a:t>
            </a:r>
            <a:endParaRPr lang="pt-BR" dirty="0"/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F0D9A5C3-7457-A26A-7B58-F65E7B32378D}"/>
              </a:ext>
            </a:extLst>
          </p:cNvPr>
          <p:cNvCxnSpPr/>
          <p:nvPr/>
        </p:nvCxnSpPr>
        <p:spPr>
          <a:xfrm>
            <a:off x="207277" y="3549859"/>
            <a:ext cx="118587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007646BE-3EE2-D4F1-AC46-45FA5C6EC05A}"/>
              </a:ext>
            </a:extLst>
          </p:cNvPr>
          <p:cNvSpPr txBox="1"/>
          <p:nvPr/>
        </p:nvSpPr>
        <p:spPr>
          <a:xfrm>
            <a:off x="10646004" y="1701066"/>
            <a:ext cx="150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Alpha </a:t>
            </a:r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tubulin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4994FFC5-1413-2C4E-1142-6F996DE750D3}"/>
              </a:ext>
            </a:extLst>
          </p:cNvPr>
          <p:cNvSpPr txBox="1"/>
          <p:nvPr/>
        </p:nvSpPr>
        <p:spPr>
          <a:xfrm>
            <a:off x="10718361" y="5307759"/>
            <a:ext cx="150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Alpha </a:t>
            </a:r>
            <a:r>
              <a:rPr lang="pt-BR" dirty="0" err="1">
                <a:solidFill>
                  <a:schemeClr val="accent1">
                    <a:lumMod val="75000"/>
                  </a:schemeClr>
                </a:solidFill>
              </a:rPr>
              <a:t>tubulin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258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agem 53">
            <a:extLst>
              <a:ext uri="{FF2B5EF4-FFF2-40B4-BE49-F238E27FC236}">
                <a16:creationId xmlns:a16="http://schemas.microsoft.com/office/drawing/2014/main" id="{50AC3B7F-2F24-4402-98AD-B88D616FC6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9" r="26038"/>
          <a:stretch/>
        </p:blipFill>
        <p:spPr>
          <a:xfrm>
            <a:off x="1745677" y="921492"/>
            <a:ext cx="3419236" cy="1857852"/>
          </a:xfrm>
          <a:prstGeom prst="rect">
            <a:avLst/>
          </a:prstGeom>
        </p:spPr>
      </p:pic>
      <p:pic>
        <p:nvPicPr>
          <p:cNvPr id="64" name="Imagem 63">
            <a:extLst>
              <a:ext uri="{FF2B5EF4-FFF2-40B4-BE49-F238E27FC236}">
                <a16:creationId xmlns:a16="http://schemas.microsoft.com/office/drawing/2014/main" id="{8C817574-D07A-4A7C-8FBB-3DB2B791DF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1" r="19606"/>
          <a:stretch/>
        </p:blipFill>
        <p:spPr>
          <a:xfrm>
            <a:off x="1892224" y="3759944"/>
            <a:ext cx="3419235" cy="3086263"/>
          </a:xfrm>
          <a:prstGeom prst="rect">
            <a:avLst/>
          </a:prstGeom>
        </p:spPr>
      </p:pic>
      <p:pic>
        <p:nvPicPr>
          <p:cNvPr id="66" name="Imagem 65">
            <a:extLst>
              <a:ext uri="{FF2B5EF4-FFF2-40B4-BE49-F238E27FC236}">
                <a16:creationId xmlns:a16="http://schemas.microsoft.com/office/drawing/2014/main" id="{4AECC6A9-63A3-4B7C-B727-90DF678BBC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3" r="20409"/>
          <a:stretch/>
        </p:blipFill>
        <p:spPr>
          <a:xfrm>
            <a:off x="7278898" y="3627894"/>
            <a:ext cx="3282242" cy="3079127"/>
          </a:xfrm>
          <a:prstGeom prst="rect">
            <a:avLst/>
          </a:prstGeom>
        </p:spPr>
      </p:pic>
      <p:pic>
        <p:nvPicPr>
          <p:cNvPr id="55" name="Imagem 54">
            <a:extLst>
              <a:ext uri="{FF2B5EF4-FFF2-40B4-BE49-F238E27FC236}">
                <a16:creationId xmlns:a16="http://schemas.microsoft.com/office/drawing/2014/main" id="{1294937E-C0BA-4AEF-AA43-E4D76F8D38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3" t="8972" r="27836" b="12885"/>
          <a:stretch/>
        </p:blipFill>
        <p:spPr>
          <a:xfrm>
            <a:off x="7591301" y="499999"/>
            <a:ext cx="2962001" cy="2501767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0AF73CD4-A362-4EAC-9561-6F16D8582689}"/>
              </a:ext>
            </a:extLst>
          </p:cNvPr>
          <p:cNvSpPr txBox="1"/>
          <p:nvPr/>
        </p:nvSpPr>
        <p:spPr>
          <a:xfrm>
            <a:off x="5563199" y="2009862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GLUT1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EF8191C-9EE9-4371-BEEA-CD2706B892DE}"/>
              </a:ext>
            </a:extLst>
          </p:cNvPr>
          <p:cNvSpPr txBox="1"/>
          <p:nvPr/>
        </p:nvSpPr>
        <p:spPr>
          <a:xfrm>
            <a:off x="10978148" y="1750882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Symbol" panose="05050102010706020507" pitchFamily="18" charset="2"/>
              </a:rPr>
              <a:t>b</a:t>
            </a:r>
            <a:r>
              <a:rPr lang="pt-BR" dirty="0"/>
              <a:t>-</a:t>
            </a:r>
            <a:r>
              <a:rPr lang="pt-BR" dirty="0" err="1"/>
              <a:t>Actin</a:t>
            </a:r>
            <a:endParaRPr lang="pt-BR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C8A83D4-C31F-4155-ACC5-125D4BD076EB}"/>
              </a:ext>
            </a:extLst>
          </p:cNvPr>
          <p:cNvSpPr txBox="1"/>
          <p:nvPr/>
        </p:nvSpPr>
        <p:spPr>
          <a:xfrm>
            <a:off x="365463" y="125767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Figure 2I</a:t>
            </a:r>
          </a:p>
        </p:txBody>
      </p:sp>
      <p:cxnSp>
        <p:nvCxnSpPr>
          <p:cNvPr id="8" name="Conector de Seta Reta 7">
            <a:extLst>
              <a:ext uri="{FF2B5EF4-FFF2-40B4-BE49-F238E27FC236}">
                <a16:creationId xmlns:a16="http://schemas.microsoft.com/office/drawing/2014/main" id="{29599FA3-2A9A-4232-90FE-C4C0C8D01F31}"/>
              </a:ext>
            </a:extLst>
          </p:cNvPr>
          <p:cNvCxnSpPr>
            <a:cxnSpLocks/>
          </p:cNvCxnSpPr>
          <p:nvPr/>
        </p:nvCxnSpPr>
        <p:spPr>
          <a:xfrm flipH="1">
            <a:off x="5092740" y="2166484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ângulo 8">
            <a:extLst>
              <a:ext uri="{FF2B5EF4-FFF2-40B4-BE49-F238E27FC236}">
                <a16:creationId xmlns:a16="http://schemas.microsoft.com/office/drawing/2014/main" id="{84A101AE-DF51-4481-82A3-93EFC9C4DDAE}"/>
              </a:ext>
            </a:extLst>
          </p:cNvPr>
          <p:cNvSpPr/>
          <p:nvPr/>
        </p:nvSpPr>
        <p:spPr>
          <a:xfrm>
            <a:off x="2434456" y="1996790"/>
            <a:ext cx="2504656" cy="348431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13B37EC-6AA0-4EF8-804E-6F178F71F196}"/>
              </a:ext>
            </a:extLst>
          </p:cNvPr>
          <p:cNvSpPr/>
          <p:nvPr/>
        </p:nvSpPr>
        <p:spPr>
          <a:xfrm>
            <a:off x="8061960" y="1604880"/>
            <a:ext cx="2380386" cy="51098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D02A7582-E3A6-4216-94B0-708E8C8E3D1A}"/>
              </a:ext>
            </a:extLst>
          </p:cNvPr>
          <p:cNvCxnSpPr>
            <a:cxnSpLocks/>
          </p:cNvCxnSpPr>
          <p:nvPr/>
        </p:nvCxnSpPr>
        <p:spPr>
          <a:xfrm flipH="1">
            <a:off x="10507690" y="1895398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D54312B-BEB9-4B81-9D80-2637A2C33E17}"/>
              </a:ext>
            </a:extLst>
          </p:cNvPr>
          <p:cNvSpPr txBox="1"/>
          <p:nvPr/>
        </p:nvSpPr>
        <p:spPr>
          <a:xfrm>
            <a:off x="5516581" y="5076393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GLUT1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088A990-EBDA-4A6B-9F09-1B870A719561}"/>
              </a:ext>
            </a:extLst>
          </p:cNvPr>
          <p:cNvSpPr txBox="1"/>
          <p:nvPr/>
        </p:nvSpPr>
        <p:spPr>
          <a:xfrm>
            <a:off x="10978148" y="4887129"/>
            <a:ext cx="1376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Symbol" panose="05050102010706020507" pitchFamily="18" charset="2"/>
              </a:rPr>
              <a:t>b</a:t>
            </a:r>
            <a:r>
              <a:rPr lang="pt-BR" dirty="0"/>
              <a:t>-</a:t>
            </a:r>
            <a:r>
              <a:rPr lang="pt-BR" dirty="0" err="1"/>
              <a:t>Actin</a:t>
            </a:r>
            <a:endParaRPr lang="pt-BR" dirty="0"/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F4EE6AB2-F032-4603-BD93-F862EFC35A6A}"/>
              </a:ext>
            </a:extLst>
          </p:cNvPr>
          <p:cNvCxnSpPr>
            <a:cxnSpLocks/>
          </p:cNvCxnSpPr>
          <p:nvPr/>
        </p:nvCxnSpPr>
        <p:spPr>
          <a:xfrm>
            <a:off x="2705544" y="3439281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A016A3FB-EAB3-40CB-B331-8A1C118FF611}"/>
              </a:ext>
            </a:extLst>
          </p:cNvPr>
          <p:cNvCxnSpPr>
            <a:cxnSpLocks/>
          </p:cNvCxnSpPr>
          <p:nvPr/>
        </p:nvCxnSpPr>
        <p:spPr>
          <a:xfrm>
            <a:off x="3363284" y="3460504"/>
            <a:ext cx="1416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5C437D05-E413-44E4-AB21-9D7705FD06D9}"/>
              </a:ext>
            </a:extLst>
          </p:cNvPr>
          <p:cNvSpPr txBox="1"/>
          <p:nvPr/>
        </p:nvSpPr>
        <p:spPr>
          <a:xfrm>
            <a:off x="2735231" y="3082052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BAB3A98F-1801-409B-9386-710F35FF4239}"/>
              </a:ext>
            </a:extLst>
          </p:cNvPr>
          <p:cNvSpPr txBox="1"/>
          <p:nvPr/>
        </p:nvSpPr>
        <p:spPr>
          <a:xfrm>
            <a:off x="3747109" y="3091172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cxnSp>
        <p:nvCxnSpPr>
          <p:cNvPr id="18" name="Conector de Seta Reta 17">
            <a:extLst>
              <a:ext uri="{FF2B5EF4-FFF2-40B4-BE49-F238E27FC236}">
                <a16:creationId xmlns:a16="http://schemas.microsoft.com/office/drawing/2014/main" id="{809C25F1-6A86-4A47-B27B-EEB0530B562C}"/>
              </a:ext>
            </a:extLst>
          </p:cNvPr>
          <p:cNvCxnSpPr>
            <a:cxnSpLocks/>
          </p:cNvCxnSpPr>
          <p:nvPr/>
        </p:nvCxnSpPr>
        <p:spPr>
          <a:xfrm flipH="1">
            <a:off x="5050068" y="5261979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ângulo 18">
            <a:extLst>
              <a:ext uri="{FF2B5EF4-FFF2-40B4-BE49-F238E27FC236}">
                <a16:creationId xmlns:a16="http://schemas.microsoft.com/office/drawing/2014/main" id="{0FBE86B9-6F4C-4EB4-8C3B-4806D8A14AD5}"/>
              </a:ext>
            </a:extLst>
          </p:cNvPr>
          <p:cNvSpPr/>
          <p:nvPr/>
        </p:nvSpPr>
        <p:spPr>
          <a:xfrm>
            <a:off x="2519680" y="5140312"/>
            <a:ext cx="2391976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A1229236-D8B6-4A0C-9E85-112D4BEC7A7D}"/>
              </a:ext>
            </a:extLst>
          </p:cNvPr>
          <p:cNvSpPr/>
          <p:nvPr/>
        </p:nvSpPr>
        <p:spPr>
          <a:xfrm>
            <a:off x="7919857" y="4919567"/>
            <a:ext cx="2336976" cy="336894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AA82A7C1-B6D0-4679-97F3-3F92753EBE20}"/>
              </a:ext>
            </a:extLst>
          </p:cNvPr>
          <p:cNvCxnSpPr>
            <a:cxnSpLocks/>
          </p:cNvCxnSpPr>
          <p:nvPr/>
        </p:nvCxnSpPr>
        <p:spPr>
          <a:xfrm flipH="1">
            <a:off x="10461955" y="5093556"/>
            <a:ext cx="40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9BF5E409-801C-4866-AAAB-BC64D3801AB3}"/>
              </a:ext>
            </a:extLst>
          </p:cNvPr>
          <p:cNvSpPr txBox="1"/>
          <p:nvPr/>
        </p:nvSpPr>
        <p:spPr>
          <a:xfrm>
            <a:off x="578234" y="1924459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Ileum</a:t>
            </a:r>
            <a:endParaRPr lang="pt-BR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471FE2DE-E594-4B78-9860-054266638A54}"/>
              </a:ext>
            </a:extLst>
          </p:cNvPr>
          <p:cNvSpPr txBox="1"/>
          <p:nvPr/>
        </p:nvSpPr>
        <p:spPr>
          <a:xfrm>
            <a:off x="207277" y="5256769"/>
            <a:ext cx="1669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Colon</a:t>
            </a:r>
            <a:endParaRPr lang="pt-BR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905F437A-BCAA-41FE-9401-B3BEA6140E5B}"/>
              </a:ext>
            </a:extLst>
          </p:cNvPr>
          <p:cNvSpPr txBox="1"/>
          <p:nvPr/>
        </p:nvSpPr>
        <p:spPr>
          <a:xfrm>
            <a:off x="3386347" y="3489372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siNT</a:t>
            </a:r>
            <a:endParaRPr lang="pt-BR" dirty="0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13469971-F021-4439-8D69-2DC8B117F3F4}"/>
              </a:ext>
            </a:extLst>
          </p:cNvPr>
          <p:cNvSpPr txBox="1"/>
          <p:nvPr/>
        </p:nvSpPr>
        <p:spPr>
          <a:xfrm>
            <a:off x="3985329" y="3496007"/>
            <a:ext cx="959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siGlut1</a:t>
            </a:r>
          </a:p>
        </p:txBody>
      </p:sp>
      <p:cxnSp>
        <p:nvCxnSpPr>
          <p:cNvPr id="26" name="Conector reto 25">
            <a:extLst>
              <a:ext uri="{FF2B5EF4-FFF2-40B4-BE49-F238E27FC236}">
                <a16:creationId xmlns:a16="http://schemas.microsoft.com/office/drawing/2014/main" id="{E07E1099-7B28-4ECB-9BDB-D3A3BB936624}"/>
              </a:ext>
            </a:extLst>
          </p:cNvPr>
          <p:cNvCxnSpPr>
            <a:cxnSpLocks/>
          </p:cNvCxnSpPr>
          <p:nvPr/>
        </p:nvCxnSpPr>
        <p:spPr>
          <a:xfrm>
            <a:off x="3386896" y="3861907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23DE038D-352E-4FAA-B7E0-606613B53DCE}"/>
              </a:ext>
            </a:extLst>
          </p:cNvPr>
          <p:cNvCxnSpPr>
            <a:cxnSpLocks/>
          </p:cNvCxnSpPr>
          <p:nvPr/>
        </p:nvCxnSpPr>
        <p:spPr>
          <a:xfrm>
            <a:off x="4134759" y="3889778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to 27">
            <a:extLst>
              <a:ext uri="{FF2B5EF4-FFF2-40B4-BE49-F238E27FC236}">
                <a16:creationId xmlns:a16="http://schemas.microsoft.com/office/drawing/2014/main" id="{070C2A97-4903-4E18-9C4F-13E7272744E3}"/>
              </a:ext>
            </a:extLst>
          </p:cNvPr>
          <p:cNvCxnSpPr>
            <a:cxnSpLocks/>
          </p:cNvCxnSpPr>
          <p:nvPr/>
        </p:nvCxnSpPr>
        <p:spPr>
          <a:xfrm>
            <a:off x="8068240" y="4198504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id="{DAE71611-650B-4BE8-9985-F4E24B1B11B9}"/>
              </a:ext>
            </a:extLst>
          </p:cNvPr>
          <p:cNvCxnSpPr>
            <a:cxnSpLocks/>
          </p:cNvCxnSpPr>
          <p:nvPr/>
        </p:nvCxnSpPr>
        <p:spPr>
          <a:xfrm>
            <a:off x="8826521" y="4180299"/>
            <a:ext cx="1416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BCF492A4-48DA-4DB7-921D-B23A3566DEFF}"/>
              </a:ext>
            </a:extLst>
          </p:cNvPr>
          <p:cNvSpPr txBox="1"/>
          <p:nvPr/>
        </p:nvSpPr>
        <p:spPr>
          <a:xfrm>
            <a:off x="8137387" y="3829172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95E6AF85-D826-4083-BDB5-D577A0C3E7D1}"/>
              </a:ext>
            </a:extLst>
          </p:cNvPr>
          <p:cNvSpPr txBox="1"/>
          <p:nvPr/>
        </p:nvSpPr>
        <p:spPr>
          <a:xfrm>
            <a:off x="9271999" y="3810967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A97DF844-C401-4191-8950-6864EC07D1ED}"/>
              </a:ext>
            </a:extLst>
          </p:cNvPr>
          <p:cNvSpPr txBox="1"/>
          <p:nvPr/>
        </p:nvSpPr>
        <p:spPr>
          <a:xfrm>
            <a:off x="8874019" y="4303675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siNT</a:t>
            </a:r>
            <a:endParaRPr lang="pt-BR" dirty="0"/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87EC6707-B062-4F45-8222-F63161613DF0}"/>
              </a:ext>
            </a:extLst>
          </p:cNvPr>
          <p:cNvSpPr txBox="1"/>
          <p:nvPr/>
        </p:nvSpPr>
        <p:spPr>
          <a:xfrm>
            <a:off x="9607849" y="4326725"/>
            <a:ext cx="85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siGlut1</a:t>
            </a:r>
          </a:p>
        </p:txBody>
      </p:sp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F750BD14-131A-4D1A-9215-B7940C0ACBF7}"/>
              </a:ext>
            </a:extLst>
          </p:cNvPr>
          <p:cNvCxnSpPr>
            <a:cxnSpLocks/>
          </p:cNvCxnSpPr>
          <p:nvPr/>
        </p:nvCxnSpPr>
        <p:spPr>
          <a:xfrm>
            <a:off x="8837539" y="4736969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id="{12C39871-F617-4CBA-9777-2B6A48FDDED6}"/>
              </a:ext>
            </a:extLst>
          </p:cNvPr>
          <p:cNvCxnSpPr>
            <a:cxnSpLocks/>
          </p:cNvCxnSpPr>
          <p:nvPr/>
        </p:nvCxnSpPr>
        <p:spPr>
          <a:xfrm>
            <a:off x="9575242" y="4764840"/>
            <a:ext cx="604878" cy="12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to 35">
            <a:extLst>
              <a:ext uri="{FF2B5EF4-FFF2-40B4-BE49-F238E27FC236}">
                <a16:creationId xmlns:a16="http://schemas.microsoft.com/office/drawing/2014/main" id="{5E6A9050-5423-4A73-A679-C510FF828DFC}"/>
              </a:ext>
            </a:extLst>
          </p:cNvPr>
          <p:cNvCxnSpPr>
            <a:cxnSpLocks/>
          </p:cNvCxnSpPr>
          <p:nvPr/>
        </p:nvCxnSpPr>
        <p:spPr>
          <a:xfrm>
            <a:off x="2705544" y="562909"/>
            <a:ext cx="4649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E668B9DF-6DDE-41E0-9B4D-9788E40F6CDB}"/>
              </a:ext>
            </a:extLst>
          </p:cNvPr>
          <p:cNvCxnSpPr>
            <a:cxnSpLocks/>
          </p:cNvCxnSpPr>
          <p:nvPr/>
        </p:nvCxnSpPr>
        <p:spPr>
          <a:xfrm>
            <a:off x="3455295" y="554526"/>
            <a:ext cx="1291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44099DBB-83B0-467B-8D2C-E92AA43E2D4B}"/>
              </a:ext>
            </a:extLst>
          </p:cNvPr>
          <p:cNvSpPr txBox="1"/>
          <p:nvPr/>
        </p:nvSpPr>
        <p:spPr>
          <a:xfrm>
            <a:off x="2653828" y="193577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3E6C8431-9F12-4B6C-8983-EE4B3117B643}"/>
              </a:ext>
            </a:extLst>
          </p:cNvPr>
          <p:cNvSpPr txBox="1"/>
          <p:nvPr/>
        </p:nvSpPr>
        <p:spPr>
          <a:xfrm>
            <a:off x="3776467" y="168556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A4167217-AF8E-4095-A3F2-4E4BDBDB21EC}"/>
              </a:ext>
            </a:extLst>
          </p:cNvPr>
          <p:cNvSpPr txBox="1"/>
          <p:nvPr/>
        </p:nvSpPr>
        <p:spPr>
          <a:xfrm>
            <a:off x="3382296" y="555945"/>
            <a:ext cx="689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siNT</a:t>
            </a:r>
            <a:endParaRPr lang="pt-BR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81D5A7AE-0FDA-4D93-B90B-E7301614DC9D}"/>
              </a:ext>
            </a:extLst>
          </p:cNvPr>
          <p:cNvSpPr txBox="1"/>
          <p:nvPr/>
        </p:nvSpPr>
        <p:spPr>
          <a:xfrm>
            <a:off x="4112316" y="582842"/>
            <a:ext cx="1008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siGlut1</a:t>
            </a:r>
          </a:p>
        </p:txBody>
      </p:sp>
      <p:cxnSp>
        <p:nvCxnSpPr>
          <p:cNvPr id="42" name="Conector reto 41">
            <a:extLst>
              <a:ext uri="{FF2B5EF4-FFF2-40B4-BE49-F238E27FC236}">
                <a16:creationId xmlns:a16="http://schemas.microsoft.com/office/drawing/2014/main" id="{01F83B71-2931-496F-8E7E-511711F682CC}"/>
              </a:ext>
            </a:extLst>
          </p:cNvPr>
          <p:cNvCxnSpPr>
            <a:cxnSpLocks/>
          </p:cNvCxnSpPr>
          <p:nvPr/>
        </p:nvCxnSpPr>
        <p:spPr>
          <a:xfrm>
            <a:off x="3397604" y="882547"/>
            <a:ext cx="641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:a16="http://schemas.microsoft.com/office/drawing/2014/main" id="{6D375C81-7F1D-429F-A8C4-678BD986D8F2}"/>
              </a:ext>
            </a:extLst>
          </p:cNvPr>
          <p:cNvCxnSpPr>
            <a:cxnSpLocks/>
          </p:cNvCxnSpPr>
          <p:nvPr/>
        </p:nvCxnSpPr>
        <p:spPr>
          <a:xfrm>
            <a:off x="4271350" y="880954"/>
            <a:ext cx="479487" cy="6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to 43">
            <a:extLst>
              <a:ext uri="{FF2B5EF4-FFF2-40B4-BE49-F238E27FC236}">
                <a16:creationId xmlns:a16="http://schemas.microsoft.com/office/drawing/2014/main" id="{8713D625-A06B-435A-BB96-562FB12F57EF}"/>
              </a:ext>
            </a:extLst>
          </p:cNvPr>
          <p:cNvCxnSpPr>
            <a:cxnSpLocks/>
          </p:cNvCxnSpPr>
          <p:nvPr/>
        </p:nvCxnSpPr>
        <p:spPr>
          <a:xfrm>
            <a:off x="8168308" y="778397"/>
            <a:ext cx="546720" cy="18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to 44">
            <a:extLst>
              <a:ext uri="{FF2B5EF4-FFF2-40B4-BE49-F238E27FC236}">
                <a16:creationId xmlns:a16="http://schemas.microsoft.com/office/drawing/2014/main" id="{19D7034A-61B3-4015-833D-A777926E8284}"/>
              </a:ext>
            </a:extLst>
          </p:cNvPr>
          <p:cNvCxnSpPr>
            <a:cxnSpLocks/>
          </p:cNvCxnSpPr>
          <p:nvPr/>
        </p:nvCxnSpPr>
        <p:spPr>
          <a:xfrm>
            <a:off x="9017467" y="814739"/>
            <a:ext cx="1271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768D1574-85A1-47C7-814C-075784B9C2E2}"/>
              </a:ext>
            </a:extLst>
          </p:cNvPr>
          <p:cNvSpPr txBox="1"/>
          <p:nvPr/>
        </p:nvSpPr>
        <p:spPr>
          <a:xfrm>
            <a:off x="8189223" y="409065"/>
            <a:ext cx="60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HFD</a:t>
            </a: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F141AC53-2B60-4A5B-B9D0-075D32A9E769}"/>
              </a:ext>
            </a:extLst>
          </p:cNvPr>
          <p:cNvSpPr txBox="1"/>
          <p:nvPr/>
        </p:nvSpPr>
        <p:spPr>
          <a:xfrm>
            <a:off x="9317999" y="445407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MET</a:t>
            </a: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4058D84F-0B68-4ACE-BCE8-D6BFA9BC914E}"/>
              </a:ext>
            </a:extLst>
          </p:cNvPr>
          <p:cNvSpPr txBox="1"/>
          <p:nvPr/>
        </p:nvSpPr>
        <p:spPr>
          <a:xfrm>
            <a:off x="8920019" y="938115"/>
            <a:ext cx="73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siNT</a:t>
            </a:r>
            <a:endParaRPr lang="pt-BR" dirty="0"/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17FA8B85-C6F4-457E-8782-0587F7F9E68A}"/>
              </a:ext>
            </a:extLst>
          </p:cNvPr>
          <p:cNvSpPr txBox="1"/>
          <p:nvPr/>
        </p:nvSpPr>
        <p:spPr>
          <a:xfrm>
            <a:off x="9653848" y="961165"/>
            <a:ext cx="920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siGlut1</a:t>
            </a:r>
          </a:p>
        </p:txBody>
      </p:sp>
      <p:cxnSp>
        <p:nvCxnSpPr>
          <p:cNvPr id="50" name="Conector reto 49">
            <a:extLst>
              <a:ext uri="{FF2B5EF4-FFF2-40B4-BE49-F238E27FC236}">
                <a16:creationId xmlns:a16="http://schemas.microsoft.com/office/drawing/2014/main" id="{C3CEB3C0-5DD6-4788-9407-1D4DF242E58E}"/>
              </a:ext>
            </a:extLst>
          </p:cNvPr>
          <p:cNvCxnSpPr>
            <a:cxnSpLocks/>
          </p:cNvCxnSpPr>
          <p:nvPr/>
        </p:nvCxnSpPr>
        <p:spPr>
          <a:xfrm>
            <a:off x="8920019" y="1392046"/>
            <a:ext cx="660583" cy="8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to 50">
            <a:extLst>
              <a:ext uri="{FF2B5EF4-FFF2-40B4-BE49-F238E27FC236}">
                <a16:creationId xmlns:a16="http://schemas.microsoft.com/office/drawing/2014/main" id="{44336B2A-7389-4057-8834-3EC228A4CFC8}"/>
              </a:ext>
            </a:extLst>
          </p:cNvPr>
          <p:cNvCxnSpPr>
            <a:cxnSpLocks/>
          </p:cNvCxnSpPr>
          <p:nvPr/>
        </p:nvCxnSpPr>
        <p:spPr>
          <a:xfrm flipV="1">
            <a:off x="9744317" y="1394459"/>
            <a:ext cx="598861" cy="6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>
            <a:extLst>
              <a:ext uri="{FF2B5EF4-FFF2-40B4-BE49-F238E27FC236}">
                <a16:creationId xmlns:a16="http://schemas.microsoft.com/office/drawing/2014/main" id="{5BCD1C1C-E411-E5C2-1283-00F74A023698}"/>
              </a:ext>
            </a:extLst>
          </p:cNvPr>
          <p:cNvCxnSpPr/>
          <p:nvPr/>
        </p:nvCxnSpPr>
        <p:spPr>
          <a:xfrm>
            <a:off x="207277" y="3082052"/>
            <a:ext cx="118587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805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6054</TotalTime>
  <Words>531</Words>
  <Application>Microsoft Office PowerPoint</Application>
  <PresentationFormat>Widescreen</PresentationFormat>
  <Paragraphs>283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andrey santos</dc:creator>
  <cp:lastModifiedBy>andrey santos</cp:lastModifiedBy>
  <cp:revision>14</cp:revision>
  <dcterms:created xsi:type="dcterms:W3CDTF">2022-11-17T10:53:11Z</dcterms:created>
  <dcterms:modified xsi:type="dcterms:W3CDTF">2022-11-26T19:26:44Z</dcterms:modified>
</cp:coreProperties>
</file>