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5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9395-861E-49CB-A9CF-182EE392010A}" type="datetimeFigureOut">
              <a:rPr lang="de-DE" smtClean="0"/>
              <a:t>05.01.2023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E2B0-FCFD-4C87-B96A-D9DD35679C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4444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9395-861E-49CB-A9CF-182EE392010A}" type="datetimeFigureOut">
              <a:rPr lang="de-DE" smtClean="0"/>
              <a:t>05.01.2023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E2B0-FCFD-4C87-B96A-D9DD35679C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5982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9395-861E-49CB-A9CF-182EE392010A}" type="datetimeFigureOut">
              <a:rPr lang="de-DE" smtClean="0"/>
              <a:t>05.01.2023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E2B0-FCFD-4C87-B96A-D9DD35679C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9434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9395-861E-49CB-A9CF-182EE392010A}" type="datetimeFigureOut">
              <a:rPr lang="de-DE" smtClean="0"/>
              <a:t>05.01.2023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E2B0-FCFD-4C87-B96A-D9DD35679C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9148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9395-861E-49CB-A9CF-182EE392010A}" type="datetimeFigureOut">
              <a:rPr lang="de-DE" smtClean="0"/>
              <a:t>05.01.2023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E2B0-FCFD-4C87-B96A-D9DD35679C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1192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9395-861E-49CB-A9CF-182EE392010A}" type="datetimeFigureOut">
              <a:rPr lang="de-DE" smtClean="0"/>
              <a:t>05.01.2023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E2B0-FCFD-4C87-B96A-D9DD35679C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230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9395-861E-49CB-A9CF-182EE392010A}" type="datetimeFigureOut">
              <a:rPr lang="de-DE" smtClean="0"/>
              <a:t>05.01.2023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E2B0-FCFD-4C87-B96A-D9DD35679C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4657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9395-861E-49CB-A9CF-182EE392010A}" type="datetimeFigureOut">
              <a:rPr lang="de-DE" smtClean="0"/>
              <a:t>05.01.2023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E2B0-FCFD-4C87-B96A-D9DD35679C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392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9395-861E-49CB-A9CF-182EE392010A}" type="datetimeFigureOut">
              <a:rPr lang="de-DE" smtClean="0"/>
              <a:t>05.01.2023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E2B0-FCFD-4C87-B96A-D9DD35679C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814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9395-861E-49CB-A9CF-182EE392010A}" type="datetimeFigureOut">
              <a:rPr lang="de-DE" smtClean="0"/>
              <a:t>05.01.2023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E2B0-FCFD-4C87-B96A-D9DD35679C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751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9395-861E-49CB-A9CF-182EE392010A}" type="datetimeFigureOut">
              <a:rPr lang="de-DE" smtClean="0"/>
              <a:t>05.01.2023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EE2B0-FCFD-4C87-B96A-D9DD35679C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7258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69395-861E-49CB-A9CF-182EE392010A}" type="datetimeFigureOut">
              <a:rPr lang="de-DE" smtClean="0"/>
              <a:t>05.01.2023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EE2B0-FCFD-4C87-B96A-D9DD35679C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56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16D703E0-5819-44B4-BA24-90597597034F}"/>
              </a:ext>
            </a:extLst>
          </p:cNvPr>
          <p:cNvSpPr txBox="1"/>
          <p:nvPr/>
        </p:nvSpPr>
        <p:spPr>
          <a:xfrm>
            <a:off x="534027" y="2993492"/>
            <a:ext cx="86604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supplemental FIGURE S2 |</a:t>
            </a:r>
            <a:r>
              <a:rPr lang="en-US" sz="1400" dirty="0"/>
              <a:t> </a:t>
            </a:r>
            <a:r>
              <a:rPr lang="en-US" sz="1400" i="1" dirty="0"/>
              <a:t>F. tularensis</a:t>
            </a:r>
            <a:r>
              <a:rPr lang="en-US" sz="1400" dirty="0"/>
              <a:t> survival in buffer and </a:t>
            </a:r>
            <a:r>
              <a:rPr lang="en-US" sz="1400" i="1" dirty="0"/>
              <a:t>Naegleria</a:t>
            </a:r>
            <a:r>
              <a:rPr lang="en-US" sz="1400" dirty="0"/>
              <a:t>. </a:t>
            </a:r>
            <a:r>
              <a:rPr lang="en-US" sz="1400" b="1" dirty="0"/>
              <a:t>(A</a:t>
            </a:r>
            <a:r>
              <a:rPr lang="en-US" sz="1400" dirty="0"/>
              <a:t>) Survival of </a:t>
            </a:r>
            <a:r>
              <a:rPr lang="en-US" sz="1400" i="1" dirty="0"/>
              <a:t>F. tularensis</a:t>
            </a:r>
            <a:r>
              <a:rPr lang="en-US" sz="1400" dirty="0"/>
              <a:t> (strain A-271) in infection buffer at 25°C and 4°C. </a:t>
            </a:r>
            <a:r>
              <a:rPr lang="en-US" sz="1400" b="1" dirty="0"/>
              <a:t>(B)</a:t>
            </a:r>
            <a:r>
              <a:rPr lang="en-US" sz="1400" dirty="0"/>
              <a:t> Survival of </a:t>
            </a:r>
            <a:r>
              <a:rPr lang="en-US" sz="1400" i="1" dirty="0"/>
              <a:t>F. tularensis</a:t>
            </a:r>
            <a:r>
              <a:rPr lang="en-US" sz="1400" dirty="0"/>
              <a:t> (strain A-271) in the presence of </a:t>
            </a:r>
            <a:r>
              <a:rPr lang="en-US" sz="1400" i="1" dirty="0"/>
              <a:t>Naegleria </a:t>
            </a:r>
            <a:r>
              <a:rPr lang="en-US" sz="1400" i="1" dirty="0" err="1"/>
              <a:t>gruberi</a:t>
            </a:r>
            <a:r>
              <a:rPr lang="en-US" sz="1400" dirty="0"/>
              <a:t> at RT and 4°C. Each color indicates an individual experiment.</a:t>
            </a:r>
            <a:endParaRPr lang="de-DE" sz="1400" dirty="0"/>
          </a:p>
          <a:p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92371DE7-7CD8-4B20-8444-9CFFBBDFA897}"/>
              </a:ext>
            </a:extLst>
          </p:cNvPr>
          <p:cNvSpPr/>
          <p:nvPr/>
        </p:nvSpPr>
        <p:spPr>
          <a:xfrm>
            <a:off x="532357" y="344762"/>
            <a:ext cx="180000" cy="180000"/>
          </a:xfrm>
          <a:prstGeom prst="ellipse">
            <a:avLst/>
          </a:prstGeom>
          <a:solidFill>
            <a:schemeClr val="bg1">
              <a:alpha val="25098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sellaDiTesto 25">
            <a:extLst>
              <a:ext uri="{FF2B5EF4-FFF2-40B4-BE49-F238E27FC236}">
                <a16:creationId xmlns:a16="http://schemas.microsoft.com/office/drawing/2014/main" id="{C806F8C1-3FE2-4FB0-A6C9-B3DCC982F55F}"/>
              </a:ext>
            </a:extLst>
          </p:cNvPr>
          <p:cNvSpPr txBox="1"/>
          <p:nvPr/>
        </p:nvSpPr>
        <p:spPr>
          <a:xfrm>
            <a:off x="491512" y="305834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7D7DB3E6-DEF8-4983-8D21-177BB4CA68C3}"/>
              </a:ext>
            </a:extLst>
          </p:cNvPr>
          <p:cNvSpPr/>
          <p:nvPr/>
        </p:nvSpPr>
        <p:spPr>
          <a:xfrm>
            <a:off x="4193011" y="346032"/>
            <a:ext cx="180000" cy="180000"/>
          </a:xfrm>
          <a:prstGeom prst="ellipse">
            <a:avLst/>
          </a:prstGeom>
          <a:solidFill>
            <a:schemeClr val="bg1">
              <a:alpha val="25098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asellaDiTesto 25">
            <a:extLst>
              <a:ext uri="{FF2B5EF4-FFF2-40B4-BE49-F238E27FC236}">
                <a16:creationId xmlns:a16="http://schemas.microsoft.com/office/drawing/2014/main" id="{9838010A-B964-405C-AD47-B1E9E0E24356}"/>
              </a:ext>
            </a:extLst>
          </p:cNvPr>
          <p:cNvSpPr txBox="1"/>
          <p:nvPr/>
        </p:nvSpPr>
        <p:spPr>
          <a:xfrm>
            <a:off x="4154657" y="307864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A556C8A-182E-49EE-BE3E-FAAA7A3F7A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75" y="580649"/>
            <a:ext cx="3768329" cy="2199132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0BCAEEE3-67D3-4F06-B28C-B59741A51E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83" y="580649"/>
            <a:ext cx="3768329" cy="221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488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71</Words>
  <Application>Microsoft Office PowerPoint</Application>
  <PresentationFormat>A4-Papier (210 x 297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Heuner, Klaus</dc:creator>
  <cp:lastModifiedBy>Heuner, Klaus</cp:lastModifiedBy>
  <cp:revision>2</cp:revision>
  <dcterms:created xsi:type="dcterms:W3CDTF">2022-11-24T15:13:25Z</dcterms:created>
  <dcterms:modified xsi:type="dcterms:W3CDTF">2023-01-05T10:32:11Z</dcterms:modified>
</cp:coreProperties>
</file>